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0" r:id="rId3"/>
    <p:sldId id="262" r:id="rId4"/>
    <p:sldId id="259" r:id="rId5"/>
    <p:sldId id="283" r:id="rId6"/>
    <p:sldId id="286" r:id="rId7"/>
    <p:sldId id="269" r:id="rId8"/>
    <p:sldId id="324" r:id="rId9"/>
    <p:sldId id="284" r:id="rId10"/>
    <p:sldId id="290" r:id="rId11"/>
    <p:sldId id="298" r:id="rId12"/>
    <p:sldId id="285" r:id="rId13"/>
    <p:sldId id="315" r:id="rId14"/>
    <p:sldId id="316" r:id="rId15"/>
    <p:sldId id="317" r:id="rId16"/>
    <p:sldId id="318" r:id="rId17"/>
    <p:sldId id="319" r:id="rId18"/>
    <p:sldId id="268" r:id="rId19"/>
    <p:sldId id="325" r:id="rId20"/>
    <p:sldId id="311" r:id="rId21"/>
    <p:sldId id="326" r:id="rId22"/>
    <p:sldId id="328" r:id="rId23"/>
    <p:sldId id="330"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43"/>
  </p:normalViewPr>
  <p:slideViewPr>
    <p:cSldViewPr snapToGrid="0" snapToObjects="1" showGuides="1">
      <p:cViewPr varScale="1">
        <p:scale>
          <a:sx n="59" d="100"/>
          <a:sy n="59" d="100"/>
        </p:scale>
        <p:origin x="184" y="87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57070-F7F5-884A-BF27-D6F853F13282}" type="datetimeFigureOut">
              <a:rPr lang="fr-FR" smtClean="0"/>
              <a:t>26/06/2019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EA4D3-0367-F243-9A7D-0B8D3C78789A}" type="slidenum">
              <a:rPr lang="fr-FR" smtClean="0"/>
              <a:t>‹N°›</a:t>
            </a:fld>
            <a:endParaRPr lang="fr-FR"/>
          </a:p>
        </p:txBody>
      </p:sp>
    </p:spTree>
    <p:extLst>
      <p:ext uri="{BB962C8B-B14F-4D97-AF65-F5344CB8AC3E}">
        <p14:creationId xmlns:p14="http://schemas.microsoft.com/office/powerpoint/2010/main" val="51005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suis très heureuse d’être ici aujourd’hui et de contribuer à cette journée en l’honneur de Luc et je remercie les organisateurs de m’avoir invitée. On m’a demandé de parler  de l’approche instrumentale en la situant dans le champ de la didactique des mathématiques en France. Je vais essayer de  répondre à cette commande en mettant plus particulièrement l’accent sur la contribution de Luc au développement de cette  approche. Cela m’est d’autant plus facile qu’il en a été l’un des piliers, dès son émergence.</a:t>
            </a:r>
          </a:p>
        </p:txBody>
      </p:sp>
      <p:sp>
        <p:nvSpPr>
          <p:cNvPr id="4" name="Espace réservé du numéro de diapositive 3"/>
          <p:cNvSpPr>
            <a:spLocks noGrp="1"/>
          </p:cNvSpPr>
          <p:nvPr>
            <p:ph type="sldNum" sz="quarter" idx="5"/>
          </p:nvPr>
        </p:nvSpPr>
        <p:spPr/>
        <p:txBody>
          <a:bodyPr/>
          <a:lstStyle/>
          <a:p>
            <a:fld id="{6CFEA4D3-0367-F243-9A7D-0B8D3C78789A}" type="slidenum">
              <a:rPr lang="fr-FR" smtClean="0"/>
              <a:t>1</a:t>
            </a:fld>
            <a:endParaRPr lang="fr-FR"/>
          </a:p>
        </p:txBody>
      </p:sp>
    </p:spTree>
    <p:extLst>
      <p:ext uri="{BB962C8B-B14F-4D97-AF65-F5344CB8AC3E}">
        <p14:creationId xmlns:p14="http://schemas.microsoft.com/office/powerpoint/2010/main" val="425877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OK</a:t>
            </a:r>
          </a:p>
        </p:txBody>
      </p:sp>
      <p:sp>
        <p:nvSpPr>
          <p:cNvPr id="4" name="Espace réservé du numéro de diapositive 3"/>
          <p:cNvSpPr>
            <a:spLocks noGrp="1"/>
          </p:cNvSpPr>
          <p:nvPr>
            <p:ph type="sldNum" sz="quarter" idx="10"/>
          </p:nvPr>
        </p:nvSpPr>
        <p:spPr/>
        <p:txBody>
          <a:bodyPr/>
          <a:lstStyle/>
          <a:p>
            <a:fld id="{F2CECFBD-7CB8-864E-9B26-21BFE0A2B8B6}" type="slidenum">
              <a:rPr lang="fr-FR" smtClean="0"/>
              <a:t>2</a:t>
            </a:fld>
            <a:endParaRPr lang="fr-FR"/>
          </a:p>
        </p:txBody>
      </p:sp>
    </p:spTree>
    <p:extLst>
      <p:ext uri="{BB962C8B-B14F-4D97-AF65-F5344CB8AC3E}">
        <p14:creationId xmlns:p14="http://schemas.microsoft.com/office/powerpoint/2010/main" val="135557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Mettre</a:t>
            </a:r>
            <a:r>
              <a:rPr lang="fr-FR" baseline="0" dirty="0"/>
              <a:t> à 01:50</a:t>
            </a:r>
            <a:endParaRPr lang="fr-FR" dirty="0"/>
          </a:p>
        </p:txBody>
      </p:sp>
      <p:sp>
        <p:nvSpPr>
          <p:cNvPr id="4" name="Espace réservé du numéro de diapositive 3"/>
          <p:cNvSpPr>
            <a:spLocks noGrp="1"/>
          </p:cNvSpPr>
          <p:nvPr>
            <p:ph type="sldNum" sz="quarter" idx="10"/>
          </p:nvPr>
        </p:nvSpPr>
        <p:spPr/>
        <p:txBody>
          <a:bodyPr/>
          <a:lstStyle/>
          <a:p>
            <a:fld id="{F2CECFBD-7CB8-864E-9B26-21BFE0A2B8B6}" type="slidenum">
              <a:rPr lang="fr-FR" smtClean="0"/>
              <a:t>3</a:t>
            </a:fld>
            <a:endParaRPr lang="fr-FR"/>
          </a:p>
        </p:txBody>
      </p:sp>
    </p:spTree>
    <p:extLst>
      <p:ext uri="{BB962C8B-B14F-4D97-AF65-F5344CB8AC3E}">
        <p14:creationId xmlns:p14="http://schemas.microsoft.com/office/powerpoint/2010/main" val="60053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OK</a:t>
            </a:r>
          </a:p>
        </p:txBody>
      </p:sp>
      <p:sp>
        <p:nvSpPr>
          <p:cNvPr id="4" name="Espace réservé du numéro de diapositive 3"/>
          <p:cNvSpPr>
            <a:spLocks noGrp="1"/>
          </p:cNvSpPr>
          <p:nvPr>
            <p:ph type="sldNum" sz="quarter" idx="10"/>
          </p:nvPr>
        </p:nvSpPr>
        <p:spPr/>
        <p:txBody>
          <a:bodyPr/>
          <a:lstStyle/>
          <a:p>
            <a:fld id="{F2CECFBD-7CB8-864E-9B26-21BFE0A2B8B6}" type="slidenum">
              <a:rPr lang="fr-FR" smtClean="0"/>
              <a:t>4</a:t>
            </a:fld>
            <a:endParaRPr lang="fr-FR"/>
          </a:p>
        </p:txBody>
      </p:sp>
    </p:spTree>
    <p:extLst>
      <p:ext uri="{BB962C8B-B14F-4D97-AF65-F5344CB8AC3E}">
        <p14:creationId xmlns:p14="http://schemas.microsoft.com/office/powerpoint/2010/main" val="275884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CECFBD-7CB8-864E-9B26-21BFE0A2B8B6}" type="slidenum">
              <a:rPr lang="fr-FR" smtClean="0"/>
              <a:t>6</a:t>
            </a:fld>
            <a:endParaRPr lang="fr-FR"/>
          </a:p>
        </p:txBody>
      </p:sp>
    </p:spTree>
    <p:extLst>
      <p:ext uri="{BB962C8B-B14F-4D97-AF65-F5344CB8AC3E}">
        <p14:creationId xmlns:p14="http://schemas.microsoft.com/office/powerpoint/2010/main" val="95378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OK</a:t>
            </a:r>
          </a:p>
        </p:txBody>
      </p:sp>
      <p:sp>
        <p:nvSpPr>
          <p:cNvPr id="4" name="Espace réservé du numéro de diapositive 3"/>
          <p:cNvSpPr>
            <a:spLocks noGrp="1"/>
          </p:cNvSpPr>
          <p:nvPr>
            <p:ph type="sldNum" sz="quarter" idx="10"/>
          </p:nvPr>
        </p:nvSpPr>
        <p:spPr/>
        <p:txBody>
          <a:bodyPr/>
          <a:lstStyle/>
          <a:p>
            <a:fld id="{F2CECFBD-7CB8-864E-9B26-21BFE0A2B8B6}" type="slidenum">
              <a:rPr lang="fr-FR" smtClean="0"/>
              <a:t>7</a:t>
            </a:fld>
            <a:endParaRPr lang="fr-FR"/>
          </a:p>
        </p:txBody>
      </p:sp>
    </p:spTree>
    <p:extLst>
      <p:ext uri="{BB962C8B-B14F-4D97-AF65-F5344CB8AC3E}">
        <p14:creationId xmlns:p14="http://schemas.microsoft.com/office/powerpoint/2010/main" val="408692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8A13C-6D0E-9B4C-A73F-8FD1A2499B81}" type="slidenum">
              <a:rPr lang="fr-FR" altLang="fr-FR"/>
              <a:pPr/>
              <a:t>10</a:t>
            </a:fld>
            <a:endParaRPr lang="fr-FR" altLang="fr-FR"/>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73881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a:t>Référer </a:t>
            </a:r>
            <a:r>
              <a:rPr lang="fr-FR" dirty="0" err="1"/>
              <a:t>Chevallard</a:t>
            </a:r>
            <a:r>
              <a:rPr lang="fr-FR" dirty="0"/>
              <a:t> (2002) dans le titre</a:t>
            </a:r>
          </a:p>
        </p:txBody>
      </p:sp>
      <p:sp>
        <p:nvSpPr>
          <p:cNvPr id="4" name="Espace réservé du numéro de diapositive 3"/>
          <p:cNvSpPr>
            <a:spLocks noGrp="1"/>
          </p:cNvSpPr>
          <p:nvPr>
            <p:ph type="sldNum" sz="quarter" idx="5"/>
          </p:nvPr>
        </p:nvSpPr>
        <p:spPr/>
        <p:txBody>
          <a:bodyPr/>
          <a:lstStyle/>
          <a:p>
            <a:pPr>
              <a:defRPr/>
            </a:pPr>
            <a:fld id="{4153CCBC-97DC-485F-804B-CA277E2DA3DD}" type="slidenum">
              <a:rPr lang="fr-FR" smtClean="0"/>
              <a:pPr>
                <a:defRPr/>
              </a:pPr>
              <a:t>11</a:t>
            </a:fld>
            <a:endParaRPr lang="fr-FR"/>
          </a:p>
        </p:txBody>
      </p:sp>
    </p:spTree>
    <p:extLst>
      <p:ext uri="{BB962C8B-B14F-4D97-AF65-F5344CB8AC3E}">
        <p14:creationId xmlns:p14="http://schemas.microsoft.com/office/powerpoint/2010/main" val="114132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146F8-C8B5-9F45-B92E-F1115E0EF10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48E0C99-5F5E-8240-9293-AE3BA6250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F40254-8E98-BA42-A8A1-870D5D7C615D}"/>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5" name="Espace réservé du pied de page 4">
            <a:extLst>
              <a:ext uri="{FF2B5EF4-FFF2-40B4-BE49-F238E27FC236}">
                <a16:creationId xmlns:a16="http://schemas.microsoft.com/office/drawing/2014/main" id="{014D271D-8993-AE41-9B6F-F3651579B6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7EF0E1-956C-5547-BE80-A77E8DBF6532}"/>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374558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78D577-4860-6E46-9AE3-D0BDCC3EED9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DCB72E9-32BE-A643-8D5D-AE2EC6531E7B}"/>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92ED8E5-8B02-C84A-A67E-0FC35F668C73}"/>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5" name="Espace réservé du pied de page 4">
            <a:extLst>
              <a:ext uri="{FF2B5EF4-FFF2-40B4-BE49-F238E27FC236}">
                <a16:creationId xmlns:a16="http://schemas.microsoft.com/office/drawing/2014/main" id="{A575B814-4DC0-5F4B-9863-1D0EBBF2FB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D6F7F6-9D4E-C944-AE4E-33F417160CEB}"/>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34593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3FD3D8-EBA9-5C47-A545-5746DBB4DA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EFD7E5-A87F-FE45-B555-AAB8CAF508E7}"/>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1D207D3-3DDA-7649-9688-9D98DF6072D6}"/>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5" name="Espace réservé du pied de page 4">
            <a:extLst>
              <a:ext uri="{FF2B5EF4-FFF2-40B4-BE49-F238E27FC236}">
                <a16:creationId xmlns:a16="http://schemas.microsoft.com/office/drawing/2014/main" id="{379B0F57-A784-7F44-BE96-FE8D69E999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543C8D-C830-B94A-89AC-FA2436F19C33}"/>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316633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935B1-D92A-CB46-9DA1-3EBE8A5496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5081DA-3569-3C45-BD0A-38D1106B29CC}"/>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F1E5EEC-FCF7-A04D-B76F-778894DB6150}"/>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5" name="Espace réservé du pied de page 4">
            <a:extLst>
              <a:ext uri="{FF2B5EF4-FFF2-40B4-BE49-F238E27FC236}">
                <a16:creationId xmlns:a16="http://schemas.microsoft.com/office/drawing/2014/main" id="{62B5D45D-1BA4-6945-9493-FDF2344F21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1705E1-2754-CE49-88C7-1A334DDC5646}"/>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4877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2688D-A126-0541-A4BA-9DF4A8B390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2D581E1-7DD7-0E4F-A6CE-AD7441896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1B73120-F198-6845-8518-3257635099C0}"/>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5" name="Espace réservé du pied de page 4">
            <a:extLst>
              <a:ext uri="{FF2B5EF4-FFF2-40B4-BE49-F238E27FC236}">
                <a16:creationId xmlns:a16="http://schemas.microsoft.com/office/drawing/2014/main" id="{B683B23E-77FC-A343-829A-EDF19FB561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C3E116-95EA-FA4A-882C-3348ED4E2EA5}"/>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79718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000302-81FD-BF4C-BF72-BADCABE6D0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8A9B0A-C9A6-8D45-812F-16AD47976DF0}"/>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0CF8E4C-51A7-D94B-AE65-62EF7B0CD09E}"/>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45AEAEF-11F4-B549-8BBD-D6BB4E43C346}"/>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6" name="Espace réservé du pied de page 5">
            <a:extLst>
              <a:ext uri="{FF2B5EF4-FFF2-40B4-BE49-F238E27FC236}">
                <a16:creationId xmlns:a16="http://schemas.microsoft.com/office/drawing/2014/main" id="{64440DE4-351C-C94B-85CA-C1CC627245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79FFD5-C4C0-BF4E-8D33-BEFE625DDF1B}"/>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133072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406C5-30D9-1B42-8B3F-51693B0953E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88B0311-8E4D-6B4C-83BE-45013D5FA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7BD6605-FB18-4D4D-989D-CB181257154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B631309-8C5F-B04D-A801-8E53A33C33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9DD80F42-9498-594C-B154-5E7A788CFF84}"/>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EDAB211-536F-2D4F-BE7F-C2FE4EF280B3}"/>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8" name="Espace réservé du pied de page 7">
            <a:extLst>
              <a:ext uri="{FF2B5EF4-FFF2-40B4-BE49-F238E27FC236}">
                <a16:creationId xmlns:a16="http://schemas.microsoft.com/office/drawing/2014/main" id="{CFB48063-F780-F346-81CA-C3A584021D1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7D3A712-F4A7-3E44-BB15-60609B93C66E}"/>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363957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E064E-0FBA-C144-93D8-7268EF37753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F0BADF9-BD5F-6C4F-AB78-2D046C478A5D}"/>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4" name="Espace réservé du pied de page 3">
            <a:extLst>
              <a:ext uri="{FF2B5EF4-FFF2-40B4-BE49-F238E27FC236}">
                <a16:creationId xmlns:a16="http://schemas.microsoft.com/office/drawing/2014/main" id="{80FE17E4-134D-294C-ADB8-3B4ED09ED66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D12458F-249D-A047-A169-243B60CE3E9F}"/>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86606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9EA2D0E-0B85-6E4F-BE51-D8DEBAD6D5C2}"/>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3" name="Espace réservé du pied de page 2">
            <a:extLst>
              <a:ext uri="{FF2B5EF4-FFF2-40B4-BE49-F238E27FC236}">
                <a16:creationId xmlns:a16="http://schemas.microsoft.com/office/drawing/2014/main" id="{0BE1D2AB-0272-0940-BAD4-14C7ABE88B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3F1D90A-B1A8-9044-B6EC-D31792E935F9}"/>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417379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5B245-1BA4-C140-A2E5-59D12E67E03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1AAC739-8BA6-6F45-85D6-842D3D12EB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5F417794-F741-464C-835C-DCE5BBE0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A23C76F-7C78-5047-969B-8C5C22A42E24}"/>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6" name="Espace réservé du pied de page 5">
            <a:extLst>
              <a:ext uri="{FF2B5EF4-FFF2-40B4-BE49-F238E27FC236}">
                <a16:creationId xmlns:a16="http://schemas.microsoft.com/office/drawing/2014/main" id="{EB101815-70E0-AE44-9360-88CD2FC7B0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6BD42E-B8FF-204C-95B3-234DE0FCDD13}"/>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338401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54EEF-2BC3-484F-B128-1DC39D3C5A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B2FE1DF-CE9B-4041-A3DF-A8FE432FE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3969DF9-553E-3847-B577-5C75391A3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2A99782-AE6C-DB40-A0C4-BD76EEC1F1D3}"/>
              </a:ext>
            </a:extLst>
          </p:cNvPr>
          <p:cNvSpPr>
            <a:spLocks noGrp="1"/>
          </p:cNvSpPr>
          <p:nvPr>
            <p:ph type="dt" sz="half" idx="10"/>
          </p:nvPr>
        </p:nvSpPr>
        <p:spPr/>
        <p:txBody>
          <a:bodyPr/>
          <a:lstStyle/>
          <a:p>
            <a:fld id="{6814D164-0EE0-B041-B837-EF1503D8DF72}" type="datetimeFigureOut">
              <a:rPr lang="fr-FR" smtClean="0"/>
              <a:t>26/06/2019</a:t>
            </a:fld>
            <a:endParaRPr lang="fr-FR"/>
          </a:p>
        </p:txBody>
      </p:sp>
      <p:sp>
        <p:nvSpPr>
          <p:cNvPr id="6" name="Espace réservé du pied de page 5">
            <a:extLst>
              <a:ext uri="{FF2B5EF4-FFF2-40B4-BE49-F238E27FC236}">
                <a16:creationId xmlns:a16="http://schemas.microsoft.com/office/drawing/2014/main" id="{C5E30B91-A4BA-774F-9E28-ABE6C0A630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3CBA78-8F78-2F4B-BA32-4B943C472520}"/>
              </a:ext>
            </a:extLst>
          </p:cNvPr>
          <p:cNvSpPr>
            <a:spLocks noGrp="1"/>
          </p:cNvSpPr>
          <p:nvPr>
            <p:ph type="sldNum" sz="quarter" idx="12"/>
          </p:nvPr>
        </p:nvSpPr>
        <p:spPr/>
        <p:txBody>
          <a:bodyPr/>
          <a:lstStyle/>
          <a:p>
            <a:fld id="{8EBE6F99-0B69-B54E-811D-F689404DAED7}" type="slidenum">
              <a:rPr lang="fr-FR" smtClean="0"/>
              <a:t>‹N°›</a:t>
            </a:fld>
            <a:endParaRPr lang="fr-FR"/>
          </a:p>
        </p:txBody>
      </p:sp>
    </p:spTree>
    <p:extLst>
      <p:ext uri="{BB962C8B-B14F-4D97-AF65-F5344CB8AC3E}">
        <p14:creationId xmlns:p14="http://schemas.microsoft.com/office/powerpoint/2010/main" val="107744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8AFA345-42DD-1D4E-93B1-8FEDC39BC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1DC68F5-8872-874B-9C43-FDD3C45C8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9F46A78-22A6-E74B-8323-9227CFB80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4D164-0EE0-B041-B837-EF1503D8DF72}" type="datetimeFigureOut">
              <a:rPr lang="fr-FR" smtClean="0"/>
              <a:t>26/06/2019</a:t>
            </a:fld>
            <a:endParaRPr lang="fr-FR"/>
          </a:p>
        </p:txBody>
      </p:sp>
      <p:sp>
        <p:nvSpPr>
          <p:cNvPr id="5" name="Espace réservé du pied de page 4">
            <a:extLst>
              <a:ext uri="{FF2B5EF4-FFF2-40B4-BE49-F238E27FC236}">
                <a16:creationId xmlns:a16="http://schemas.microsoft.com/office/drawing/2014/main" id="{565BD344-B210-D149-9660-20B4FB117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DF045DE-87D5-DC47-B432-C8B0E0191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E6F99-0B69-B54E-811D-F689404DAED7}" type="slidenum">
              <a:rPr lang="fr-FR" smtClean="0"/>
              <a:t>‹N°›</a:t>
            </a:fld>
            <a:endParaRPr lang="fr-FR"/>
          </a:p>
        </p:txBody>
      </p:sp>
    </p:spTree>
    <p:extLst>
      <p:ext uri="{BB962C8B-B14F-4D97-AF65-F5344CB8AC3E}">
        <p14:creationId xmlns:p14="http://schemas.microsoft.com/office/powerpoint/2010/main" val="1623337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6.xml"/><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0B516-FF6E-FA47-98C6-73D944262D80}"/>
              </a:ext>
            </a:extLst>
          </p:cNvPr>
          <p:cNvSpPr>
            <a:spLocks noGrp="1"/>
          </p:cNvSpPr>
          <p:nvPr>
            <p:ph type="ctrTitle"/>
          </p:nvPr>
        </p:nvSpPr>
        <p:spPr/>
        <p:txBody>
          <a:bodyPr>
            <a:normAutofit fontScale="90000"/>
          </a:bodyPr>
          <a:lstStyle/>
          <a:p>
            <a:r>
              <a:rPr lang="fr-FR" dirty="0">
                <a:solidFill>
                  <a:srgbClr val="002060"/>
                </a:solidFill>
              </a:rPr>
              <a:t>L’approche instrumentale et la didactique des mathématiques en France</a:t>
            </a:r>
          </a:p>
        </p:txBody>
      </p:sp>
      <p:sp>
        <p:nvSpPr>
          <p:cNvPr id="3" name="Sous-titre 2">
            <a:extLst>
              <a:ext uri="{FF2B5EF4-FFF2-40B4-BE49-F238E27FC236}">
                <a16:creationId xmlns:a16="http://schemas.microsoft.com/office/drawing/2014/main" id="{DA9AE10F-75AA-CF4D-9FCB-4B9DD797BCC5}"/>
              </a:ext>
            </a:extLst>
          </p:cNvPr>
          <p:cNvSpPr>
            <a:spLocks noGrp="1"/>
          </p:cNvSpPr>
          <p:nvPr>
            <p:ph type="subTitle" idx="1"/>
          </p:nvPr>
        </p:nvSpPr>
        <p:spPr>
          <a:xfrm>
            <a:off x="1524000" y="3602037"/>
            <a:ext cx="9144000" cy="2384425"/>
          </a:xfrm>
        </p:spPr>
        <p:txBody>
          <a:bodyPr>
            <a:normAutofit fontScale="92500" lnSpcReduction="20000"/>
          </a:bodyPr>
          <a:lstStyle/>
          <a:p>
            <a:endParaRPr lang="fr-FR" dirty="0"/>
          </a:p>
          <a:p>
            <a:r>
              <a:rPr lang="fr-FR" sz="3600" dirty="0"/>
              <a:t>Michèle Artigue</a:t>
            </a:r>
          </a:p>
          <a:p>
            <a:r>
              <a:rPr lang="fr-FR" sz="3600" dirty="0"/>
              <a:t>LDAR, Université Paris-Diderot</a:t>
            </a:r>
          </a:p>
          <a:p>
            <a:endParaRPr lang="fr-FR" sz="3600" dirty="0"/>
          </a:p>
          <a:p>
            <a:r>
              <a:rPr lang="fr-FR" sz="3600" dirty="0"/>
              <a:t>ENS de Lyon, 26 juin 2019</a:t>
            </a:r>
          </a:p>
        </p:txBody>
      </p:sp>
      <p:pic>
        <p:nvPicPr>
          <p:cNvPr id="4" name="Image 3">
            <a:extLst>
              <a:ext uri="{FF2B5EF4-FFF2-40B4-BE49-F238E27FC236}">
                <a16:creationId xmlns:a16="http://schemas.microsoft.com/office/drawing/2014/main" id="{8A2F8B30-91D0-8849-B4F1-3B748EC23DFC}"/>
              </a:ext>
            </a:extLst>
          </p:cNvPr>
          <p:cNvPicPr>
            <a:picLocks noChangeAspect="1"/>
          </p:cNvPicPr>
          <p:nvPr/>
        </p:nvPicPr>
        <p:blipFill rotWithShape="1">
          <a:blip r:embed="rId3">
            <a:extLst>
              <a:ext uri="{28A0092B-C50C-407E-A947-70E740481C1C}">
                <a14:useLocalDpi xmlns:a14="http://schemas.microsoft.com/office/drawing/2010/main" val="0"/>
              </a:ext>
            </a:extLst>
          </a:blip>
          <a:srcRect l="-3846" t="-19252" r="30769" b="-15503"/>
          <a:stretch/>
        </p:blipFill>
        <p:spPr>
          <a:xfrm>
            <a:off x="0" y="5741304"/>
            <a:ext cx="2796344" cy="1030231"/>
          </a:xfrm>
          <a:prstGeom prst="rect">
            <a:avLst/>
          </a:prstGeom>
        </p:spPr>
      </p:pic>
    </p:spTree>
    <p:extLst>
      <p:ext uri="{BB962C8B-B14F-4D97-AF65-F5344CB8AC3E}">
        <p14:creationId xmlns:p14="http://schemas.microsoft.com/office/powerpoint/2010/main" val="376001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fr-FR" altLang="fr-FR" dirty="0">
                <a:solidFill>
                  <a:schemeClr val="tx2"/>
                </a:solidFill>
              </a:rPr>
              <a:t>Le concept de praxéologie</a:t>
            </a:r>
          </a:p>
        </p:txBody>
      </p:sp>
      <p:sp>
        <p:nvSpPr>
          <p:cNvPr id="164867" name="Oval 3"/>
          <p:cNvSpPr>
            <a:spLocks noChangeArrowheads="1"/>
          </p:cNvSpPr>
          <p:nvPr/>
        </p:nvSpPr>
        <p:spPr bwMode="auto">
          <a:xfrm>
            <a:off x="2308225" y="1899853"/>
            <a:ext cx="3111500" cy="1368425"/>
          </a:xfrm>
          <a:prstGeom prst="ellipse">
            <a:avLst/>
          </a:prstGeom>
          <a:solidFill>
            <a:schemeClr val="tx2"/>
          </a:solidFill>
          <a:ln w="9525">
            <a:solidFill>
              <a:schemeClr val="tx1"/>
            </a:solidFill>
            <a:round/>
            <a:headEnd/>
            <a:tailEnd/>
          </a:ln>
          <a:effectLst/>
        </p:spPr>
        <p:txBody>
          <a:bodyPr wrap="none" anchor="ctr"/>
          <a:lstStyle/>
          <a:p>
            <a:pPr algn="ctr"/>
            <a:r>
              <a:rPr lang="fr-FR" altLang="fr-FR" sz="2400" dirty="0">
                <a:solidFill>
                  <a:schemeClr val="bg1"/>
                </a:solidFill>
              </a:rPr>
              <a:t>Le bloc pratique </a:t>
            </a:r>
          </a:p>
          <a:p>
            <a:pPr algn="ctr"/>
            <a:r>
              <a:rPr lang="en-US" altLang="fr-FR" sz="2400" i="1" dirty="0">
                <a:solidFill>
                  <a:schemeClr val="bg1"/>
                </a:solidFill>
              </a:rPr>
              <a:t>Praxis</a:t>
            </a:r>
          </a:p>
        </p:txBody>
      </p:sp>
      <p:sp>
        <p:nvSpPr>
          <p:cNvPr id="164868" name="Oval 4"/>
          <p:cNvSpPr>
            <a:spLocks noChangeArrowheads="1"/>
          </p:cNvSpPr>
          <p:nvPr/>
        </p:nvSpPr>
        <p:spPr bwMode="auto">
          <a:xfrm>
            <a:off x="6743700" y="1810545"/>
            <a:ext cx="3024188" cy="1368425"/>
          </a:xfrm>
          <a:prstGeom prst="ellipse">
            <a:avLst/>
          </a:prstGeom>
          <a:solidFill>
            <a:schemeClr val="tx2"/>
          </a:solidFill>
          <a:ln w="9525">
            <a:solidFill>
              <a:schemeClr val="tx1"/>
            </a:solidFill>
            <a:round/>
            <a:headEnd/>
            <a:tailEnd/>
          </a:ln>
          <a:effectLst/>
        </p:spPr>
        <p:txBody>
          <a:bodyPr wrap="none" anchor="ctr"/>
          <a:lstStyle/>
          <a:p>
            <a:pPr algn="ctr"/>
            <a:r>
              <a:rPr lang="fr-FR" altLang="fr-FR" sz="2400" dirty="0">
                <a:solidFill>
                  <a:schemeClr val="bg1"/>
                </a:solidFill>
              </a:rPr>
              <a:t>Le bloc théorique</a:t>
            </a:r>
          </a:p>
          <a:p>
            <a:pPr algn="ctr"/>
            <a:r>
              <a:rPr lang="en-US" altLang="fr-FR" sz="2400" i="1" dirty="0">
                <a:solidFill>
                  <a:schemeClr val="bg1"/>
                </a:solidFill>
              </a:rPr>
              <a:t>Logos</a:t>
            </a:r>
          </a:p>
        </p:txBody>
      </p:sp>
      <p:sp>
        <p:nvSpPr>
          <p:cNvPr id="164869" name="Text Box 5"/>
          <p:cNvSpPr txBox="1">
            <a:spLocks noChangeArrowheads="1"/>
          </p:cNvSpPr>
          <p:nvPr/>
        </p:nvSpPr>
        <p:spPr bwMode="auto">
          <a:xfrm>
            <a:off x="2748436" y="4239135"/>
            <a:ext cx="2520000" cy="86177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fr-FR" altLang="fr-FR" sz="2000" i="1" dirty="0">
                <a:latin typeface="Verdana" charset="0"/>
              </a:rPr>
              <a:t>Types de tâches</a:t>
            </a:r>
          </a:p>
          <a:p>
            <a:pPr algn="ctr">
              <a:spcBef>
                <a:spcPct val="50000"/>
              </a:spcBef>
            </a:pPr>
            <a:r>
              <a:rPr lang="fr-FR" altLang="fr-FR" sz="2000" i="1" dirty="0">
                <a:latin typeface="Verdana" charset="0"/>
              </a:rPr>
              <a:t>Techniques</a:t>
            </a:r>
          </a:p>
        </p:txBody>
      </p:sp>
      <p:sp>
        <p:nvSpPr>
          <p:cNvPr id="164870" name="Text Box 6"/>
          <p:cNvSpPr txBox="1">
            <a:spLocks noChangeArrowheads="1"/>
          </p:cNvSpPr>
          <p:nvPr/>
        </p:nvSpPr>
        <p:spPr bwMode="auto">
          <a:xfrm>
            <a:off x="7139463" y="4239135"/>
            <a:ext cx="2520000" cy="860400"/>
          </a:xfrm>
          <a:prstGeom prst="rect">
            <a:avLst/>
          </a:prstGeom>
          <a:noFill/>
          <a:ln w="38100">
            <a:solidFill>
              <a:schemeClr val="tx2"/>
            </a:solidFill>
            <a:miter lim="800000"/>
            <a:headEnd/>
            <a:tailEnd/>
          </a:ln>
          <a:effectLst/>
        </p:spPr>
        <p:txBody>
          <a:bodyPr wrap="square">
            <a:spAutoFit/>
          </a:bodyPr>
          <a:lstStyle/>
          <a:p>
            <a:pPr algn="ctr">
              <a:spcBef>
                <a:spcPct val="50000"/>
              </a:spcBef>
            </a:pPr>
            <a:r>
              <a:rPr lang="fr-FR" altLang="fr-FR" sz="2000" i="1" dirty="0">
                <a:latin typeface="Verdana" charset="0"/>
              </a:rPr>
              <a:t>Technologies</a:t>
            </a:r>
          </a:p>
          <a:p>
            <a:pPr algn="ctr">
              <a:spcBef>
                <a:spcPct val="50000"/>
              </a:spcBef>
            </a:pPr>
            <a:r>
              <a:rPr lang="fr-FR" altLang="fr-FR" sz="2000" i="1" dirty="0">
                <a:latin typeface="Verdana" charset="0"/>
              </a:rPr>
              <a:t>Théories</a:t>
            </a:r>
          </a:p>
        </p:txBody>
      </p:sp>
      <p:sp>
        <p:nvSpPr>
          <p:cNvPr id="164872" name="AutoShape 8"/>
          <p:cNvSpPr>
            <a:spLocks noChangeArrowheads="1"/>
          </p:cNvSpPr>
          <p:nvPr/>
        </p:nvSpPr>
        <p:spPr bwMode="auto">
          <a:xfrm>
            <a:off x="3863975" y="3513138"/>
            <a:ext cx="288925" cy="431800"/>
          </a:xfrm>
          <a:prstGeom prst="downArrow">
            <a:avLst>
              <a:gd name="adj1" fmla="val 50000"/>
              <a:gd name="adj2" fmla="val 37363"/>
            </a:avLst>
          </a:prstGeom>
          <a:solidFill>
            <a:schemeClr val="tx2"/>
          </a:solidFill>
          <a:ln w="9525">
            <a:solidFill>
              <a:schemeClr val="tx1"/>
            </a:solidFill>
            <a:miter lim="800000"/>
            <a:headEnd/>
            <a:tailEnd/>
          </a:ln>
          <a:effectLst/>
          <a:extLst/>
        </p:spPr>
        <p:txBody>
          <a:bodyPr wrap="none" anchor="ctr"/>
          <a:lstStyle/>
          <a:p>
            <a:endParaRPr lang="fr-FR"/>
          </a:p>
        </p:txBody>
      </p:sp>
      <p:sp>
        <p:nvSpPr>
          <p:cNvPr id="164873" name="AutoShape 9"/>
          <p:cNvSpPr>
            <a:spLocks noChangeArrowheads="1"/>
          </p:cNvSpPr>
          <p:nvPr/>
        </p:nvSpPr>
        <p:spPr bwMode="auto">
          <a:xfrm>
            <a:off x="8094776" y="3488811"/>
            <a:ext cx="287338" cy="360362"/>
          </a:xfrm>
          <a:prstGeom prst="downArrow">
            <a:avLst>
              <a:gd name="adj1" fmla="val 50000"/>
              <a:gd name="adj2" fmla="val 31353"/>
            </a:avLst>
          </a:prstGeom>
          <a:solidFill>
            <a:schemeClr val="tx2"/>
          </a:solidFill>
          <a:ln w="9525">
            <a:solidFill>
              <a:schemeClr val="tx1"/>
            </a:solidFill>
            <a:miter lim="800000"/>
            <a:headEnd/>
            <a:tailEnd/>
          </a:ln>
          <a:effectLst/>
          <a:extLst/>
        </p:spPr>
        <p:txBody>
          <a:bodyPr wrap="none" anchor="ctr"/>
          <a:lstStyle/>
          <a:p>
            <a:endParaRPr lang="fr-FR"/>
          </a:p>
        </p:txBody>
      </p:sp>
      <p:sp>
        <p:nvSpPr>
          <p:cNvPr id="164874" name="AutoShape 10"/>
          <p:cNvSpPr>
            <a:spLocks noChangeArrowheads="1"/>
          </p:cNvSpPr>
          <p:nvPr/>
        </p:nvSpPr>
        <p:spPr bwMode="auto">
          <a:xfrm>
            <a:off x="5807869" y="2215620"/>
            <a:ext cx="576262" cy="431800"/>
          </a:xfrm>
          <a:prstGeom prst="leftRightArrow">
            <a:avLst>
              <a:gd name="adj1" fmla="val 50000"/>
              <a:gd name="adj2" fmla="val 26691"/>
            </a:avLst>
          </a:prstGeom>
          <a:solidFill>
            <a:schemeClr val="tx2"/>
          </a:solidFill>
          <a:ln w="9525">
            <a:solidFill>
              <a:schemeClr val="tx1"/>
            </a:solidFill>
            <a:miter lim="800000"/>
            <a:headEnd/>
            <a:tailEnd/>
          </a:ln>
          <a:effectLst/>
          <a:extLst/>
        </p:spPr>
        <p:txBody>
          <a:bodyPr wrap="none" anchor="ctr"/>
          <a:lstStyle/>
          <a:p>
            <a:endParaRPr lang="fr-FR"/>
          </a:p>
        </p:txBody>
      </p:sp>
      <p:sp>
        <p:nvSpPr>
          <p:cNvPr id="2" name="ZoneTexte 1"/>
          <p:cNvSpPr txBox="1"/>
          <p:nvPr/>
        </p:nvSpPr>
        <p:spPr>
          <a:xfrm>
            <a:off x="3508725" y="5519097"/>
            <a:ext cx="5548778" cy="523220"/>
          </a:xfrm>
          <a:prstGeom prst="rect">
            <a:avLst/>
          </a:prstGeom>
          <a:noFill/>
        </p:spPr>
        <p:txBody>
          <a:bodyPr wrap="square" rtlCol="0">
            <a:spAutoFit/>
          </a:bodyPr>
          <a:lstStyle/>
          <a:p>
            <a:pPr algn="ctr"/>
            <a:r>
              <a:rPr lang="fr-FR" sz="2800" dirty="0">
                <a:solidFill>
                  <a:schemeClr val="tx2"/>
                </a:solidFill>
              </a:rPr>
              <a:t>Deux blocs en interaction dialectique </a:t>
            </a:r>
          </a:p>
        </p:txBody>
      </p:sp>
      <p:sp>
        <p:nvSpPr>
          <p:cNvPr id="15" name="Espace réservé du pied de page 3"/>
          <p:cNvSpPr>
            <a:spLocks noGrp="1"/>
          </p:cNvSpPr>
          <p:nvPr>
            <p:ph type="ftr" sz="quarter" idx="11"/>
          </p:nvPr>
        </p:nvSpPr>
        <p:spPr>
          <a:xfrm>
            <a:off x="4614334" y="6356351"/>
            <a:ext cx="2895600" cy="365125"/>
          </a:xfrm>
        </p:spPr>
        <p:txBody>
          <a:bodyPr/>
          <a:lstStyle/>
          <a:p>
            <a:r>
              <a:rPr lang="fr-FR" dirty="0"/>
              <a:t>Michèle Artigue - Klein Medal  2013</a:t>
            </a:r>
          </a:p>
        </p:txBody>
      </p:sp>
      <p:sp>
        <p:nvSpPr>
          <p:cNvPr id="16" name="Espace réservé du numéro de diapositive 4"/>
          <p:cNvSpPr>
            <a:spLocks noGrp="1"/>
          </p:cNvSpPr>
          <p:nvPr>
            <p:ph type="sldNum" sz="quarter" idx="12"/>
          </p:nvPr>
        </p:nvSpPr>
        <p:spPr>
          <a:xfrm>
            <a:off x="8255794" y="6312257"/>
            <a:ext cx="2133600" cy="365125"/>
          </a:xfrm>
        </p:spPr>
        <p:txBody>
          <a:bodyPr/>
          <a:lstStyle/>
          <a:p>
            <a:r>
              <a:rPr lang="fr-FR" dirty="0"/>
              <a:t>13</a:t>
            </a:r>
          </a:p>
        </p:txBody>
      </p:sp>
    </p:spTree>
    <p:extLst>
      <p:ext uri="{BB962C8B-B14F-4D97-AF65-F5344CB8AC3E}">
        <p14:creationId xmlns:p14="http://schemas.microsoft.com/office/powerpoint/2010/main" val="374104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AutoShape 18"/>
          <p:cNvSpPr>
            <a:spLocks noChangeArrowheads="1"/>
          </p:cNvSpPr>
          <p:nvPr/>
        </p:nvSpPr>
        <p:spPr bwMode="auto">
          <a:xfrm>
            <a:off x="845406" y="2465795"/>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err="1">
                <a:solidFill>
                  <a:schemeClr val="bg1"/>
                </a:solidFill>
                <a:latin typeface="Arial Narrow" pitchFamily="34" charset="0"/>
                <a:cs typeface="Mangal" pitchFamily="2" charset="0"/>
              </a:rPr>
              <a:t>Civilisation</a:t>
            </a:r>
            <a:endParaRPr lang="en-US" sz="2400" b="1" dirty="0">
              <a:solidFill>
                <a:schemeClr val="bg1"/>
              </a:solidFill>
            </a:endParaRPr>
          </a:p>
        </p:txBody>
      </p:sp>
      <p:sp>
        <p:nvSpPr>
          <p:cNvPr id="17417" name="AutoShape 19"/>
          <p:cNvSpPr>
            <a:spLocks noChangeArrowheads="1"/>
          </p:cNvSpPr>
          <p:nvPr/>
        </p:nvSpPr>
        <p:spPr bwMode="auto">
          <a:xfrm>
            <a:off x="845406" y="3165699"/>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a:solidFill>
                  <a:schemeClr val="bg1"/>
                </a:solidFill>
                <a:latin typeface="Arial Narrow" pitchFamily="34" charset="0"/>
                <a:cs typeface="Mangal" pitchFamily="2" charset="0"/>
              </a:rPr>
              <a:t>Société</a:t>
            </a:r>
            <a:endParaRPr lang="en-US" sz="2400" b="1" dirty="0">
              <a:solidFill>
                <a:schemeClr val="bg1"/>
              </a:solidFill>
            </a:endParaRPr>
          </a:p>
        </p:txBody>
      </p:sp>
      <p:sp>
        <p:nvSpPr>
          <p:cNvPr id="17418" name="AutoShape 20"/>
          <p:cNvSpPr>
            <a:spLocks noChangeArrowheads="1"/>
          </p:cNvSpPr>
          <p:nvPr/>
        </p:nvSpPr>
        <p:spPr bwMode="auto">
          <a:xfrm>
            <a:off x="845406" y="3819420"/>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a:solidFill>
                  <a:schemeClr val="bg1"/>
                </a:solidFill>
                <a:latin typeface="Arial Narrow" pitchFamily="34" charset="0"/>
                <a:cs typeface="Mangal" pitchFamily="2" charset="0"/>
              </a:rPr>
              <a:t>Ecole</a:t>
            </a:r>
            <a:endParaRPr lang="en-US" sz="2400" b="1" dirty="0">
              <a:solidFill>
                <a:schemeClr val="bg1"/>
              </a:solidFill>
            </a:endParaRPr>
          </a:p>
        </p:txBody>
      </p:sp>
      <p:sp>
        <p:nvSpPr>
          <p:cNvPr id="17419" name="AutoShape 21"/>
          <p:cNvSpPr>
            <a:spLocks noChangeArrowheads="1"/>
          </p:cNvSpPr>
          <p:nvPr/>
        </p:nvSpPr>
        <p:spPr bwMode="auto">
          <a:xfrm>
            <a:off x="845406" y="4473426"/>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err="1">
                <a:solidFill>
                  <a:schemeClr val="bg1"/>
                </a:solidFill>
                <a:latin typeface="Arial Narrow" pitchFamily="34" charset="0"/>
                <a:cs typeface="Mangal" pitchFamily="2" charset="0"/>
              </a:rPr>
              <a:t>Pédagogie</a:t>
            </a:r>
            <a:endParaRPr lang="en-US" sz="2400" b="1" dirty="0">
              <a:solidFill>
                <a:schemeClr val="bg1"/>
              </a:solidFill>
            </a:endParaRPr>
          </a:p>
        </p:txBody>
      </p:sp>
      <p:sp>
        <p:nvSpPr>
          <p:cNvPr id="17420" name="AutoShape 22"/>
          <p:cNvSpPr>
            <a:spLocks noChangeArrowheads="1"/>
          </p:cNvSpPr>
          <p:nvPr/>
        </p:nvSpPr>
        <p:spPr bwMode="auto">
          <a:xfrm>
            <a:off x="845406" y="5163063"/>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a:solidFill>
                  <a:schemeClr val="bg1"/>
                </a:solidFill>
                <a:latin typeface="Arial Narrow" pitchFamily="34" charset="0"/>
                <a:cs typeface="Mangal" pitchFamily="2" charset="0"/>
              </a:rPr>
              <a:t>Discipline</a:t>
            </a:r>
            <a:endParaRPr lang="en-US" sz="2400" b="1" dirty="0">
              <a:solidFill>
                <a:schemeClr val="bg1"/>
              </a:solidFill>
            </a:endParaRPr>
          </a:p>
        </p:txBody>
      </p:sp>
      <p:sp>
        <p:nvSpPr>
          <p:cNvPr id="17424" name="AutoShape 26"/>
          <p:cNvSpPr>
            <a:spLocks noChangeArrowheads="1"/>
          </p:cNvSpPr>
          <p:nvPr/>
        </p:nvSpPr>
        <p:spPr bwMode="auto">
          <a:xfrm>
            <a:off x="9873349" y="5163063"/>
            <a:ext cx="2088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err="1">
                <a:solidFill>
                  <a:schemeClr val="bg1"/>
                </a:solidFill>
                <a:latin typeface="Arial Narrow" pitchFamily="34" charset="0"/>
                <a:cs typeface="Mangal" pitchFamily="2" charset="0"/>
              </a:rPr>
              <a:t>Sujet</a:t>
            </a:r>
            <a:r>
              <a:rPr lang="en-US" sz="2400" b="1" dirty="0">
                <a:solidFill>
                  <a:schemeClr val="bg1"/>
                </a:solidFill>
                <a:latin typeface="Arial Narrow" pitchFamily="34" charset="0"/>
                <a:cs typeface="Mangal" pitchFamily="2" charset="0"/>
              </a:rPr>
              <a:t>//Question</a:t>
            </a:r>
            <a:endParaRPr lang="en-US" sz="2400" b="1" dirty="0">
              <a:solidFill>
                <a:schemeClr val="bg1"/>
              </a:solidFill>
            </a:endParaRPr>
          </a:p>
        </p:txBody>
      </p:sp>
      <p:sp>
        <p:nvSpPr>
          <p:cNvPr id="17411" name="Titre 20"/>
          <p:cNvSpPr>
            <a:spLocks noGrp="1"/>
          </p:cNvSpPr>
          <p:nvPr>
            <p:ph type="title"/>
          </p:nvPr>
        </p:nvSpPr>
        <p:spPr>
          <a:xfrm>
            <a:off x="773723" y="204821"/>
            <a:ext cx="10818055" cy="1143000"/>
          </a:xfrm>
        </p:spPr>
        <p:txBody>
          <a:bodyPr>
            <a:normAutofit fontScale="90000"/>
          </a:bodyPr>
          <a:lstStyle/>
          <a:p>
            <a:r>
              <a:rPr lang="fr-FR" dirty="0"/>
              <a:t>	</a:t>
            </a:r>
            <a:r>
              <a:rPr lang="en-US" dirty="0">
                <a:solidFill>
                  <a:schemeClr val="tx2"/>
                </a:solidFill>
              </a:rPr>
              <a:t>La </a:t>
            </a:r>
            <a:r>
              <a:rPr lang="en-US" dirty="0" err="1">
                <a:solidFill>
                  <a:schemeClr val="tx2"/>
                </a:solidFill>
              </a:rPr>
              <a:t>hiérarchie</a:t>
            </a:r>
            <a:r>
              <a:rPr lang="en-US" dirty="0">
                <a:solidFill>
                  <a:schemeClr val="tx2"/>
                </a:solidFill>
              </a:rPr>
              <a:t> des </a:t>
            </a:r>
            <a:r>
              <a:rPr lang="en-US" dirty="0" err="1">
                <a:solidFill>
                  <a:schemeClr val="tx2"/>
                </a:solidFill>
              </a:rPr>
              <a:t>niveaux</a:t>
            </a:r>
            <a:r>
              <a:rPr lang="en-US" dirty="0">
                <a:solidFill>
                  <a:schemeClr val="tx2"/>
                </a:solidFill>
              </a:rPr>
              <a:t> de </a:t>
            </a:r>
            <a:r>
              <a:rPr lang="en-US" dirty="0" err="1">
                <a:solidFill>
                  <a:schemeClr val="tx2"/>
                </a:solidFill>
              </a:rPr>
              <a:t>codétemination</a:t>
            </a:r>
            <a:endParaRPr lang="en-US" dirty="0">
              <a:solidFill>
                <a:schemeClr val="tx2"/>
              </a:solidFill>
            </a:endParaRPr>
          </a:p>
        </p:txBody>
      </p:sp>
      <p:sp>
        <p:nvSpPr>
          <p:cNvPr id="45" name="Espace réservé du numéro de diapositive 4"/>
          <p:cNvSpPr>
            <a:spLocks noGrp="1"/>
          </p:cNvSpPr>
          <p:nvPr>
            <p:ph type="sldNum" sz="quarter" idx="12"/>
          </p:nvPr>
        </p:nvSpPr>
        <p:spPr>
          <a:xfrm>
            <a:off x="8311250" y="6365914"/>
            <a:ext cx="2133600" cy="365125"/>
          </a:xfrm>
        </p:spPr>
        <p:txBody>
          <a:bodyPr/>
          <a:lstStyle/>
          <a:p>
            <a:r>
              <a:rPr lang="fr-FR" dirty="0"/>
              <a:t>4</a:t>
            </a:r>
          </a:p>
        </p:txBody>
      </p:sp>
      <p:sp>
        <p:nvSpPr>
          <p:cNvPr id="46" name="AutoShape 23">
            <a:extLst>
              <a:ext uri="{FF2B5EF4-FFF2-40B4-BE49-F238E27FC236}">
                <a16:creationId xmlns:a16="http://schemas.microsoft.com/office/drawing/2014/main" id="{2F82B495-4E32-664C-A762-D196793A4E9E}"/>
              </a:ext>
            </a:extLst>
          </p:cNvPr>
          <p:cNvSpPr>
            <a:spLocks noChangeArrowheads="1"/>
          </p:cNvSpPr>
          <p:nvPr/>
        </p:nvSpPr>
        <p:spPr bwMode="auto">
          <a:xfrm>
            <a:off x="3153182" y="5163063"/>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a:solidFill>
                  <a:schemeClr val="bg1"/>
                </a:solidFill>
                <a:latin typeface="Arial Narrow" pitchFamily="34" charset="0"/>
                <a:cs typeface="Mangal" pitchFamily="2" charset="0"/>
              </a:rPr>
              <a:t>Domaine</a:t>
            </a:r>
            <a:endParaRPr lang="en-US" sz="2400" b="1" dirty="0">
              <a:solidFill>
                <a:schemeClr val="bg1"/>
              </a:solidFill>
            </a:endParaRPr>
          </a:p>
        </p:txBody>
      </p:sp>
      <p:sp>
        <p:nvSpPr>
          <p:cNvPr id="47" name="AutoShape 24">
            <a:extLst>
              <a:ext uri="{FF2B5EF4-FFF2-40B4-BE49-F238E27FC236}">
                <a16:creationId xmlns:a16="http://schemas.microsoft.com/office/drawing/2014/main" id="{C76D669D-7DBF-894F-B969-C71D3420A07A}"/>
              </a:ext>
            </a:extLst>
          </p:cNvPr>
          <p:cNvSpPr>
            <a:spLocks noChangeArrowheads="1"/>
          </p:cNvSpPr>
          <p:nvPr/>
        </p:nvSpPr>
        <p:spPr bwMode="auto">
          <a:xfrm>
            <a:off x="5282750" y="5163063"/>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s-ES" sz="2400" b="1" dirty="0" err="1">
                <a:solidFill>
                  <a:schemeClr val="bg1"/>
                </a:solidFill>
                <a:latin typeface="Arial Narrow" pitchFamily="34" charset="0"/>
                <a:cs typeface="Mangal" pitchFamily="2" charset="0"/>
              </a:rPr>
              <a:t>Secteur</a:t>
            </a:r>
            <a:endParaRPr lang="es-ES" sz="2400" b="1" dirty="0">
              <a:solidFill>
                <a:schemeClr val="bg1"/>
              </a:solidFill>
            </a:endParaRPr>
          </a:p>
        </p:txBody>
      </p:sp>
      <p:sp>
        <p:nvSpPr>
          <p:cNvPr id="49" name="AutoShape 25">
            <a:extLst>
              <a:ext uri="{FF2B5EF4-FFF2-40B4-BE49-F238E27FC236}">
                <a16:creationId xmlns:a16="http://schemas.microsoft.com/office/drawing/2014/main" id="{9837EF07-A1AB-924F-B534-50163787E971}"/>
              </a:ext>
            </a:extLst>
          </p:cNvPr>
          <p:cNvSpPr>
            <a:spLocks noChangeArrowheads="1"/>
          </p:cNvSpPr>
          <p:nvPr/>
        </p:nvSpPr>
        <p:spPr bwMode="auto">
          <a:xfrm>
            <a:off x="7578050" y="5206809"/>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err="1">
                <a:solidFill>
                  <a:schemeClr val="bg1"/>
                </a:solidFill>
                <a:latin typeface="Arial Narrow" pitchFamily="34" charset="0"/>
                <a:cs typeface="Mangal" pitchFamily="2" charset="0"/>
              </a:rPr>
              <a:t>Thème</a:t>
            </a:r>
            <a:endParaRPr lang="en-US" sz="2400" b="1" dirty="0">
              <a:solidFill>
                <a:schemeClr val="bg1"/>
              </a:solidFill>
            </a:endParaRPr>
          </a:p>
        </p:txBody>
      </p:sp>
      <p:sp>
        <p:nvSpPr>
          <p:cNvPr id="51" name="AutoShape 18">
            <a:extLst>
              <a:ext uri="{FF2B5EF4-FFF2-40B4-BE49-F238E27FC236}">
                <a16:creationId xmlns:a16="http://schemas.microsoft.com/office/drawing/2014/main" id="{B0C620AF-1F95-0D4F-8075-A898C594B4E5}"/>
              </a:ext>
            </a:extLst>
          </p:cNvPr>
          <p:cNvSpPr>
            <a:spLocks noChangeArrowheads="1"/>
          </p:cNvSpPr>
          <p:nvPr/>
        </p:nvSpPr>
        <p:spPr bwMode="auto">
          <a:xfrm>
            <a:off x="833683" y="1796406"/>
            <a:ext cx="1800000" cy="432000"/>
          </a:xfrm>
          <a:prstGeom prst="roundRect">
            <a:avLst>
              <a:gd name="adj" fmla="val 16667"/>
            </a:avLst>
          </a:prstGeom>
          <a:solidFill>
            <a:srgbClr val="002060"/>
          </a:solidFill>
          <a:ln w="9525">
            <a:solidFill>
              <a:srgbClr val="0070C0">
                <a:alpha val="57000"/>
              </a:srgbClr>
            </a:solidFill>
            <a:round/>
            <a:headEnd/>
            <a:tailEnd/>
          </a:ln>
        </p:spPr>
        <p:txBody>
          <a:bodyPr/>
          <a:lstStyle/>
          <a:p>
            <a:pPr algn="ctr"/>
            <a:r>
              <a:rPr lang="en-US" sz="2400" b="1" dirty="0" err="1">
                <a:solidFill>
                  <a:schemeClr val="bg1"/>
                </a:solidFill>
                <a:latin typeface="Arial Narrow" pitchFamily="34" charset="0"/>
                <a:cs typeface="Mangal" pitchFamily="2" charset="0"/>
              </a:rPr>
              <a:t>Humanité</a:t>
            </a:r>
            <a:endParaRPr lang="en-US" sz="2400" b="1" dirty="0">
              <a:solidFill>
                <a:schemeClr val="bg1"/>
              </a:solidFill>
            </a:endParaRPr>
          </a:p>
        </p:txBody>
      </p:sp>
      <p:sp>
        <p:nvSpPr>
          <p:cNvPr id="4" name="ZoneTexte 3">
            <a:extLst>
              <a:ext uri="{FF2B5EF4-FFF2-40B4-BE49-F238E27FC236}">
                <a16:creationId xmlns:a16="http://schemas.microsoft.com/office/drawing/2014/main" id="{B5BDE507-0971-2D4A-81EB-5433DD5D8F7E}"/>
              </a:ext>
            </a:extLst>
          </p:cNvPr>
          <p:cNvSpPr txBox="1"/>
          <p:nvPr/>
        </p:nvSpPr>
        <p:spPr>
          <a:xfrm>
            <a:off x="3290342" y="2533379"/>
            <a:ext cx="8148000" cy="1384995"/>
          </a:xfrm>
          <a:prstGeom prst="rect">
            <a:avLst/>
          </a:prstGeom>
          <a:noFill/>
          <a:ln>
            <a:solidFill>
              <a:srgbClr val="0070C0"/>
            </a:solidFill>
          </a:ln>
        </p:spPr>
        <p:txBody>
          <a:bodyPr wrap="none" rtlCol="0">
            <a:spAutoFit/>
          </a:bodyPr>
          <a:lstStyle/>
          <a:p>
            <a:r>
              <a:rPr lang="en-GB" sz="2800" dirty="0"/>
              <a:t>10 </a:t>
            </a:r>
            <a:r>
              <a:rPr lang="en-GB" sz="2800" dirty="0" err="1"/>
              <a:t>niveaux</a:t>
            </a:r>
            <a:r>
              <a:rPr lang="en-GB" sz="2800" dirty="0"/>
              <a:t> </a:t>
            </a:r>
            <a:r>
              <a:rPr lang="en-GB" sz="2800" dirty="0" err="1"/>
              <a:t>interconnectés</a:t>
            </a:r>
            <a:r>
              <a:rPr lang="en-GB" sz="2800" dirty="0"/>
              <a:t> de conditions et </a:t>
            </a:r>
            <a:r>
              <a:rPr lang="en-GB" sz="2800" dirty="0" err="1"/>
              <a:t>contraintes</a:t>
            </a:r>
            <a:endParaRPr lang="en-GB" sz="2800" dirty="0"/>
          </a:p>
          <a:p>
            <a:r>
              <a:rPr lang="en-GB" sz="2800" dirty="0"/>
              <a:t> </a:t>
            </a:r>
            <a:r>
              <a:rPr lang="en-GB" sz="2800" dirty="0" err="1"/>
              <a:t>quiinfluencent</a:t>
            </a:r>
            <a:r>
              <a:rPr lang="en-GB" sz="2800" dirty="0"/>
              <a:t> </a:t>
            </a:r>
            <a:r>
              <a:rPr lang="en-GB" sz="2800" dirty="0" err="1"/>
              <a:t>l’écologie</a:t>
            </a:r>
            <a:r>
              <a:rPr lang="en-GB" sz="2800" dirty="0"/>
              <a:t> des </a:t>
            </a:r>
            <a:r>
              <a:rPr lang="en-GB" sz="2800" dirty="0" err="1"/>
              <a:t>praxéologies</a:t>
            </a:r>
            <a:r>
              <a:rPr lang="en-GB" sz="2800" dirty="0"/>
              <a:t> </a:t>
            </a:r>
          </a:p>
          <a:p>
            <a:r>
              <a:rPr lang="en-GB" sz="2800" dirty="0" err="1"/>
              <a:t>mathématiques</a:t>
            </a:r>
            <a:r>
              <a:rPr lang="en-GB" sz="2800" dirty="0"/>
              <a:t> et </a:t>
            </a:r>
            <a:r>
              <a:rPr lang="en-GB" sz="2800" dirty="0" err="1"/>
              <a:t>didactiques</a:t>
            </a:r>
            <a:endParaRPr lang="en-GB" sz="2800" dirty="0"/>
          </a:p>
        </p:txBody>
      </p:sp>
      <p:sp>
        <p:nvSpPr>
          <p:cNvPr id="5" name="Flèche courbée vers la droite 4">
            <a:extLst>
              <a:ext uri="{FF2B5EF4-FFF2-40B4-BE49-F238E27FC236}">
                <a16:creationId xmlns:a16="http://schemas.microsoft.com/office/drawing/2014/main" id="{BCFFE3D4-B34C-3844-8830-C9688ED85872}"/>
              </a:ext>
            </a:extLst>
          </p:cNvPr>
          <p:cNvSpPr/>
          <p:nvPr/>
        </p:nvSpPr>
        <p:spPr>
          <a:xfrm>
            <a:off x="337630" y="2050051"/>
            <a:ext cx="295421" cy="453641"/>
          </a:xfrm>
          <a:prstGeom prst="curved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2" name="Flèche courbée vers la droite 51">
            <a:extLst>
              <a:ext uri="{FF2B5EF4-FFF2-40B4-BE49-F238E27FC236}">
                <a16:creationId xmlns:a16="http://schemas.microsoft.com/office/drawing/2014/main" id="{2FAD24C6-053D-BE42-81E4-155937DF2452}"/>
              </a:ext>
            </a:extLst>
          </p:cNvPr>
          <p:cNvSpPr/>
          <p:nvPr/>
        </p:nvSpPr>
        <p:spPr>
          <a:xfrm>
            <a:off x="291905" y="2725169"/>
            <a:ext cx="295421" cy="453641"/>
          </a:xfrm>
          <a:prstGeom prst="curved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3" name="Flèche courbée vers la droite 52">
            <a:extLst>
              <a:ext uri="{FF2B5EF4-FFF2-40B4-BE49-F238E27FC236}">
                <a16:creationId xmlns:a16="http://schemas.microsoft.com/office/drawing/2014/main" id="{C3DF128E-B984-834B-9ACE-A56C52C88809}"/>
              </a:ext>
            </a:extLst>
          </p:cNvPr>
          <p:cNvSpPr/>
          <p:nvPr/>
        </p:nvSpPr>
        <p:spPr>
          <a:xfrm>
            <a:off x="329245" y="3464733"/>
            <a:ext cx="295421" cy="453641"/>
          </a:xfrm>
          <a:prstGeom prst="curved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4" name="Flèche courbée vers la droite 53">
            <a:extLst>
              <a:ext uri="{FF2B5EF4-FFF2-40B4-BE49-F238E27FC236}">
                <a16:creationId xmlns:a16="http://schemas.microsoft.com/office/drawing/2014/main" id="{4CE5FBCA-95CE-9A4C-AB77-98ACFDF5476D}"/>
              </a:ext>
            </a:extLst>
          </p:cNvPr>
          <p:cNvSpPr/>
          <p:nvPr/>
        </p:nvSpPr>
        <p:spPr>
          <a:xfrm>
            <a:off x="398244" y="4146716"/>
            <a:ext cx="295421" cy="453641"/>
          </a:xfrm>
          <a:prstGeom prst="curved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5" name="Flèche courbée vers la droite 54">
            <a:extLst>
              <a:ext uri="{FF2B5EF4-FFF2-40B4-BE49-F238E27FC236}">
                <a16:creationId xmlns:a16="http://schemas.microsoft.com/office/drawing/2014/main" id="{E4F24E40-FBD4-F04E-831E-6FE4210B6752}"/>
              </a:ext>
            </a:extLst>
          </p:cNvPr>
          <p:cNvSpPr/>
          <p:nvPr/>
        </p:nvSpPr>
        <p:spPr>
          <a:xfrm>
            <a:off x="431750" y="4861822"/>
            <a:ext cx="295421" cy="453641"/>
          </a:xfrm>
          <a:prstGeom prst="curved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Double flèche horizontale 5">
            <a:extLst>
              <a:ext uri="{FF2B5EF4-FFF2-40B4-BE49-F238E27FC236}">
                <a16:creationId xmlns:a16="http://schemas.microsoft.com/office/drawing/2014/main" id="{A210E362-4620-1347-AEDA-D648926E0DEA}"/>
              </a:ext>
            </a:extLst>
          </p:cNvPr>
          <p:cNvSpPr/>
          <p:nvPr/>
        </p:nvSpPr>
        <p:spPr>
          <a:xfrm>
            <a:off x="2811648" y="5238051"/>
            <a:ext cx="353501" cy="210024"/>
          </a:xfrm>
          <a:prstGeom prst="left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Double flèche horizontale 1">
            <a:extLst>
              <a:ext uri="{FF2B5EF4-FFF2-40B4-BE49-F238E27FC236}">
                <a16:creationId xmlns:a16="http://schemas.microsoft.com/office/drawing/2014/main" id="{70549F4F-C2A0-F340-B8F7-9F504A77ECB1}"/>
              </a:ext>
            </a:extLst>
          </p:cNvPr>
          <p:cNvSpPr/>
          <p:nvPr/>
        </p:nvSpPr>
        <p:spPr>
          <a:xfrm>
            <a:off x="4953182" y="5315463"/>
            <a:ext cx="329568" cy="1326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Double flèche horizontale 2">
            <a:extLst>
              <a:ext uri="{FF2B5EF4-FFF2-40B4-BE49-F238E27FC236}">
                <a16:creationId xmlns:a16="http://schemas.microsoft.com/office/drawing/2014/main" id="{30DF6320-F7F9-E041-8D3E-24698E80E0FE}"/>
              </a:ext>
            </a:extLst>
          </p:cNvPr>
          <p:cNvSpPr/>
          <p:nvPr/>
        </p:nvSpPr>
        <p:spPr>
          <a:xfrm>
            <a:off x="7082750" y="5315463"/>
            <a:ext cx="495300" cy="1326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ouble flèche horizontale 7">
            <a:extLst>
              <a:ext uri="{FF2B5EF4-FFF2-40B4-BE49-F238E27FC236}">
                <a16:creationId xmlns:a16="http://schemas.microsoft.com/office/drawing/2014/main" id="{18E8D535-B443-B449-B71B-9EE9583999B7}"/>
              </a:ext>
            </a:extLst>
          </p:cNvPr>
          <p:cNvSpPr/>
          <p:nvPr/>
        </p:nvSpPr>
        <p:spPr>
          <a:xfrm>
            <a:off x="9391926" y="5342452"/>
            <a:ext cx="315692" cy="1326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138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solidFill>
                  <a:srgbClr val="002060"/>
                </a:solidFill>
              </a:rPr>
              <a:t>Très vite des variations</a:t>
            </a:r>
            <a:r>
              <a:rPr lang="mr-IN" dirty="0">
                <a:solidFill>
                  <a:srgbClr val="002060"/>
                </a:solidFill>
              </a:rPr>
              <a:t>…</a:t>
            </a:r>
            <a:endParaRPr lang="fr-FR" dirty="0">
              <a:solidFill>
                <a:srgbClr val="002060"/>
              </a:solidFill>
            </a:endParaRPr>
          </a:p>
        </p:txBody>
      </p:sp>
      <p:pic>
        <p:nvPicPr>
          <p:cNvPr id="7" name="Image 6"/>
          <p:cNvPicPr>
            <a:picLocks noChangeAspect="1"/>
          </p:cNvPicPr>
          <p:nvPr/>
        </p:nvPicPr>
        <p:blipFill>
          <a:blip r:embed="rId2"/>
          <a:stretch>
            <a:fillRect/>
          </a:stretch>
        </p:blipFill>
        <p:spPr>
          <a:xfrm>
            <a:off x="4611946" y="3897367"/>
            <a:ext cx="1980000" cy="1991062"/>
          </a:xfrm>
          <a:prstGeom prst="rect">
            <a:avLst/>
          </a:prstGeom>
        </p:spPr>
      </p:pic>
      <p:pic>
        <p:nvPicPr>
          <p:cNvPr id="8" name="Image 7"/>
          <p:cNvPicPr>
            <a:picLocks noChangeAspect="1"/>
          </p:cNvPicPr>
          <p:nvPr/>
        </p:nvPicPr>
        <p:blipFill>
          <a:blip r:embed="rId3"/>
          <a:stretch>
            <a:fillRect/>
          </a:stretch>
        </p:blipFill>
        <p:spPr>
          <a:xfrm>
            <a:off x="7117674" y="1738666"/>
            <a:ext cx="1980000" cy="1980000"/>
          </a:xfrm>
          <a:prstGeom prst="rect">
            <a:avLst/>
          </a:prstGeom>
        </p:spPr>
      </p:pic>
      <p:pic>
        <p:nvPicPr>
          <p:cNvPr id="9" name="Image 8"/>
          <p:cNvPicPr>
            <a:picLocks noChangeAspect="1"/>
          </p:cNvPicPr>
          <p:nvPr/>
        </p:nvPicPr>
        <p:blipFill rotWithShape="1">
          <a:blip r:embed="rId4"/>
          <a:srcRect t="5069" b="27035"/>
          <a:stretch/>
        </p:blipFill>
        <p:spPr>
          <a:xfrm>
            <a:off x="1749757" y="1738666"/>
            <a:ext cx="1980000" cy="2009182"/>
          </a:xfrm>
          <a:prstGeom prst="rect">
            <a:avLst/>
          </a:prstGeom>
        </p:spPr>
      </p:pic>
      <p:sp>
        <p:nvSpPr>
          <p:cNvPr id="2" name="ZoneTexte 1"/>
          <p:cNvSpPr txBox="1"/>
          <p:nvPr/>
        </p:nvSpPr>
        <p:spPr>
          <a:xfrm>
            <a:off x="4406685" y="5888429"/>
            <a:ext cx="2061274" cy="369332"/>
          </a:xfrm>
          <a:prstGeom prst="rect">
            <a:avLst/>
          </a:prstGeom>
          <a:noFill/>
        </p:spPr>
        <p:txBody>
          <a:bodyPr wrap="square" rtlCol="0">
            <a:spAutoFit/>
          </a:bodyPr>
          <a:lstStyle/>
          <a:p>
            <a:pPr algn="ctr"/>
            <a:r>
              <a:rPr lang="fr-FR" dirty="0"/>
              <a:t>Luc </a:t>
            </a:r>
            <a:r>
              <a:rPr lang="fr-FR" dirty="0" err="1"/>
              <a:t>Trouche</a:t>
            </a:r>
            <a:endParaRPr lang="fr-FR" dirty="0"/>
          </a:p>
        </p:txBody>
      </p:sp>
      <p:sp>
        <p:nvSpPr>
          <p:cNvPr id="3" name="ZoneTexte 2"/>
          <p:cNvSpPr txBox="1"/>
          <p:nvPr/>
        </p:nvSpPr>
        <p:spPr>
          <a:xfrm>
            <a:off x="1875295" y="3897367"/>
            <a:ext cx="1854462" cy="380165"/>
          </a:xfrm>
          <a:prstGeom prst="rect">
            <a:avLst/>
          </a:prstGeom>
          <a:noFill/>
        </p:spPr>
        <p:txBody>
          <a:bodyPr wrap="square" rtlCol="0">
            <a:spAutoFit/>
          </a:bodyPr>
          <a:lstStyle/>
          <a:p>
            <a:r>
              <a:rPr lang="fr-FR" dirty="0"/>
              <a:t>Pierre </a:t>
            </a:r>
            <a:r>
              <a:rPr lang="fr-FR" dirty="0" err="1"/>
              <a:t>Rabardel</a:t>
            </a:r>
            <a:endParaRPr lang="fr-FR" dirty="0"/>
          </a:p>
        </p:txBody>
      </p:sp>
      <p:sp>
        <p:nvSpPr>
          <p:cNvPr id="10" name="ZoneTexte 9"/>
          <p:cNvSpPr txBox="1"/>
          <p:nvPr/>
        </p:nvSpPr>
        <p:spPr>
          <a:xfrm>
            <a:off x="7270680" y="3897367"/>
            <a:ext cx="1826993" cy="369332"/>
          </a:xfrm>
          <a:prstGeom prst="rect">
            <a:avLst/>
          </a:prstGeom>
          <a:noFill/>
        </p:spPr>
        <p:txBody>
          <a:bodyPr wrap="square" rtlCol="0">
            <a:spAutoFit/>
          </a:bodyPr>
          <a:lstStyle/>
          <a:p>
            <a:r>
              <a:rPr lang="fr-FR" dirty="0"/>
              <a:t>Gérard </a:t>
            </a:r>
            <a:r>
              <a:rPr lang="fr-FR" dirty="0" err="1"/>
              <a:t>Vergnaud</a:t>
            </a:r>
            <a:endParaRPr lang="fr-FR" dirty="0"/>
          </a:p>
        </p:txBody>
      </p:sp>
      <p:sp>
        <p:nvSpPr>
          <p:cNvPr id="11" name="Double flèche horizontale 10"/>
          <p:cNvSpPr/>
          <p:nvPr/>
        </p:nvSpPr>
        <p:spPr>
          <a:xfrm>
            <a:off x="4611946" y="2851688"/>
            <a:ext cx="1980000" cy="340963"/>
          </a:xfrm>
          <a:prstGeom prst="left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Double flèche horizontale 11"/>
          <p:cNvSpPr/>
          <p:nvPr/>
        </p:nvSpPr>
        <p:spPr>
          <a:xfrm rot="19557997">
            <a:off x="6849784" y="4635366"/>
            <a:ext cx="1343525" cy="328307"/>
          </a:xfrm>
          <a:prstGeom prst="left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Double flèche horizontale 12"/>
          <p:cNvSpPr/>
          <p:nvPr/>
        </p:nvSpPr>
        <p:spPr>
          <a:xfrm rot="13426411">
            <a:off x="2798733" y="4685809"/>
            <a:ext cx="1343525" cy="328307"/>
          </a:xfrm>
          <a:prstGeom prst="leftRight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0601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2060"/>
                </a:solidFill>
              </a:rPr>
              <a:t>La thèse de Luc </a:t>
            </a:r>
            <a:r>
              <a:rPr lang="fr-FR" dirty="0" err="1">
                <a:solidFill>
                  <a:srgbClr val="002060"/>
                </a:solidFill>
              </a:rPr>
              <a:t>Trouche</a:t>
            </a:r>
            <a:r>
              <a:rPr lang="fr-FR" dirty="0">
                <a:solidFill>
                  <a:srgbClr val="002060"/>
                </a:solidFill>
              </a:rPr>
              <a:t> (1996)</a:t>
            </a:r>
            <a:endParaRPr lang="fr-FR" dirty="0"/>
          </a:p>
        </p:txBody>
      </p:sp>
      <p:sp>
        <p:nvSpPr>
          <p:cNvPr id="3" name="Espace réservé du contenu 2"/>
          <p:cNvSpPr>
            <a:spLocks noGrp="1"/>
          </p:cNvSpPr>
          <p:nvPr>
            <p:ph idx="1"/>
          </p:nvPr>
        </p:nvSpPr>
        <p:spPr/>
        <p:txBody>
          <a:bodyPr/>
          <a:lstStyle/>
          <a:p>
            <a:r>
              <a:rPr lang="fr-FR" sz="3200" dirty="0"/>
              <a:t>Une thèse centrée sur la conceptualisation de la notion de limite de fonction avec des calculatrices graphiques et symboliques.</a:t>
            </a:r>
          </a:p>
          <a:p>
            <a:r>
              <a:rPr lang="fr-FR" sz="3200" dirty="0"/>
              <a:t>L’identification de schèmes d’utilisation et d’action instrumentée, et l’étude de leur évolution avec le passage aux calculatrices symboliques.</a:t>
            </a:r>
          </a:p>
          <a:p>
            <a:endParaRPr lang="fr-FR" dirty="0"/>
          </a:p>
        </p:txBody>
      </p:sp>
    </p:spTree>
    <p:extLst>
      <p:ext uri="{BB962C8B-B14F-4D97-AF65-F5344CB8AC3E}">
        <p14:creationId xmlns:p14="http://schemas.microsoft.com/office/powerpoint/2010/main" val="15000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2060"/>
                </a:solidFill>
              </a:rPr>
              <a:t>Schèmes d’action instrumentée</a:t>
            </a:r>
            <a:endParaRPr lang="fr-FR" dirty="0"/>
          </a:p>
        </p:txBody>
      </p:sp>
      <p:sp>
        <p:nvSpPr>
          <p:cNvPr id="3" name="Espace réservé du contenu 2"/>
          <p:cNvSpPr>
            <a:spLocks noGrp="1"/>
          </p:cNvSpPr>
          <p:nvPr>
            <p:ph idx="1"/>
          </p:nvPr>
        </p:nvSpPr>
        <p:spPr/>
        <p:txBody>
          <a:bodyPr>
            <a:normAutofit/>
          </a:bodyPr>
          <a:lstStyle/>
          <a:p>
            <a:pPr marL="0" indent="0">
              <a:buNone/>
            </a:pPr>
            <a:r>
              <a:rPr lang="fr-FR" sz="3200" dirty="0"/>
              <a:t>Trois  schèmes principaux identifiés : </a:t>
            </a:r>
          </a:p>
          <a:p>
            <a:r>
              <a:rPr lang="fr-FR" sz="3200" dirty="0"/>
              <a:t>L1: la limite est déduite de la recherche de valeurs numériques de la fonction au voisinage du point limite. </a:t>
            </a:r>
          </a:p>
          <a:p>
            <a:r>
              <a:rPr lang="fr-FR" sz="3200" dirty="0"/>
              <a:t>L2: un premier geste dans le registre numérique pour choisir une fenêtre graphique est suivi d’une interaction entre les registres numériques et graphiques. </a:t>
            </a:r>
          </a:p>
          <a:p>
            <a:r>
              <a:rPr lang="fr-FR" sz="3200" dirty="0"/>
              <a:t>L3: l’utilisation de la commande limite de la calculatrice symbolique. </a:t>
            </a:r>
          </a:p>
        </p:txBody>
      </p:sp>
    </p:spTree>
    <p:extLst>
      <p:ext uri="{BB962C8B-B14F-4D97-AF65-F5344CB8AC3E}">
        <p14:creationId xmlns:p14="http://schemas.microsoft.com/office/powerpoint/2010/main" val="274451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2060"/>
                </a:solidFill>
              </a:rPr>
              <a:t>Schèmes d’action instrumentée</a:t>
            </a:r>
            <a:endParaRPr lang="fr-FR" dirty="0"/>
          </a:p>
        </p:txBody>
      </p:sp>
      <p:sp>
        <p:nvSpPr>
          <p:cNvPr id="3" name="Espace réservé du contenu 2"/>
          <p:cNvSpPr>
            <a:spLocks noGrp="1"/>
          </p:cNvSpPr>
          <p:nvPr>
            <p:ph idx="1"/>
          </p:nvPr>
        </p:nvSpPr>
        <p:spPr/>
        <p:txBody>
          <a:bodyPr/>
          <a:lstStyle/>
          <a:p>
            <a:r>
              <a:rPr lang="fr-FR" dirty="0"/>
              <a:t>Exemples de théorèmes en acte associés : </a:t>
            </a:r>
          </a:p>
          <a:p>
            <a:pPr lvl="1"/>
            <a:r>
              <a:rPr lang="fr-FR" sz="2800" dirty="0"/>
              <a:t>“si f(x) prend des valeurs beaucoup plus grandes que x, alors la limite de f est infinie”, </a:t>
            </a:r>
          </a:p>
          <a:p>
            <a:pPr lvl="1"/>
            <a:r>
              <a:rPr lang="fr-FR" sz="2800" dirty="0"/>
              <a:t>“ si la fonction croît très fortement, alors la limite est infinie”. </a:t>
            </a:r>
          </a:p>
          <a:p>
            <a:r>
              <a:rPr lang="fr-FR" dirty="0"/>
              <a:t>L’observation que, pour certains types d’élèves, le passage aux calculatrices symboliques s’accompagne d’un appauvrissement de l’instrument, associé avec le développement de L3.</a:t>
            </a:r>
          </a:p>
          <a:p>
            <a:endParaRPr lang="fr-FR" dirty="0"/>
          </a:p>
          <a:p>
            <a:endParaRPr lang="fr-FR" dirty="0"/>
          </a:p>
        </p:txBody>
      </p:sp>
    </p:spTree>
    <p:extLst>
      <p:ext uri="{BB962C8B-B14F-4D97-AF65-F5344CB8AC3E}">
        <p14:creationId xmlns:p14="http://schemas.microsoft.com/office/powerpoint/2010/main" val="15679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2060"/>
                </a:solidFill>
              </a:rPr>
              <a:t>Schèmes d’usage : un exemple</a:t>
            </a:r>
            <a:endParaRPr lang="fr-FR" dirty="0"/>
          </a:p>
        </p:txBody>
      </p:sp>
      <p:sp>
        <p:nvSpPr>
          <p:cNvPr id="3" name="Espace réservé du contenu 2"/>
          <p:cNvSpPr>
            <a:spLocks noGrp="1"/>
          </p:cNvSpPr>
          <p:nvPr>
            <p:ph idx="1"/>
          </p:nvPr>
        </p:nvSpPr>
        <p:spPr/>
        <p:txBody>
          <a:bodyPr>
            <a:normAutofit/>
          </a:bodyPr>
          <a:lstStyle/>
          <a:p>
            <a:r>
              <a:rPr lang="fr-FR" sz="3200" dirty="0"/>
              <a:t>Le schème du </a:t>
            </a:r>
            <a:r>
              <a:rPr lang="fr-FR" sz="3200" i="1" dirty="0"/>
              <a:t>détour</a:t>
            </a:r>
            <a:r>
              <a:rPr lang="fr-FR" sz="3200" dirty="0"/>
              <a:t> </a:t>
            </a:r>
            <a:r>
              <a:rPr lang="fr-FR" sz="3200" i="1" dirty="0"/>
              <a:t>approximatif </a:t>
            </a:r>
            <a:r>
              <a:rPr lang="fr-FR" sz="3200" dirty="0"/>
              <a:t>: utiliser l’outil pour trouver une valeur approchée quand une valeur exacte n’est pas directement accessible.</a:t>
            </a:r>
          </a:p>
          <a:p>
            <a:r>
              <a:rPr lang="fr-FR" sz="3200" dirty="0"/>
              <a:t>Un schème qui peut avoir différentes fonctions: détermination, anticipation, vérification.</a:t>
            </a:r>
          </a:p>
          <a:p>
            <a:r>
              <a:rPr lang="fr-FR" sz="3200" dirty="0"/>
              <a:t>Les fonctions attribuées dépendent des schèmes d’action instrumentée dont il est un élément et des profils des élèves. </a:t>
            </a:r>
          </a:p>
        </p:txBody>
      </p:sp>
    </p:spTree>
    <p:extLst>
      <p:ext uri="{BB962C8B-B14F-4D97-AF65-F5344CB8AC3E}">
        <p14:creationId xmlns:p14="http://schemas.microsoft.com/office/powerpoint/2010/main" val="21568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Et aussi,</a:t>
            </a:r>
          </a:p>
        </p:txBody>
      </p:sp>
      <p:sp>
        <p:nvSpPr>
          <p:cNvPr id="3" name="Espace réservé du contenu 2"/>
          <p:cNvSpPr>
            <a:spLocks noGrp="1"/>
          </p:cNvSpPr>
          <p:nvPr>
            <p:ph idx="1"/>
          </p:nvPr>
        </p:nvSpPr>
        <p:spPr/>
        <p:txBody>
          <a:bodyPr/>
          <a:lstStyle/>
          <a:p>
            <a:pPr marL="0" indent="0">
              <a:buNone/>
            </a:pPr>
            <a:r>
              <a:rPr lang="fr-FR" sz="3200" dirty="0"/>
              <a:t>L’importance attachée dans cette thèse à la socialisation des genèses instrumentales avec :</a:t>
            </a:r>
          </a:p>
          <a:p>
            <a:r>
              <a:rPr lang="fr-FR" sz="3200" dirty="0"/>
              <a:t> l’utilisation de dispositifs de vidéo-projection tels </a:t>
            </a:r>
            <a:r>
              <a:rPr lang="fr-FR" sz="3200" i="1" dirty="0" err="1"/>
              <a:t>view-screen</a:t>
            </a:r>
            <a:r>
              <a:rPr lang="fr-FR" sz="3200" dirty="0"/>
              <a:t> ;</a:t>
            </a:r>
          </a:p>
          <a:p>
            <a:r>
              <a:rPr lang="fr-FR" sz="3200" dirty="0"/>
              <a:t> le dispositif </a:t>
            </a:r>
            <a:r>
              <a:rPr lang="fr-FR" sz="3200" i="1" dirty="0"/>
              <a:t>d’élève-sherpa</a:t>
            </a:r>
            <a:r>
              <a:rPr lang="fr-FR" sz="3200" dirty="0"/>
              <a:t>.</a:t>
            </a:r>
          </a:p>
          <a:p>
            <a:pPr marL="0" indent="0">
              <a:buNone/>
            </a:pPr>
            <a:r>
              <a:rPr lang="fr-FR" sz="3200" dirty="0"/>
              <a:t> Une  attention qui sera bientôt théorisée par Luc </a:t>
            </a:r>
            <a:r>
              <a:rPr lang="fr-FR" sz="3200" dirty="0" err="1"/>
              <a:t>Trouche</a:t>
            </a:r>
            <a:r>
              <a:rPr lang="fr-FR" sz="3200" dirty="0"/>
              <a:t> en termes </a:t>
            </a:r>
            <a:r>
              <a:rPr lang="fr-FR" sz="3200" i="1" dirty="0"/>
              <a:t>d’orchestration instrumentale</a:t>
            </a:r>
            <a:r>
              <a:rPr lang="fr-FR" sz="3200" dirty="0"/>
              <a:t>.</a:t>
            </a:r>
          </a:p>
          <a:p>
            <a:endParaRPr lang="fr-FR" dirty="0"/>
          </a:p>
          <a:p>
            <a:endParaRPr lang="fr-FR" dirty="0"/>
          </a:p>
        </p:txBody>
      </p:sp>
    </p:spTree>
    <p:extLst>
      <p:ext uri="{BB962C8B-B14F-4D97-AF65-F5344CB8AC3E}">
        <p14:creationId xmlns:p14="http://schemas.microsoft.com/office/powerpoint/2010/main" val="106727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rgbClr val="002060"/>
                </a:solidFill>
              </a:rPr>
              <a:t>Le concept d’orchestration instrumentale</a:t>
            </a:r>
          </a:p>
        </p:txBody>
      </p:sp>
      <p:sp>
        <p:nvSpPr>
          <p:cNvPr id="2" name="Espace réservé du contenu 1">
            <a:extLst>
              <a:ext uri="{FF2B5EF4-FFF2-40B4-BE49-F238E27FC236}">
                <a16:creationId xmlns:a16="http://schemas.microsoft.com/office/drawing/2014/main" id="{F62ABBB6-8048-7242-A4A7-E3F59F1BB6E1}"/>
              </a:ext>
            </a:extLst>
          </p:cNvPr>
          <p:cNvSpPr>
            <a:spLocks noGrp="1"/>
          </p:cNvSpPr>
          <p:nvPr>
            <p:ph sz="half" idx="1"/>
          </p:nvPr>
        </p:nvSpPr>
        <p:spPr>
          <a:xfrm>
            <a:off x="838199" y="1825625"/>
            <a:ext cx="7443787" cy="4351338"/>
          </a:xfrm>
        </p:spPr>
        <p:txBody>
          <a:bodyPr>
            <a:normAutofit/>
          </a:bodyPr>
          <a:lstStyle/>
          <a:p>
            <a:r>
              <a:rPr lang="fr-FR" dirty="0"/>
              <a:t>« Une orchestration instrumentale est exactement </a:t>
            </a:r>
            <a:r>
              <a:rPr lang="fr-FR" i="1" dirty="0"/>
              <a:t>l’agencement systémati</a:t>
            </a:r>
            <a:r>
              <a:rPr lang="fr-FR" dirty="0"/>
              <a:t>que par un </a:t>
            </a:r>
            <a:r>
              <a:rPr lang="fr-FR" i="1" dirty="0"/>
              <a:t>agent intentionnel</a:t>
            </a:r>
            <a:r>
              <a:rPr lang="fr-FR" dirty="0"/>
              <a:t> des éléments (artefacts et humains) d’un environnement en vue de mettre en œuvre une situation donnée et, plus généralement, de guider les apprenants dans les genèses instrumentales et dans l’évolution et l’équilibrage de leurs systèmes d’instruments. » (</a:t>
            </a:r>
            <a:r>
              <a:rPr lang="fr-FR" dirty="0" err="1"/>
              <a:t>Trouche</a:t>
            </a:r>
            <a:r>
              <a:rPr lang="fr-FR" dirty="0"/>
              <a:t>, 2005)</a:t>
            </a:r>
          </a:p>
        </p:txBody>
      </p:sp>
      <p:sp>
        <p:nvSpPr>
          <p:cNvPr id="3" name="Espace réservé du contenu 2">
            <a:extLst>
              <a:ext uri="{FF2B5EF4-FFF2-40B4-BE49-F238E27FC236}">
                <a16:creationId xmlns:a16="http://schemas.microsoft.com/office/drawing/2014/main" id="{4645A952-CA84-2748-B7D4-CD5A1F9F02C1}"/>
              </a:ext>
            </a:extLst>
          </p:cNvPr>
          <p:cNvSpPr>
            <a:spLocks noGrp="1"/>
          </p:cNvSpPr>
          <p:nvPr>
            <p:ph sz="half" idx="2"/>
          </p:nvPr>
        </p:nvSpPr>
        <p:spPr>
          <a:xfrm>
            <a:off x="8629650" y="1870633"/>
            <a:ext cx="3071813" cy="4351338"/>
          </a:xfrm>
        </p:spPr>
        <p:txBody>
          <a:bodyPr>
            <a:normAutofit/>
          </a:bodyPr>
          <a:lstStyle/>
          <a:p>
            <a:endParaRPr lang="fr-FR"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3038" t="2292" r="6581" b="3541"/>
          <a:stretch/>
        </p:blipFill>
        <p:spPr>
          <a:xfrm>
            <a:off x="8621601" y="1870633"/>
            <a:ext cx="3086838" cy="4306330"/>
          </a:xfrm>
          <a:prstGeom prst="rect">
            <a:avLst/>
          </a:prstGeom>
          <a:ln>
            <a:solidFill>
              <a:srgbClr val="002060"/>
            </a:solidFill>
          </a:ln>
        </p:spPr>
      </p:pic>
    </p:spTree>
    <p:extLst>
      <p:ext uri="{BB962C8B-B14F-4D97-AF65-F5344CB8AC3E}">
        <p14:creationId xmlns:p14="http://schemas.microsoft.com/office/powerpoint/2010/main" val="397360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3E75B3A-7428-9744-AA93-BCF477F6F709}"/>
              </a:ext>
            </a:extLst>
          </p:cNvPr>
          <p:cNvSpPr>
            <a:spLocks noGrp="1"/>
          </p:cNvSpPr>
          <p:nvPr>
            <p:ph type="title"/>
          </p:nvPr>
        </p:nvSpPr>
        <p:spPr/>
        <p:txBody>
          <a:bodyPr/>
          <a:lstStyle/>
          <a:p>
            <a:r>
              <a:rPr lang="fr-FR" dirty="0">
                <a:solidFill>
                  <a:srgbClr val="002060"/>
                </a:solidFill>
              </a:rPr>
              <a:t>Le concept d’orchestration instrumentale</a:t>
            </a:r>
            <a:endParaRPr lang="fr-FR" dirty="0"/>
          </a:p>
        </p:txBody>
      </p:sp>
      <p:sp>
        <p:nvSpPr>
          <p:cNvPr id="6" name="Espace réservé du contenu 5">
            <a:extLst>
              <a:ext uri="{FF2B5EF4-FFF2-40B4-BE49-F238E27FC236}">
                <a16:creationId xmlns:a16="http://schemas.microsoft.com/office/drawing/2014/main" id="{B7A9BF74-DED3-744C-A316-8E44FDB38BD6}"/>
              </a:ext>
            </a:extLst>
          </p:cNvPr>
          <p:cNvSpPr>
            <a:spLocks noGrp="1"/>
          </p:cNvSpPr>
          <p:nvPr>
            <p:ph sz="half" idx="1"/>
          </p:nvPr>
        </p:nvSpPr>
        <p:spPr/>
        <p:txBody>
          <a:bodyPr>
            <a:normAutofit/>
          </a:bodyPr>
          <a:lstStyle/>
          <a:p>
            <a:r>
              <a:rPr lang="fr-FR" dirty="0"/>
              <a:t>Deux composantes en interaction:</a:t>
            </a:r>
          </a:p>
          <a:p>
            <a:pPr lvl="1"/>
            <a:r>
              <a:rPr lang="en-GB" i="1" dirty="0"/>
              <a:t>des configurations </a:t>
            </a:r>
            <a:r>
              <a:rPr lang="en-GB" i="1" dirty="0" err="1"/>
              <a:t>didactiques</a:t>
            </a:r>
            <a:r>
              <a:rPr lang="en-GB" i="1" dirty="0"/>
              <a:t> </a:t>
            </a:r>
            <a:r>
              <a:rPr lang="en-GB" dirty="0"/>
              <a:t>(i.e. arrangements des artefacts de  </a:t>
            </a:r>
            <a:r>
              <a:rPr lang="en-GB" dirty="0" err="1"/>
              <a:t>l’environnement</a:t>
            </a:r>
            <a:r>
              <a:rPr lang="en-GB" dirty="0"/>
              <a:t> pour </a:t>
            </a:r>
            <a:r>
              <a:rPr lang="en-GB" dirty="0" err="1"/>
              <a:t>chaque</a:t>
            </a:r>
            <a:r>
              <a:rPr lang="en-GB" dirty="0"/>
              <a:t> phase de la situation);</a:t>
            </a:r>
            <a:endParaRPr lang="fr-FR" dirty="0"/>
          </a:p>
          <a:p>
            <a:pPr lvl="1"/>
            <a:r>
              <a:rPr lang="en-GB" i="1" dirty="0"/>
              <a:t>des modes </a:t>
            </a:r>
            <a:r>
              <a:rPr lang="en-GB" i="1" dirty="0" err="1"/>
              <a:t>d’exploitation</a:t>
            </a:r>
            <a:r>
              <a:rPr lang="en-GB" i="1" dirty="0"/>
              <a:t> </a:t>
            </a:r>
            <a:r>
              <a:rPr lang="en-GB" dirty="0"/>
              <a:t>de </a:t>
            </a:r>
            <a:r>
              <a:rPr lang="en-GB" dirty="0" err="1"/>
              <a:t>ces</a:t>
            </a:r>
            <a:r>
              <a:rPr lang="en-GB" dirty="0"/>
              <a:t> configurations pour </a:t>
            </a:r>
            <a:r>
              <a:rPr lang="en-GB" dirty="0" err="1"/>
              <a:t>atteindre</a:t>
            </a:r>
            <a:r>
              <a:rPr lang="en-GB" dirty="0"/>
              <a:t> les buts </a:t>
            </a:r>
            <a:r>
              <a:rPr lang="en-GB" dirty="0" err="1"/>
              <a:t>visés</a:t>
            </a:r>
            <a:r>
              <a:rPr lang="en-GB" dirty="0"/>
              <a:t>.</a:t>
            </a:r>
          </a:p>
          <a:p>
            <a:pPr lvl="0"/>
            <a:r>
              <a:rPr lang="en-GB" dirty="0"/>
              <a:t>Trois </a:t>
            </a:r>
            <a:r>
              <a:rPr lang="en-GB" dirty="0" err="1"/>
              <a:t>niveaux</a:t>
            </a:r>
            <a:r>
              <a:rPr lang="en-GB" dirty="0"/>
              <a:t> </a:t>
            </a:r>
            <a:r>
              <a:rPr lang="en-GB" dirty="0" err="1"/>
              <a:t>d’orchestration</a:t>
            </a:r>
            <a:r>
              <a:rPr lang="en-GB" dirty="0"/>
              <a:t>.</a:t>
            </a:r>
          </a:p>
          <a:p>
            <a:endParaRPr lang="fr-FR" dirty="0"/>
          </a:p>
        </p:txBody>
      </p:sp>
      <p:sp>
        <p:nvSpPr>
          <p:cNvPr id="8" name="Espace réservé du contenu 7">
            <a:extLst>
              <a:ext uri="{FF2B5EF4-FFF2-40B4-BE49-F238E27FC236}">
                <a16:creationId xmlns:a16="http://schemas.microsoft.com/office/drawing/2014/main" id="{E2515184-0D47-554B-8136-C3D36552183E}"/>
              </a:ext>
            </a:extLst>
          </p:cNvPr>
          <p:cNvSpPr>
            <a:spLocks noGrp="1"/>
          </p:cNvSpPr>
          <p:nvPr>
            <p:ph sz="half" idx="2"/>
          </p:nvPr>
        </p:nvSpPr>
        <p:spPr/>
        <p:txBody>
          <a:bodyPr>
            <a:normAutofit/>
          </a:bodyPr>
          <a:lstStyle/>
          <a:p>
            <a:r>
              <a:rPr lang="en-GB" dirty="0" err="1"/>
              <a:t>L’exemple</a:t>
            </a:r>
            <a:r>
              <a:rPr lang="en-GB" dirty="0"/>
              <a:t> </a:t>
            </a:r>
            <a:r>
              <a:rPr lang="en-GB" dirty="0" err="1"/>
              <a:t>emblématique</a:t>
            </a:r>
            <a:r>
              <a:rPr lang="en-GB" dirty="0"/>
              <a:t> de </a:t>
            </a:r>
            <a:r>
              <a:rPr lang="en-GB" dirty="0" err="1"/>
              <a:t>l’orchestration</a:t>
            </a:r>
            <a:r>
              <a:rPr lang="en-GB" dirty="0"/>
              <a:t> </a:t>
            </a:r>
            <a:r>
              <a:rPr lang="en-GB" dirty="0" err="1"/>
              <a:t>instrumentale</a:t>
            </a:r>
            <a:r>
              <a:rPr lang="en-GB" dirty="0"/>
              <a:t> </a:t>
            </a:r>
            <a:r>
              <a:rPr lang="en-GB" dirty="0" err="1"/>
              <a:t>dite</a:t>
            </a:r>
            <a:r>
              <a:rPr lang="en-GB" dirty="0"/>
              <a:t> de </a:t>
            </a:r>
            <a:r>
              <a:rPr lang="en-GB" dirty="0" err="1"/>
              <a:t>l’élève</a:t>
            </a:r>
            <a:r>
              <a:rPr lang="en-GB" dirty="0"/>
              <a:t> Sherpa.</a:t>
            </a:r>
            <a:endParaRPr lang="fr-FR" dirty="0"/>
          </a:p>
          <a:p>
            <a:endParaRPr lang="fr-FR" dirty="0"/>
          </a:p>
        </p:txBody>
      </p:sp>
      <p:pic>
        <p:nvPicPr>
          <p:cNvPr id="7" name="Espace réservé du contenu 6">
            <a:extLst>
              <a:ext uri="{FF2B5EF4-FFF2-40B4-BE49-F238E27FC236}">
                <a16:creationId xmlns:a16="http://schemas.microsoft.com/office/drawing/2014/main" id="{99D61E30-DF56-5C46-9CBD-8610E4B53B63}"/>
              </a:ext>
            </a:extLst>
          </p:cNvPr>
          <p:cNvPicPr>
            <a:picLocks noChangeAspect="1"/>
          </p:cNvPicPr>
          <p:nvPr/>
        </p:nvPicPr>
        <p:blipFill rotWithShape="1">
          <a:blip r:embed="rId2"/>
          <a:srcRect l="11974" r="7694"/>
          <a:stretch/>
        </p:blipFill>
        <p:spPr>
          <a:xfrm>
            <a:off x="7307946" y="3159516"/>
            <a:ext cx="3151163" cy="2310617"/>
          </a:xfrm>
          <a:prstGeom prst="rect">
            <a:avLst/>
          </a:prstGeom>
          <a:ln>
            <a:solidFill>
              <a:srgbClr val="002060"/>
            </a:solidFill>
          </a:ln>
        </p:spPr>
      </p:pic>
    </p:spTree>
    <p:extLst>
      <p:ext uri="{BB962C8B-B14F-4D97-AF65-F5344CB8AC3E}">
        <p14:creationId xmlns:p14="http://schemas.microsoft.com/office/powerpoint/2010/main" val="275381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002060"/>
                </a:solidFill>
              </a:rPr>
              <a:t>Une histoire qui débute au début des années 90… </a:t>
            </a:r>
          </a:p>
        </p:txBody>
      </p:sp>
      <p:sp>
        <p:nvSpPr>
          <p:cNvPr id="3" name="Espace réservé du contenu 2"/>
          <p:cNvSpPr>
            <a:spLocks noGrp="1"/>
          </p:cNvSpPr>
          <p:nvPr>
            <p:ph idx="1"/>
          </p:nvPr>
        </p:nvSpPr>
        <p:spPr/>
        <p:txBody>
          <a:bodyPr/>
          <a:lstStyle/>
          <a:p>
            <a:pPr marL="0" indent="0">
              <a:buNone/>
            </a:pPr>
            <a:r>
              <a:rPr lang="fr-FR" dirty="0"/>
              <a:t>Avec une demande de la Direction à la Technologie (DT) au Ministère de l’éducation in 1992: accompagner le travail d’un groupe d’experts (enseignants et formateurs) chargés de réfléchir sur le potentiel des CAS (Computer </a:t>
            </a:r>
            <a:r>
              <a:rPr lang="fr-FR" dirty="0" err="1"/>
              <a:t>Algebra</a:t>
            </a:r>
            <a:r>
              <a:rPr lang="fr-FR" dirty="0"/>
              <a:t> System) pour l’enseignement des mathématiques, et de préparer de futures évolutions curriculaires.</a:t>
            </a:r>
          </a:p>
          <a:p>
            <a:pPr marL="0" indent="0">
              <a:buNone/>
            </a:pPr>
            <a:r>
              <a:rPr lang="fr-FR" dirty="0"/>
              <a:t>Le début : assistance aux réunions, écoute, apprentissage… </a:t>
            </a:r>
          </a:p>
          <a:p>
            <a:pPr marL="0" indent="0">
              <a:buNone/>
            </a:pPr>
            <a:endParaRPr lang="fr-FR" dirty="0"/>
          </a:p>
        </p:txBody>
      </p:sp>
    </p:spTree>
    <p:extLst>
      <p:ext uri="{BB962C8B-B14F-4D97-AF65-F5344CB8AC3E}">
        <p14:creationId xmlns:p14="http://schemas.microsoft.com/office/powerpoint/2010/main" val="20232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49B15-B8E0-5E47-BA75-854D1541040C}"/>
              </a:ext>
            </a:extLst>
          </p:cNvPr>
          <p:cNvSpPr>
            <a:spLocks noGrp="1"/>
          </p:cNvSpPr>
          <p:nvPr>
            <p:ph type="title"/>
          </p:nvPr>
        </p:nvSpPr>
        <p:spPr/>
        <p:txBody>
          <a:bodyPr/>
          <a:lstStyle/>
          <a:p>
            <a:r>
              <a:rPr lang="fr-FR" dirty="0"/>
              <a:t>L’approfondissement</a:t>
            </a:r>
          </a:p>
        </p:txBody>
      </p:sp>
      <p:sp>
        <p:nvSpPr>
          <p:cNvPr id="3" name="Espace réservé du contenu 2">
            <a:extLst>
              <a:ext uri="{FF2B5EF4-FFF2-40B4-BE49-F238E27FC236}">
                <a16:creationId xmlns:a16="http://schemas.microsoft.com/office/drawing/2014/main" id="{ECF2E621-EA06-E142-A95D-108B3C09A31B}"/>
              </a:ext>
            </a:extLst>
          </p:cNvPr>
          <p:cNvSpPr>
            <a:spLocks noGrp="1"/>
          </p:cNvSpPr>
          <p:nvPr>
            <p:ph sz="half" idx="1"/>
          </p:nvPr>
        </p:nvSpPr>
        <p:spPr>
          <a:xfrm>
            <a:off x="838199" y="1825625"/>
            <a:ext cx="7260772" cy="4351338"/>
          </a:xfrm>
        </p:spPr>
        <p:txBody>
          <a:bodyPr>
            <a:normAutofit/>
          </a:bodyPr>
          <a:lstStyle/>
          <a:p>
            <a:r>
              <a:rPr lang="fr-FR" dirty="0"/>
              <a:t>En collaboration avec d’autres chercheurs, notamment Paul </a:t>
            </a:r>
            <a:r>
              <a:rPr lang="fr-FR" dirty="0" err="1"/>
              <a:t>Drijvers</a:t>
            </a:r>
            <a:r>
              <a:rPr lang="fr-FR" dirty="0"/>
              <a:t> ((</a:t>
            </a:r>
            <a:r>
              <a:rPr lang="en-GB" dirty="0" err="1"/>
              <a:t>Drijvers</a:t>
            </a:r>
            <a:r>
              <a:rPr lang="en-GB" dirty="0"/>
              <a:t> &amp; </a:t>
            </a:r>
            <a:r>
              <a:rPr lang="en-GB" dirty="0" err="1"/>
              <a:t>Trouche</a:t>
            </a:r>
            <a:r>
              <a:rPr lang="en-GB" dirty="0"/>
              <a:t> 2010), (</a:t>
            </a:r>
            <a:r>
              <a:rPr lang="en-GB" dirty="0" err="1"/>
              <a:t>Drijvers</a:t>
            </a:r>
            <a:r>
              <a:rPr lang="en-GB" dirty="0"/>
              <a:t> et al. 2014).</a:t>
            </a:r>
          </a:p>
          <a:p>
            <a:r>
              <a:rPr lang="en-GB" dirty="0" err="1"/>
              <a:t>L’ajout</a:t>
            </a:r>
            <a:r>
              <a:rPr lang="en-GB" dirty="0"/>
              <a:t> </a:t>
            </a:r>
            <a:r>
              <a:rPr lang="en-GB" dirty="0" err="1"/>
              <a:t>d’une</a:t>
            </a:r>
            <a:r>
              <a:rPr lang="en-GB" dirty="0"/>
              <a:t> </a:t>
            </a:r>
            <a:r>
              <a:rPr lang="en-GB" dirty="0" err="1"/>
              <a:t>troisième</a:t>
            </a:r>
            <a:r>
              <a:rPr lang="en-GB" dirty="0"/>
              <a:t> </a:t>
            </a:r>
            <a:r>
              <a:rPr lang="en-GB" dirty="0" err="1"/>
              <a:t>composante</a:t>
            </a:r>
            <a:r>
              <a:rPr lang="en-GB" dirty="0"/>
              <a:t> : la </a:t>
            </a:r>
            <a:r>
              <a:rPr lang="en-GB" i="1" dirty="0"/>
              <a:t>performance </a:t>
            </a:r>
            <a:r>
              <a:rPr lang="en-GB" i="1" dirty="0" err="1"/>
              <a:t>didactique</a:t>
            </a:r>
            <a:r>
              <a:rPr lang="en-GB" i="1" dirty="0"/>
              <a:t>.</a:t>
            </a:r>
          </a:p>
          <a:p>
            <a:r>
              <a:rPr lang="en-GB" dirty="0" err="1"/>
              <a:t>L’identification</a:t>
            </a:r>
            <a:r>
              <a:rPr lang="en-GB" dirty="0"/>
              <a:t> de </a:t>
            </a:r>
            <a:r>
              <a:rPr lang="en-GB" dirty="0" err="1"/>
              <a:t>diverses</a:t>
            </a:r>
            <a:r>
              <a:rPr lang="en-GB" dirty="0"/>
              <a:t> </a:t>
            </a:r>
            <a:r>
              <a:rPr lang="en-GB" dirty="0" err="1"/>
              <a:t>formes</a:t>
            </a:r>
            <a:r>
              <a:rPr lang="en-GB" dirty="0"/>
              <a:t> </a:t>
            </a:r>
            <a:r>
              <a:rPr lang="en-GB" dirty="0" err="1"/>
              <a:t>d’orchestration</a:t>
            </a:r>
            <a:r>
              <a:rPr lang="en-GB" dirty="0"/>
              <a:t> </a:t>
            </a:r>
            <a:r>
              <a:rPr lang="en-GB" dirty="0" err="1"/>
              <a:t>didactique</a:t>
            </a:r>
            <a:r>
              <a:rPr lang="en-GB" dirty="0"/>
              <a:t> </a:t>
            </a:r>
            <a:r>
              <a:rPr lang="en-GB" dirty="0" err="1"/>
              <a:t>associées</a:t>
            </a:r>
            <a:r>
              <a:rPr lang="en-GB" dirty="0"/>
              <a:t> </a:t>
            </a:r>
            <a:r>
              <a:rPr lang="en-GB" dirty="0" err="1"/>
              <a:t>à</a:t>
            </a:r>
            <a:r>
              <a:rPr lang="en-GB" dirty="0"/>
              <a:t> des </a:t>
            </a:r>
            <a:r>
              <a:rPr lang="en-GB" dirty="0" err="1"/>
              <a:t>formes</a:t>
            </a:r>
            <a:r>
              <a:rPr lang="en-GB" dirty="0"/>
              <a:t> de travail </a:t>
            </a:r>
            <a:r>
              <a:rPr lang="en-GB" dirty="0" err="1"/>
              <a:t>collectif</a:t>
            </a:r>
            <a:r>
              <a:rPr lang="en-GB" dirty="0"/>
              <a:t>, </a:t>
            </a:r>
            <a:r>
              <a:rPr lang="en-GB" dirty="0" err="1"/>
              <a:t>en</a:t>
            </a:r>
            <a:r>
              <a:rPr lang="en-GB" dirty="0"/>
              <a:t> </a:t>
            </a:r>
            <a:r>
              <a:rPr lang="en-GB" dirty="0" err="1"/>
              <a:t>groupe</a:t>
            </a:r>
            <a:r>
              <a:rPr lang="en-GB" dirty="0"/>
              <a:t> et </a:t>
            </a:r>
            <a:r>
              <a:rPr lang="en-GB" dirty="0" err="1"/>
              <a:t>individuel</a:t>
            </a:r>
            <a:endParaRPr lang="fr-FR" dirty="0"/>
          </a:p>
        </p:txBody>
      </p:sp>
      <p:sp>
        <p:nvSpPr>
          <p:cNvPr id="7" name="Espace réservé du contenu 6">
            <a:extLst>
              <a:ext uri="{FF2B5EF4-FFF2-40B4-BE49-F238E27FC236}">
                <a16:creationId xmlns:a16="http://schemas.microsoft.com/office/drawing/2014/main" id="{157B4BBD-3A5A-FB46-8ABF-8870713100FF}"/>
              </a:ext>
            </a:extLst>
          </p:cNvPr>
          <p:cNvSpPr>
            <a:spLocks noGrp="1"/>
          </p:cNvSpPr>
          <p:nvPr>
            <p:ph sz="half" idx="2"/>
          </p:nvPr>
        </p:nvSpPr>
        <p:spPr/>
        <p:txBody>
          <a:bodyPr>
            <a:normAutofit/>
          </a:bodyPr>
          <a:lstStyle/>
          <a:p>
            <a:endParaRPr lang="fr-FR" dirty="0"/>
          </a:p>
        </p:txBody>
      </p:sp>
      <p:pic>
        <p:nvPicPr>
          <p:cNvPr id="6" name="Image 5">
            <a:extLst>
              <a:ext uri="{FF2B5EF4-FFF2-40B4-BE49-F238E27FC236}">
                <a16:creationId xmlns:a16="http://schemas.microsoft.com/office/drawing/2014/main" id="{C14BA16A-F09F-9B40-8924-E368C98E1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1825625"/>
            <a:ext cx="2481943" cy="37490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39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E8284-9366-4240-9B3E-08F8AE60575C}"/>
              </a:ext>
            </a:extLst>
          </p:cNvPr>
          <p:cNvSpPr>
            <a:spLocks noGrp="1"/>
          </p:cNvSpPr>
          <p:nvPr>
            <p:ph type="title"/>
          </p:nvPr>
        </p:nvSpPr>
        <p:spPr/>
        <p:txBody>
          <a:bodyPr/>
          <a:lstStyle/>
          <a:p>
            <a:r>
              <a:rPr lang="fr-FR" dirty="0">
                <a:solidFill>
                  <a:srgbClr val="002060"/>
                </a:solidFill>
              </a:rPr>
              <a:t>La dissémination de l’approche instrumentale</a:t>
            </a:r>
          </a:p>
        </p:txBody>
      </p:sp>
      <p:pic>
        <p:nvPicPr>
          <p:cNvPr id="5" name="Image 4">
            <a:extLst>
              <a:ext uri="{FF2B5EF4-FFF2-40B4-BE49-F238E27FC236}">
                <a16:creationId xmlns:a16="http://schemas.microsoft.com/office/drawing/2014/main" id="{2291424F-8AF8-4742-83A3-559028114423}"/>
              </a:ext>
            </a:extLst>
          </p:cNvPr>
          <p:cNvPicPr>
            <a:picLocks noChangeAspect="1"/>
          </p:cNvPicPr>
          <p:nvPr/>
        </p:nvPicPr>
        <p:blipFill rotWithShape="1">
          <a:blip r:embed="rId2">
            <a:extLst>
              <a:ext uri="{28A0092B-C50C-407E-A947-70E740481C1C}">
                <a14:useLocalDpi xmlns:a14="http://schemas.microsoft.com/office/drawing/2010/main" val="0"/>
              </a:ext>
            </a:extLst>
          </a:blip>
          <a:srcRect l="35197" t="5283" r="1198" b="27429"/>
          <a:stretch/>
        </p:blipFill>
        <p:spPr>
          <a:xfrm>
            <a:off x="2327615" y="1819428"/>
            <a:ext cx="2889036" cy="4320000"/>
          </a:xfrm>
          <a:prstGeom prst="rect">
            <a:avLst/>
          </a:prstGeom>
          <a:ln>
            <a:solidFill>
              <a:schemeClr val="tx1"/>
            </a:solidFill>
          </a:ln>
        </p:spPr>
      </p:pic>
      <p:pic>
        <p:nvPicPr>
          <p:cNvPr id="6" name="Image 5">
            <a:extLst>
              <a:ext uri="{FF2B5EF4-FFF2-40B4-BE49-F238E27FC236}">
                <a16:creationId xmlns:a16="http://schemas.microsoft.com/office/drawing/2014/main" id="{50F082EF-1CF7-0045-9FA4-0E4FF7E771C5}"/>
              </a:ext>
            </a:extLst>
          </p:cNvPr>
          <p:cNvPicPr>
            <a:picLocks noChangeAspect="1"/>
          </p:cNvPicPr>
          <p:nvPr/>
        </p:nvPicPr>
        <p:blipFill rotWithShape="1">
          <a:blip r:embed="rId3">
            <a:extLst>
              <a:ext uri="{28A0092B-C50C-407E-A947-70E740481C1C}">
                <a14:useLocalDpi xmlns:a14="http://schemas.microsoft.com/office/drawing/2010/main" val="0"/>
              </a:ext>
            </a:extLst>
          </a:blip>
          <a:srcRect l="6143" t="2969" r="7574" b="4268"/>
          <a:stretch/>
        </p:blipFill>
        <p:spPr>
          <a:xfrm>
            <a:off x="6563314" y="1819428"/>
            <a:ext cx="2868481" cy="4320000"/>
          </a:xfrm>
          <a:prstGeom prst="rect">
            <a:avLst/>
          </a:prstGeom>
          <a:ln>
            <a:solidFill>
              <a:schemeClr val="tx1"/>
            </a:solidFill>
          </a:ln>
        </p:spPr>
      </p:pic>
    </p:spTree>
    <p:extLst>
      <p:ext uri="{BB962C8B-B14F-4D97-AF65-F5344CB8AC3E}">
        <p14:creationId xmlns:p14="http://schemas.microsoft.com/office/powerpoint/2010/main" val="47692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B9A1F89-96E0-6F45-BD36-CDA9E06F9F9F}"/>
              </a:ext>
            </a:extLst>
          </p:cNvPr>
          <p:cNvSpPr>
            <a:spLocks noGrp="1"/>
          </p:cNvSpPr>
          <p:nvPr>
            <p:ph type="title"/>
          </p:nvPr>
        </p:nvSpPr>
        <p:spPr/>
        <p:txBody>
          <a:bodyPr/>
          <a:lstStyle/>
          <a:p>
            <a:r>
              <a:rPr lang="fr-FR" dirty="0">
                <a:solidFill>
                  <a:srgbClr val="002060"/>
                </a:solidFill>
              </a:rPr>
              <a:t>Les extensions successives</a:t>
            </a:r>
          </a:p>
        </p:txBody>
      </p:sp>
      <p:sp>
        <p:nvSpPr>
          <p:cNvPr id="4" name="Espace réservé du contenu 3">
            <a:extLst>
              <a:ext uri="{FF2B5EF4-FFF2-40B4-BE49-F238E27FC236}">
                <a16:creationId xmlns:a16="http://schemas.microsoft.com/office/drawing/2014/main" id="{270EAA3F-3A9B-3E4D-9ED5-29FE3E67FE58}"/>
              </a:ext>
            </a:extLst>
          </p:cNvPr>
          <p:cNvSpPr>
            <a:spLocks noGrp="1"/>
          </p:cNvSpPr>
          <p:nvPr>
            <p:ph idx="1"/>
          </p:nvPr>
        </p:nvSpPr>
        <p:spPr/>
        <p:txBody>
          <a:bodyPr>
            <a:normAutofit fontScale="92500"/>
          </a:bodyPr>
          <a:lstStyle/>
          <a:p>
            <a:r>
              <a:rPr lang="fr-FR" sz="3200" dirty="0"/>
              <a:t>L’extension à  d’autres technologies :  tableurs (</a:t>
            </a:r>
            <a:r>
              <a:rPr lang="fr-FR" sz="3200" dirty="0" err="1"/>
              <a:t>Haspekian</a:t>
            </a:r>
            <a:r>
              <a:rPr lang="fr-FR" sz="3200" dirty="0"/>
              <a:t>) géométrie dynamique (projet MAGI, thèse de </a:t>
            </a:r>
            <a:r>
              <a:rPr lang="fr-FR" sz="3200" dirty="0" err="1"/>
              <a:t>Restrepo</a:t>
            </a:r>
            <a:r>
              <a:rPr lang="fr-FR" sz="3200" dirty="0"/>
              <a:t>), bases d’exercices (projet Ile-de-France,  </a:t>
            </a:r>
            <a:r>
              <a:rPr lang="fr-FR" sz="3200" dirty="0" err="1"/>
              <a:t>Gueudet</a:t>
            </a:r>
            <a:r>
              <a:rPr lang="fr-FR" sz="3200" dirty="0"/>
              <a:t>), le TNI (Train).</a:t>
            </a:r>
          </a:p>
          <a:p>
            <a:r>
              <a:rPr lang="fr-FR" sz="3200" dirty="0"/>
              <a:t>L’extension à l’enseignant (</a:t>
            </a:r>
            <a:r>
              <a:rPr lang="fr-FR" sz="3200" dirty="0" err="1"/>
              <a:t>Haspekian</a:t>
            </a:r>
            <a:r>
              <a:rPr lang="fr-FR" sz="3200" dirty="0"/>
              <a:t>, MAGI, projet GUPTEN…) et à la formation des enseignants (</a:t>
            </a:r>
            <a:r>
              <a:rPr lang="fr-FR" sz="3200" dirty="0" err="1"/>
              <a:t>Abboud</a:t>
            </a:r>
            <a:r>
              <a:rPr lang="fr-FR" sz="3200" dirty="0"/>
              <a:t> et </a:t>
            </a:r>
            <a:r>
              <a:rPr lang="fr-FR" sz="3200" dirty="0" err="1"/>
              <a:t>Emprin</a:t>
            </a:r>
            <a:r>
              <a:rPr lang="fr-FR" sz="3200" dirty="0"/>
              <a:t>).</a:t>
            </a:r>
          </a:p>
          <a:p>
            <a:r>
              <a:rPr lang="fr-FR" sz="3200" dirty="0"/>
              <a:t>L’extension au travail documentaire des enseignants (</a:t>
            </a:r>
            <a:r>
              <a:rPr lang="fr-FR" sz="3200" dirty="0" err="1"/>
              <a:t>Gueudet</a:t>
            </a:r>
            <a:r>
              <a:rPr lang="fr-FR" sz="3200" dirty="0"/>
              <a:t> et </a:t>
            </a:r>
            <a:r>
              <a:rPr lang="fr-FR" sz="3200" dirty="0" err="1"/>
              <a:t>Trouche</a:t>
            </a:r>
            <a:r>
              <a:rPr lang="fr-FR" sz="3200" dirty="0"/>
              <a:t>…).</a:t>
            </a:r>
          </a:p>
          <a:p>
            <a:r>
              <a:rPr lang="fr-FR" sz="3200" dirty="0"/>
              <a:t>Sans compter les combinaisons théoriques de plus en plus diverses dans lesquelles cette approche est engagée.</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258897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0C9E9F-44A9-AC4B-8635-9BCD5593DFC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A55449-E21F-044D-BE85-3E49CCBD32F7}"/>
              </a:ext>
            </a:extLst>
          </p:cNvPr>
          <p:cNvSpPr>
            <a:spLocks noGrp="1"/>
          </p:cNvSpPr>
          <p:nvPr>
            <p:ph idx="1"/>
          </p:nvPr>
        </p:nvSpPr>
        <p:spPr/>
        <p:txBody>
          <a:bodyPr>
            <a:normAutofit/>
          </a:bodyPr>
          <a:lstStyle/>
          <a:p>
            <a:pPr marL="0" indent="0" algn="ctr">
              <a:buNone/>
            </a:pPr>
            <a:endParaRPr lang="fr-FR" sz="4000" dirty="0">
              <a:solidFill>
                <a:srgbClr val="002060"/>
              </a:solidFill>
            </a:endParaRPr>
          </a:p>
          <a:p>
            <a:pPr marL="0" indent="0" algn="ctr">
              <a:buNone/>
            </a:pPr>
            <a:endParaRPr lang="fr-FR" sz="4000" dirty="0">
              <a:solidFill>
                <a:srgbClr val="002060"/>
              </a:solidFill>
            </a:endParaRPr>
          </a:p>
          <a:p>
            <a:pPr marL="0" indent="0" algn="ctr">
              <a:buNone/>
            </a:pPr>
            <a:r>
              <a:rPr lang="fr-FR" sz="4000" dirty="0">
                <a:solidFill>
                  <a:srgbClr val="002060"/>
                </a:solidFill>
              </a:rPr>
              <a:t>Merci pour votre attention !</a:t>
            </a:r>
          </a:p>
        </p:txBody>
      </p:sp>
    </p:spTree>
    <p:extLst>
      <p:ext uri="{BB962C8B-B14F-4D97-AF65-F5344CB8AC3E}">
        <p14:creationId xmlns:p14="http://schemas.microsoft.com/office/powerpoint/2010/main" val="414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002060"/>
                </a:solidFill>
              </a:rPr>
              <a:t>Puis le lancement d’une enquête nationale sur l’usage des CAS dans le secondaire</a:t>
            </a:r>
          </a:p>
        </p:txBody>
      </p:sp>
      <p:sp>
        <p:nvSpPr>
          <p:cNvPr id="3" name="Espace réservé du contenu 2"/>
          <p:cNvSpPr>
            <a:spLocks noGrp="1"/>
          </p:cNvSpPr>
          <p:nvPr>
            <p:ph idx="1"/>
          </p:nvPr>
        </p:nvSpPr>
        <p:spPr/>
        <p:txBody>
          <a:bodyPr>
            <a:normAutofit/>
          </a:bodyPr>
          <a:lstStyle/>
          <a:p>
            <a:pPr marL="0" indent="0">
              <a:buNone/>
            </a:pPr>
            <a:r>
              <a:rPr lang="fr-FR" dirty="0"/>
              <a:t>Avec trois collègues proches : Maha </a:t>
            </a:r>
            <a:r>
              <a:rPr lang="fr-FR" dirty="0" err="1"/>
              <a:t>Abboud</a:t>
            </a:r>
            <a:r>
              <a:rPr lang="fr-FR" dirty="0"/>
              <a:t>-Blanchard, Jean-Philippe </a:t>
            </a:r>
            <a:r>
              <a:rPr lang="fr-FR" dirty="0" err="1"/>
              <a:t>Drouhard</a:t>
            </a:r>
            <a:r>
              <a:rPr lang="fr-FR" dirty="0"/>
              <a:t> et Jean-Baptiste Lagrange</a:t>
            </a:r>
          </a:p>
        </p:txBody>
      </p:sp>
      <p:pic>
        <p:nvPicPr>
          <p:cNvPr id="7" name="Image 6"/>
          <p:cNvPicPr>
            <a:picLocks noChangeAspect="1"/>
          </p:cNvPicPr>
          <p:nvPr/>
        </p:nvPicPr>
        <p:blipFill>
          <a:blip r:embed="rId3"/>
          <a:stretch>
            <a:fillRect/>
          </a:stretch>
        </p:blipFill>
        <p:spPr>
          <a:xfrm>
            <a:off x="4800418" y="3130657"/>
            <a:ext cx="2074604" cy="2160000"/>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6048" t="12577" r="8036" b="4451"/>
          <a:stretch/>
        </p:blipFill>
        <p:spPr>
          <a:xfrm>
            <a:off x="1309742" y="3130657"/>
            <a:ext cx="1818556" cy="2160000"/>
          </a:xfrm>
          <a:prstGeom prst="rect">
            <a:avLst/>
          </a:prstGeom>
        </p:spPr>
      </p:pic>
      <p:pic>
        <p:nvPicPr>
          <p:cNvPr id="6" name="Image 5"/>
          <p:cNvPicPr>
            <a:picLocks noChangeAspect="1"/>
          </p:cNvPicPr>
          <p:nvPr/>
        </p:nvPicPr>
        <p:blipFill>
          <a:blip r:embed="rId5"/>
          <a:stretch>
            <a:fillRect/>
          </a:stretch>
        </p:blipFill>
        <p:spPr>
          <a:xfrm>
            <a:off x="8173190" y="3067114"/>
            <a:ext cx="2158101" cy="2158101"/>
          </a:xfrm>
          <a:prstGeom prst="rect">
            <a:avLst/>
          </a:prstGeom>
        </p:spPr>
      </p:pic>
      <p:sp>
        <p:nvSpPr>
          <p:cNvPr id="9" name="ZoneTexte 8"/>
          <p:cNvSpPr txBox="1"/>
          <p:nvPr/>
        </p:nvSpPr>
        <p:spPr>
          <a:xfrm>
            <a:off x="1067611" y="5479833"/>
            <a:ext cx="1818556" cy="646331"/>
          </a:xfrm>
          <a:prstGeom prst="rect">
            <a:avLst/>
          </a:prstGeom>
          <a:noFill/>
        </p:spPr>
        <p:txBody>
          <a:bodyPr wrap="square" rtlCol="0">
            <a:spAutoFit/>
          </a:bodyPr>
          <a:lstStyle/>
          <a:p>
            <a:pPr algn="ctr"/>
            <a:r>
              <a:rPr lang="fr-FR" dirty="0"/>
              <a:t>Maha </a:t>
            </a:r>
            <a:r>
              <a:rPr lang="fr-FR" dirty="0" err="1"/>
              <a:t>Abboud</a:t>
            </a:r>
            <a:r>
              <a:rPr lang="fr-FR" dirty="0"/>
              <a:t>-Blanchard</a:t>
            </a:r>
          </a:p>
        </p:txBody>
      </p:sp>
      <p:sp>
        <p:nvSpPr>
          <p:cNvPr id="10" name="ZoneTexte 9"/>
          <p:cNvSpPr txBox="1"/>
          <p:nvPr/>
        </p:nvSpPr>
        <p:spPr>
          <a:xfrm>
            <a:off x="4609073" y="5479833"/>
            <a:ext cx="2074604" cy="646331"/>
          </a:xfrm>
          <a:prstGeom prst="rect">
            <a:avLst/>
          </a:prstGeom>
          <a:noFill/>
        </p:spPr>
        <p:txBody>
          <a:bodyPr wrap="square" rtlCol="0">
            <a:spAutoFit/>
          </a:bodyPr>
          <a:lstStyle/>
          <a:p>
            <a:pPr algn="ctr"/>
            <a:r>
              <a:rPr lang="fr-FR" dirty="0"/>
              <a:t>Jean-Philippe </a:t>
            </a:r>
            <a:r>
              <a:rPr lang="fr-FR" dirty="0" err="1"/>
              <a:t>Drouhard</a:t>
            </a:r>
            <a:endParaRPr lang="fr-FR" dirty="0"/>
          </a:p>
        </p:txBody>
      </p:sp>
      <p:sp>
        <p:nvSpPr>
          <p:cNvPr id="12" name="ZoneTexte 11"/>
          <p:cNvSpPr txBox="1"/>
          <p:nvPr/>
        </p:nvSpPr>
        <p:spPr>
          <a:xfrm>
            <a:off x="7945181" y="5479833"/>
            <a:ext cx="2375715" cy="369332"/>
          </a:xfrm>
          <a:prstGeom prst="rect">
            <a:avLst/>
          </a:prstGeom>
          <a:noFill/>
        </p:spPr>
        <p:txBody>
          <a:bodyPr wrap="none" rtlCol="0">
            <a:spAutoFit/>
          </a:bodyPr>
          <a:lstStyle/>
          <a:p>
            <a:pPr algn="ctr"/>
            <a:r>
              <a:rPr lang="fr-FR" dirty="0"/>
              <a:t>Jean-Baptiste Lagrange</a:t>
            </a:r>
          </a:p>
        </p:txBody>
      </p:sp>
    </p:spTree>
    <p:extLst>
      <p:ext uri="{BB962C8B-B14F-4D97-AF65-F5344CB8AC3E}">
        <p14:creationId xmlns:p14="http://schemas.microsoft.com/office/powerpoint/2010/main" val="319140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solidFill>
                  <a:srgbClr val="002060"/>
                </a:solidFill>
              </a:rPr>
              <a:t>Les principaux résultats</a:t>
            </a:r>
          </a:p>
        </p:txBody>
      </p:sp>
      <p:sp>
        <p:nvSpPr>
          <p:cNvPr id="8" name="Espace réservé du contenu 7"/>
          <p:cNvSpPr>
            <a:spLocks noGrp="1"/>
          </p:cNvSpPr>
          <p:nvPr>
            <p:ph idx="1"/>
          </p:nvPr>
        </p:nvSpPr>
        <p:spPr/>
        <p:txBody>
          <a:bodyPr/>
          <a:lstStyle/>
          <a:p>
            <a:pPr>
              <a:lnSpc>
                <a:spcPct val="100000"/>
              </a:lnSpc>
            </a:pPr>
            <a:r>
              <a:rPr lang="fr-FR" dirty="0"/>
              <a:t>Au plus, un usage très épisodique des CAS</a:t>
            </a:r>
          </a:p>
          <a:p>
            <a:pPr marL="0" indent="0">
              <a:spcBef>
                <a:spcPts val="400"/>
              </a:spcBef>
              <a:buNone/>
            </a:pPr>
            <a:r>
              <a:rPr lang="fr-FR" dirty="0"/>
              <a:t>    dans les classes. </a:t>
            </a:r>
          </a:p>
          <a:p>
            <a:r>
              <a:rPr lang="fr-FR" dirty="0"/>
              <a:t>Seul, un faible pourcentage des élèves perçoit </a:t>
            </a:r>
          </a:p>
          <a:p>
            <a:pPr marL="0" indent="0">
              <a:spcBef>
                <a:spcPts val="400"/>
              </a:spcBef>
              <a:buNone/>
            </a:pPr>
            <a:r>
              <a:rPr lang="fr-FR" dirty="0"/>
              <a:t>    les CAS comme des outils d’apprentissage.</a:t>
            </a:r>
          </a:p>
          <a:p>
            <a:pPr>
              <a:lnSpc>
                <a:spcPct val="100000"/>
              </a:lnSpc>
            </a:pPr>
            <a:r>
              <a:rPr lang="fr-FR" dirty="0"/>
              <a:t>Un sérieux décalage entre le discours des experts et la réalité des  classes.</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13726" t="15076" r="8304" b="13350"/>
          <a:stretch/>
        </p:blipFill>
        <p:spPr>
          <a:xfrm rot="5400000">
            <a:off x="9388336" y="520201"/>
            <a:ext cx="3137362" cy="2160000"/>
          </a:xfrm>
          <a:prstGeom prst="rect">
            <a:avLst/>
          </a:prstGeom>
        </p:spPr>
      </p:pic>
    </p:spTree>
    <p:extLst>
      <p:ext uri="{BB962C8B-B14F-4D97-AF65-F5344CB8AC3E}">
        <p14:creationId xmlns:p14="http://schemas.microsoft.com/office/powerpoint/2010/main" val="31273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solidFill>
                  <a:srgbClr val="002060"/>
                </a:solidFill>
              </a:rPr>
              <a:t>Le décalage entre discours et réalité</a:t>
            </a:r>
          </a:p>
        </p:txBody>
      </p:sp>
      <p:sp>
        <p:nvSpPr>
          <p:cNvPr id="7" name="Rectangle 6"/>
          <p:cNvSpPr/>
          <p:nvPr/>
        </p:nvSpPr>
        <p:spPr>
          <a:xfrm>
            <a:off x="1258806" y="1692480"/>
            <a:ext cx="4199019" cy="221309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bg1"/>
                </a:solidFill>
              </a:rPr>
              <a:t>Discours:</a:t>
            </a:r>
          </a:p>
          <a:p>
            <a:pPr algn="ctr"/>
            <a:r>
              <a:rPr lang="fr-FR" sz="2400" dirty="0">
                <a:solidFill>
                  <a:schemeClr val="bg1"/>
                </a:solidFill>
              </a:rPr>
              <a:t> Les CAS induisent une activité  plus  conceptuelle et stratégique en libérant les élèves des tâches techniques</a:t>
            </a:r>
          </a:p>
        </p:txBody>
      </p:sp>
      <p:sp>
        <p:nvSpPr>
          <p:cNvPr id="8" name="Rectangle 7"/>
          <p:cNvSpPr/>
          <p:nvPr/>
        </p:nvSpPr>
        <p:spPr>
          <a:xfrm>
            <a:off x="5878567" y="1692480"/>
            <a:ext cx="5437134" cy="221309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bg1"/>
                </a:solidFill>
              </a:rPr>
              <a:t>Réalité:</a:t>
            </a:r>
          </a:p>
          <a:p>
            <a:r>
              <a:rPr lang="fr-FR" sz="2400" dirty="0">
                <a:solidFill>
                  <a:schemeClr val="bg1"/>
                </a:solidFill>
              </a:rPr>
              <a:t>Les élèves passent beaucoup de temps à gérer la communication avec le CAS.</a:t>
            </a:r>
          </a:p>
          <a:p>
            <a:r>
              <a:rPr lang="fr-FR" sz="2400" dirty="0">
                <a:solidFill>
                  <a:schemeClr val="bg1"/>
                </a:solidFill>
              </a:rPr>
              <a:t>Ils ont des difficultés à interpréter les rétroactions et multiplient les essais. </a:t>
            </a:r>
          </a:p>
        </p:txBody>
      </p:sp>
      <p:sp>
        <p:nvSpPr>
          <p:cNvPr id="9" name="Rectangle 8"/>
          <p:cNvSpPr/>
          <p:nvPr/>
        </p:nvSpPr>
        <p:spPr>
          <a:xfrm>
            <a:off x="2590235" y="4441286"/>
            <a:ext cx="6354305" cy="13793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schemeClr val="bg1"/>
                </a:solidFill>
              </a:rPr>
              <a:t>L’identification de phénomènes spécifiques :  </a:t>
            </a:r>
            <a:r>
              <a:rPr lang="fr-FR" sz="2400" b="1" dirty="0">
                <a:solidFill>
                  <a:schemeClr val="bg1"/>
                </a:solidFill>
              </a:rPr>
              <a:t>Pseudo-transparence, </a:t>
            </a:r>
          </a:p>
          <a:p>
            <a:pPr algn="ctr"/>
            <a:r>
              <a:rPr lang="fr-FR" sz="2400" b="1" dirty="0">
                <a:solidFill>
                  <a:schemeClr val="bg1"/>
                </a:solidFill>
              </a:rPr>
              <a:t>Double transposition,  Stratégie de pêche,</a:t>
            </a:r>
          </a:p>
        </p:txBody>
      </p:sp>
    </p:spTree>
    <p:extLst>
      <p:ext uri="{BB962C8B-B14F-4D97-AF65-F5344CB8AC3E}">
        <p14:creationId xmlns:p14="http://schemas.microsoft.com/office/powerpoint/2010/main" val="337319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2060"/>
                </a:solidFill>
              </a:rPr>
              <a:t>Un second projet débute en septembre 1994</a:t>
            </a:r>
          </a:p>
        </p:txBody>
      </p:sp>
      <p:pic>
        <p:nvPicPr>
          <p:cNvPr id="7" name="Espace réservé du contenu 6"/>
          <p:cNvPicPr>
            <a:picLocks noGrp="1" noChangeAspect="1"/>
          </p:cNvPicPr>
          <p:nvPr>
            <p:ph sz="half" idx="1"/>
          </p:nvPr>
        </p:nvPicPr>
        <p:blipFill rotWithShape="1">
          <a:blip r:embed="rId3"/>
          <a:srcRect l="2499" t="315" r="-2499" b="20782"/>
          <a:stretch/>
        </p:blipFill>
        <p:spPr>
          <a:xfrm>
            <a:off x="1072441" y="1782872"/>
            <a:ext cx="4042485" cy="4208244"/>
          </a:xfrm>
          <a:prstGeom prst="rect">
            <a:avLst/>
          </a:prstGeom>
        </p:spPr>
      </p:pic>
      <p:pic>
        <p:nvPicPr>
          <p:cNvPr id="8" name="Espace réservé du contenu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92900" y="3921113"/>
            <a:ext cx="2044700" cy="1267714"/>
          </a:xfrm>
          <a:prstGeom prst="rect">
            <a:avLst/>
          </a:prstGeom>
        </p:spPr>
      </p:pic>
      <p:sp>
        <p:nvSpPr>
          <p:cNvPr id="9" name="Rectangle 8"/>
          <p:cNvSpPr/>
          <p:nvPr/>
        </p:nvSpPr>
        <p:spPr>
          <a:xfrm>
            <a:off x="5114926" y="1918495"/>
            <a:ext cx="6096000" cy="1815882"/>
          </a:xfrm>
          <a:prstGeom prst="rect">
            <a:avLst/>
          </a:prstGeom>
        </p:spPr>
        <p:txBody>
          <a:bodyPr>
            <a:spAutoFit/>
          </a:bodyPr>
          <a:lstStyle/>
          <a:p>
            <a:pPr marL="285750" indent="-285750">
              <a:buFont typeface="Arial" charset="0"/>
              <a:buChar char="•"/>
            </a:pPr>
            <a:r>
              <a:rPr lang="fr-FR" sz="2800" dirty="0"/>
              <a:t>Trois équipes de recherche engagées à Lyon, Montpellier et Paris.</a:t>
            </a:r>
          </a:p>
          <a:p>
            <a:pPr marL="285750" indent="-285750">
              <a:buFont typeface="Arial" charset="0"/>
              <a:buChar char="•"/>
            </a:pPr>
            <a:r>
              <a:rPr lang="fr-FR" sz="2800" dirty="0"/>
              <a:t>Des classes équipées avec la nouvelle calculatrice symbolique  TI92.</a:t>
            </a:r>
          </a:p>
        </p:txBody>
      </p:sp>
      <p:cxnSp>
        <p:nvCxnSpPr>
          <p:cNvPr id="11" name="Connecteur droit avec flèche 10"/>
          <p:cNvCxnSpPr/>
          <p:nvPr/>
        </p:nvCxnSpPr>
        <p:spPr>
          <a:xfrm flipH="1">
            <a:off x="3686175" y="2585162"/>
            <a:ext cx="1814513" cy="13359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H="1">
            <a:off x="3093683" y="2585162"/>
            <a:ext cx="3950055" cy="25194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H="1">
            <a:off x="3093683" y="2657269"/>
            <a:ext cx="5850292" cy="169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4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007436" cy="1325563"/>
          </a:xfrm>
        </p:spPr>
        <p:txBody>
          <a:bodyPr/>
          <a:lstStyle/>
          <a:p>
            <a:r>
              <a:rPr lang="fr-FR" dirty="0">
                <a:solidFill>
                  <a:srgbClr val="002060"/>
                </a:solidFill>
              </a:rPr>
              <a:t>Et en 1995, la publication du livre de Pierre </a:t>
            </a:r>
            <a:r>
              <a:rPr lang="fr-FR" dirty="0" err="1">
                <a:solidFill>
                  <a:srgbClr val="002060"/>
                </a:solidFill>
              </a:rPr>
              <a:t>Rabardel</a:t>
            </a:r>
            <a:r>
              <a:rPr lang="fr-FR" dirty="0">
                <a:solidFill>
                  <a:srgbClr val="002060"/>
                </a:solidFill>
              </a:rPr>
              <a:t> !</a:t>
            </a:r>
          </a:p>
        </p:txBody>
      </p:sp>
      <p:sp>
        <p:nvSpPr>
          <p:cNvPr id="3" name="Espace réservé du contenu 2"/>
          <p:cNvSpPr>
            <a:spLocks noGrp="1"/>
          </p:cNvSpPr>
          <p:nvPr>
            <p:ph idx="1"/>
          </p:nvPr>
        </p:nvSpPr>
        <p:spPr/>
        <p:txBody>
          <a:bodyPr>
            <a:normAutofit/>
          </a:bodyPr>
          <a:lstStyle/>
          <a:p>
            <a:pPr marL="323850" indent="-268288">
              <a:spcBef>
                <a:spcPts val="0"/>
              </a:spcBef>
            </a:pPr>
            <a:endParaRPr lang="fr-FR" dirty="0"/>
          </a:p>
          <a:p>
            <a:pPr marL="323850" indent="-268288">
              <a:spcBef>
                <a:spcPts val="0"/>
              </a:spcBef>
            </a:pPr>
            <a:r>
              <a:rPr lang="fr-FR" sz="3200" dirty="0"/>
              <a:t>La distinction faite entre  l’artefact  et l’instrument </a:t>
            </a:r>
          </a:p>
          <a:p>
            <a:pPr marL="53975" indent="354013">
              <a:spcBef>
                <a:spcPts val="0"/>
              </a:spcBef>
              <a:buNone/>
            </a:pPr>
            <a:r>
              <a:rPr lang="fr-FR" sz="3200" dirty="0"/>
              <a:t>qu’il devient grâce à un processus de genèse </a:t>
            </a:r>
          </a:p>
          <a:p>
            <a:pPr marL="53975" indent="354013">
              <a:spcBef>
                <a:spcPts val="0"/>
              </a:spcBef>
              <a:buNone/>
            </a:pPr>
            <a:r>
              <a:rPr lang="fr-FR" sz="3200" dirty="0"/>
              <a:t>instrumentale généralement long et complexe.</a:t>
            </a:r>
          </a:p>
          <a:p>
            <a:pPr marL="55562" indent="0">
              <a:spcBef>
                <a:spcPts val="0"/>
              </a:spcBef>
              <a:buNone/>
            </a:pPr>
            <a:endParaRPr lang="fr-FR" sz="3200" dirty="0"/>
          </a:p>
          <a:p>
            <a:pPr marL="323850" indent="-268288">
              <a:spcBef>
                <a:spcPts val="0"/>
              </a:spcBef>
            </a:pPr>
            <a:r>
              <a:rPr lang="fr-FR" sz="3200" dirty="0"/>
              <a:t>L’hypothèse qui émerge alors que la méconnaissance des processus  de genèse instrumentale est une source importante  des décalages observés, et plus généralement des difficultés d’intégration technologique observées.  </a:t>
            </a:r>
          </a:p>
          <a:p>
            <a:pPr marL="323850" indent="-323850">
              <a:spcBef>
                <a:spcPts val="0"/>
              </a:spcBef>
              <a:buNone/>
            </a:pPr>
            <a:endParaRPr lang="fr-FR" dirty="0"/>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5270" t="17589" r="12269" b="21487"/>
          <a:stretch/>
        </p:blipFill>
        <p:spPr>
          <a:xfrm rot="5400000">
            <a:off x="9455837" y="446808"/>
            <a:ext cx="2903821" cy="2124223"/>
          </a:xfrm>
          <a:prstGeom prst="rect">
            <a:avLst/>
          </a:prstGeom>
        </p:spPr>
      </p:pic>
    </p:spTree>
    <p:extLst>
      <p:ext uri="{BB962C8B-B14F-4D97-AF65-F5344CB8AC3E}">
        <p14:creationId xmlns:p14="http://schemas.microsoft.com/office/powerpoint/2010/main" val="333910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6892BAC-D2DB-0248-BFB3-287FBEB03999}"/>
              </a:ext>
            </a:extLst>
          </p:cNvPr>
          <p:cNvSpPr>
            <a:spLocks noGrp="1"/>
          </p:cNvSpPr>
          <p:nvPr>
            <p:ph type="title"/>
          </p:nvPr>
        </p:nvSpPr>
        <p:spPr/>
        <p:txBody>
          <a:bodyPr/>
          <a:lstStyle/>
          <a:p>
            <a:r>
              <a:rPr lang="fr-FR" dirty="0">
                <a:solidFill>
                  <a:srgbClr val="002060"/>
                </a:solidFill>
              </a:rPr>
              <a:t>L’émergence de l’approche instrumentale</a:t>
            </a:r>
          </a:p>
        </p:txBody>
      </p:sp>
      <p:sp>
        <p:nvSpPr>
          <p:cNvPr id="5" name="Ellipse 4">
            <a:extLst>
              <a:ext uri="{FF2B5EF4-FFF2-40B4-BE49-F238E27FC236}">
                <a16:creationId xmlns:a16="http://schemas.microsoft.com/office/drawing/2014/main" id="{63F61B87-66A6-0E4B-AE33-2DCD2A99E066}"/>
              </a:ext>
            </a:extLst>
          </p:cNvPr>
          <p:cNvSpPr/>
          <p:nvPr/>
        </p:nvSpPr>
        <p:spPr>
          <a:xfrm>
            <a:off x="1284890" y="2520039"/>
            <a:ext cx="3722915" cy="113211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Ergonomie cognitive</a:t>
            </a:r>
          </a:p>
        </p:txBody>
      </p:sp>
      <p:sp>
        <p:nvSpPr>
          <p:cNvPr id="7" name="Ellipse 6">
            <a:extLst>
              <a:ext uri="{FF2B5EF4-FFF2-40B4-BE49-F238E27FC236}">
                <a16:creationId xmlns:a16="http://schemas.microsoft.com/office/drawing/2014/main" id="{39D6644D-802E-0F47-B577-588F42F1F540}"/>
              </a:ext>
            </a:extLst>
          </p:cNvPr>
          <p:cNvSpPr/>
          <p:nvPr/>
        </p:nvSpPr>
        <p:spPr>
          <a:xfrm>
            <a:off x="6662056" y="2520039"/>
            <a:ext cx="3722915" cy="113211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TAD</a:t>
            </a:r>
          </a:p>
        </p:txBody>
      </p:sp>
      <p:sp>
        <p:nvSpPr>
          <p:cNvPr id="8" name="Double flèche horizontale 7">
            <a:extLst>
              <a:ext uri="{FF2B5EF4-FFF2-40B4-BE49-F238E27FC236}">
                <a16:creationId xmlns:a16="http://schemas.microsoft.com/office/drawing/2014/main" id="{692A7429-F584-B043-AAB3-3142383C3586}"/>
              </a:ext>
            </a:extLst>
          </p:cNvPr>
          <p:cNvSpPr/>
          <p:nvPr/>
        </p:nvSpPr>
        <p:spPr>
          <a:xfrm>
            <a:off x="5377541" y="2938219"/>
            <a:ext cx="805543" cy="337457"/>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1BAD884F-6C8E-9B4B-B04F-9B45C5E30159}"/>
              </a:ext>
            </a:extLst>
          </p:cNvPr>
          <p:cNvSpPr txBox="1"/>
          <p:nvPr/>
        </p:nvSpPr>
        <p:spPr>
          <a:xfrm>
            <a:off x="1048952" y="4481505"/>
            <a:ext cx="4731360" cy="830997"/>
          </a:xfrm>
          <a:prstGeom prst="rect">
            <a:avLst/>
          </a:prstGeom>
          <a:noFill/>
          <a:ln>
            <a:solidFill>
              <a:srgbClr val="002060"/>
            </a:solidFill>
          </a:ln>
        </p:spPr>
        <p:txBody>
          <a:bodyPr wrap="none" rtlCol="0">
            <a:spAutoFit/>
          </a:bodyPr>
          <a:lstStyle/>
          <a:p>
            <a:pPr marL="342900" indent="-342900">
              <a:buFont typeface="Arial" panose="020B0604020202020204" pitchFamily="34" charset="0"/>
              <a:buChar char="•"/>
            </a:pPr>
            <a:r>
              <a:rPr lang="fr-FR" sz="2400" dirty="0"/>
              <a:t>La distinction artefact/instrument</a:t>
            </a:r>
          </a:p>
          <a:p>
            <a:pPr marL="342900" indent="-342900">
              <a:buFont typeface="Arial" panose="020B0604020202020204" pitchFamily="34" charset="0"/>
              <a:buChar char="•"/>
            </a:pPr>
            <a:r>
              <a:rPr lang="fr-FR" sz="2400" dirty="0"/>
              <a:t>Les genèses instrumentales </a:t>
            </a:r>
          </a:p>
        </p:txBody>
      </p:sp>
      <p:sp>
        <p:nvSpPr>
          <p:cNvPr id="10" name="ZoneTexte 9">
            <a:extLst>
              <a:ext uri="{FF2B5EF4-FFF2-40B4-BE49-F238E27FC236}">
                <a16:creationId xmlns:a16="http://schemas.microsoft.com/office/drawing/2014/main" id="{2D4E42D3-5A87-AC4D-8945-6000575BA28A}"/>
              </a:ext>
            </a:extLst>
          </p:cNvPr>
          <p:cNvSpPr txBox="1"/>
          <p:nvPr/>
        </p:nvSpPr>
        <p:spPr>
          <a:xfrm>
            <a:off x="6662056" y="4481505"/>
            <a:ext cx="4691744" cy="1569660"/>
          </a:xfrm>
          <a:prstGeom prst="rect">
            <a:avLst/>
          </a:prstGeom>
          <a:noFill/>
          <a:ln>
            <a:solidFill>
              <a:srgbClr val="002060"/>
            </a:solidFill>
          </a:ln>
        </p:spPr>
        <p:txBody>
          <a:bodyPr wrap="square" rtlCol="0">
            <a:spAutoFit/>
          </a:bodyPr>
          <a:lstStyle/>
          <a:p>
            <a:pPr marL="342900" indent="-342900">
              <a:buFont typeface="Arial" panose="020B0604020202020204" pitchFamily="34" charset="0"/>
              <a:buChar char="•"/>
            </a:pPr>
            <a:r>
              <a:rPr lang="fr-FR" sz="2400" dirty="0"/>
              <a:t>La dimension institutionnelle et écologique</a:t>
            </a:r>
          </a:p>
          <a:p>
            <a:pPr marL="342900" indent="-342900">
              <a:buFont typeface="Arial" panose="020B0604020202020204" pitchFamily="34" charset="0"/>
              <a:buChar char="•"/>
            </a:pPr>
            <a:r>
              <a:rPr lang="fr-FR" sz="2400" dirty="0"/>
              <a:t>La dialectique entre activité conceptuelle et technique</a:t>
            </a:r>
          </a:p>
        </p:txBody>
      </p:sp>
    </p:spTree>
    <p:extLst>
      <p:ext uri="{BB962C8B-B14F-4D97-AF65-F5344CB8AC3E}">
        <p14:creationId xmlns:p14="http://schemas.microsoft.com/office/powerpoint/2010/main" val="96484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2060"/>
                </a:solidFill>
              </a:rPr>
              <a:t>De l’artefact à l’instrument</a:t>
            </a:r>
          </a:p>
        </p:txBody>
      </p:sp>
      <p:sp>
        <p:nvSpPr>
          <p:cNvPr id="3" name="Espace réservé du contenu 2"/>
          <p:cNvSpPr>
            <a:spLocks noGrp="1"/>
          </p:cNvSpPr>
          <p:nvPr>
            <p:ph idx="1"/>
          </p:nvPr>
        </p:nvSpPr>
        <p:spPr/>
        <p:txBody>
          <a:bodyPr/>
          <a:lstStyle/>
          <a:p>
            <a:endParaRPr lang="fr-FR" dirty="0"/>
          </a:p>
          <a:p>
            <a:endParaRPr lang="fr-FR" dirty="0"/>
          </a:p>
          <a:p>
            <a:endParaRPr lang="fr-FR" dirty="0"/>
          </a:p>
          <a:p>
            <a:endParaRPr lang="fr-FR" dirty="0"/>
          </a:p>
          <a:p>
            <a:endParaRPr lang="fr-FR" dirty="0"/>
          </a:p>
        </p:txBody>
      </p:sp>
      <p:grpSp>
        <p:nvGrpSpPr>
          <p:cNvPr id="28" name="Grouper 27"/>
          <p:cNvGrpSpPr/>
          <p:nvPr/>
        </p:nvGrpSpPr>
        <p:grpSpPr>
          <a:xfrm>
            <a:off x="1993899" y="1675956"/>
            <a:ext cx="8136470" cy="3811512"/>
            <a:chOff x="457200" y="1657684"/>
            <a:chExt cx="8136470" cy="3811512"/>
          </a:xfrm>
          <a:solidFill>
            <a:srgbClr val="002060"/>
          </a:solidFill>
        </p:grpSpPr>
        <p:sp>
          <p:nvSpPr>
            <p:cNvPr id="6" name="Ellipse 5"/>
            <p:cNvSpPr/>
            <p:nvPr/>
          </p:nvSpPr>
          <p:spPr>
            <a:xfrm>
              <a:off x="457200" y="1689503"/>
              <a:ext cx="3318934" cy="140546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Artefact</a:t>
              </a:r>
            </a:p>
          </p:txBody>
        </p:sp>
        <p:sp>
          <p:nvSpPr>
            <p:cNvPr id="7" name="Ellipse 6"/>
            <p:cNvSpPr/>
            <p:nvPr/>
          </p:nvSpPr>
          <p:spPr>
            <a:xfrm>
              <a:off x="5274736" y="1657684"/>
              <a:ext cx="3318934" cy="140546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Instrument</a:t>
              </a:r>
            </a:p>
          </p:txBody>
        </p:sp>
        <p:sp>
          <p:nvSpPr>
            <p:cNvPr id="9" name="Flèche vers la droite 8"/>
            <p:cNvSpPr/>
            <p:nvPr/>
          </p:nvSpPr>
          <p:spPr>
            <a:xfrm>
              <a:off x="4085168" y="2163636"/>
              <a:ext cx="880534" cy="457200"/>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2899834" y="3290652"/>
              <a:ext cx="3344332" cy="954107"/>
            </a:xfrm>
            <a:prstGeom prst="rect">
              <a:avLst/>
            </a:prstGeom>
            <a:grpFill/>
            <a:ln>
              <a:solidFill>
                <a:schemeClr val="accent1"/>
              </a:solidFill>
            </a:ln>
          </p:spPr>
          <p:txBody>
            <a:bodyPr wrap="square" rtlCol="0">
              <a:spAutoFit/>
            </a:bodyPr>
            <a:lstStyle/>
            <a:p>
              <a:pPr algn="ctr"/>
              <a:r>
                <a:rPr lang="fr-FR" sz="2800" dirty="0">
                  <a:solidFill>
                    <a:schemeClr val="bg1"/>
                  </a:solidFill>
                </a:rPr>
                <a:t>Genèse instrumentale</a:t>
              </a:r>
            </a:p>
          </p:txBody>
        </p:sp>
        <p:cxnSp>
          <p:nvCxnSpPr>
            <p:cNvPr id="17" name="Connecteur droit avec flèche 16"/>
            <p:cNvCxnSpPr/>
            <p:nvPr/>
          </p:nvCxnSpPr>
          <p:spPr>
            <a:xfrm>
              <a:off x="4878403" y="4123622"/>
              <a:ext cx="993766" cy="658749"/>
            </a:xfrm>
            <a:prstGeom prst="straightConnector1">
              <a:avLst/>
            </a:prstGeom>
            <a:grpFill/>
            <a:ln w="63500">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H="1">
              <a:off x="2933701" y="4142473"/>
              <a:ext cx="1117603" cy="682429"/>
            </a:xfrm>
            <a:prstGeom prst="straightConnector1">
              <a:avLst/>
            </a:prstGeom>
            <a:grpFill/>
            <a:ln w="63500">
              <a:tailEnd type="triangle"/>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660400" y="5007464"/>
              <a:ext cx="2607733" cy="461732"/>
            </a:xfrm>
            <a:prstGeom prst="rect">
              <a:avLst/>
            </a:prstGeom>
            <a:grpFill/>
            <a:ln>
              <a:solidFill>
                <a:schemeClr val="accent1"/>
              </a:solidFill>
            </a:ln>
          </p:spPr>
          <p:txBody>
            <a:bodyPr wrap="square" rtlCol="0">
              <a:spAutoFit/>
            </a:bodyPr>
            <a:lstStyle/>
            <a:p>
              <a:r>
                <a:rPr lang="fr-FR" sz="2400" dirty="0">
                  <a:solidFill>
                    <a:schemeClr val="bg1"/>
                  </a:solidFill>
                </a:rPr>
                <a:t>Instrumentalisation</a:t>
              </a:r>
            </a:p>
          </p:txBody>
        </p:sp>
        <p:sp>
          <p:nvSpPr>
            <p:cNvPr id="25" name="ZoneTexte 24"/>
            <p:cNvSpPr txBox="1"/>
            <p:nvPr/>
          </p:nvSpPr>
          <p:spPr>
            <a:xfrm>
              <a:off x="5393821" y="4993747"/>
              <a:ext cx="2607733" cy="461732"/>
            </a:xfrm>
            <a:prstGeom prst="rect">
              <a:avLst/>
            </a:prstGeom>
            <a:grpFill/>
            <a:ln>
              <a:solidFill>
                <a:schemeClr val="accent1"/>
              </a:solidFill>
            </a:ln>
          </p:spPr>
          <p:txBody>
            <a:bodyPr wrap="square" rtlCol="0">
              <a:spAutoFit/>
            </a:bodyPr>
            <a:lstStyle/>
            <a:p>
              <a:pPr algn="ctr"/>
              <a:r>
                <a:rPr lang="en-US" sz="2400" dirty="0">
                  <a:solidFill>
                    <a:schemeClr val="bg1"/>
                  </a:solidFill>
                </a:rPr>
                <a:t>Instrumentation</a:t>
              </a:r>
            </a:p>
          </p:txBody>
        </p:sp>
      </p:grpSp>
      <p:sp>
        <p:nvSpPr>
          <p:cNvPr id="27" name="ZoneTexte 26"/>
          <p:cNvSpPr txBox="1"/>
          <p:nvPr/>
        </p:nvSpPr>
        <p:spPr>
          <a:xfrm>
            <a:off x="3560788" y="5666856"/>
            <a:ext cx="4660900" cy="461665"/>
          </a:xfrm>
          <a:prstGeom prst="rect">
            <a:avLst/>
          </a:prstGeom>
          <a:noFill/>
          <a:ln>
            <a:solidFill>
              <a:schemeClr val="tx2"/>
            </a:solidFill>
          </a:ln>
        </p:spPr>
        <p:txBody>
          <a:bodyPr wrap="square" rtlCol="0">
            <a:spAutoFit/>
          </a:bodyPr>
          <a:lstStyle/>
          <a:p>
            <a:pPr algn="ctr"/>
            <a:r>
              <a:rPr lang="fr-FR" sz="2400" dirty="0"/>
              <a:t>Contraintes et nouvelles possibilités</a:t>
            </a:r>
          </a:p>
        </p:txBody>
      </p:sp>
    </p:spTree>
    <p:extLst>
      <p:ext uri="{BB962C8B-B14F-4D97-AF65-F5344CB8AC3E}">
        <p14:creationId xmlns:p14="http://schemas.microsoft.com/office/powerpoint/2010/main" val="416329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build="allAtOnce"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938</Words>
  <Application>Microsoft Macintosh PowerPoint</Application>
  <PresentationFormat>Grand écran</PresentationFormat>
  <Paragraphs>144</Paragraphs>
  <Slides>23</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Arial Narrow</vt:lpstr>
      <vt:lpstr>Calibri</vt:lpstr>
      <vt:lpstr>Calibri Light</vt:lpstr>
      <vt:lpstr>Mangal</vt:lpstr>
      <vt:lpstr>Verdana</vt:lpstr>
      <vt:lpstr>Thème Office</vt:lpstr>
      <vt:lpstr>L’approche instrumentale et la didactique des mathématiques en France</vt:lpstr>
      <vt:lpstr>Une histoire qui débute au début des années 90… </vt:lpstr>
      <vt:lpstr>Puis le lancement d’une enquête nationale sur l’usage des CAS dans le secondaire</vt:lpstr>
      <vt:lpstr>Les principaux résultats</vt:lpstr>
      <vt:lpstr>Le décalage entre discours et réalité</vt:lpstr>
      <vt:lpstr>Un second projet débute en septembre 1994</vt:lpstr>
      <vt:lpstr>Et en 1995, la publication du livre de Pierre Rabardel !</vt:lpstr>
      <vt:lpstr>L’émergence de l’approche instrumentale</vt:lpstr>
      <vt:lpstr>De l’artefact à l’instrument</vt:lpstr>
      <vt:lpstr>Le concept de praxéologie</vt:lpstr>
      <vt:lpstr> La hiérarchie des niveaux de codétemination</vt:lpstr>
      <vt:lpstr>Très vite des variations…</vt:lpstr>
      <vt:lpstr>La thèse de Luc Trouche (1996)</vt:lpstr>
      <vt:lpstr>Schèmes d’action instrumentée</vt:lpstr>
      <vt:lpstr>Schèmes d’action instrumentée</vt:lpstr>
      <vt:lpstr>Schèmes d’usage : un exemple</vt:lpstr>
      <vt:lpstr>Et aussi,</vt:lpstr>
      <vt:lpstr>Le concept d’orchestration instrumentale</vt:lpstr>
      <vt:lpstr>Le concept d’orchestration instrumentale</vt:lpstr>
      <vt:lpstr>L’approfondissement</vt:lpstr>
      <vt:lpstr>La dissémination de l’approche instrumentale</vt:lpstr>
      <vt:lpstr>Les extensions successives</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L’approche instrumentale et la didactique des mathématiques en France</dc:title>
  <dc:creator>Michèle Artigue</dc:creator>
  <cp:lastModifiedBy>Michèle Artigue</cp:lastModifiedBy>
  <cp:revision>24</cp:revision>
  <dcterms:created xsi:type="dcterms:W3CDTF">2019-06-23T19:17:13Z</dcterms:created>
  <dcterms:modified xsi:type="dcterms:W3CDTF">2019-06-26T07:19:33Z</dcterms:modified>
</cp:coreProperties>
</file>