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1" r:id="rId4"/>
    <p:sldId id="262" r:id="rId5"/>
    <p:sldId id="260" r:id="rId6"/>
    <p:sldId id="257" r:id="rId7"/>
    <p:sldId id="272" r:id="rId8"/>
    <p:sldId id="273" r:id="rId9"/>
    <p:sldId id="271" r:id="rId10"/>
    <p:sldId id="265" r:id="rId11"/>
    <p:sldId id="266" r:id="rId12"/>
    <p:sldId id="267" r:id="rId13"/>
    <p:sldId id="268" r:id="rId14"/>
    <p:sldId id="269" r:id="rId15"/>
    <p:sldId id="270" r:id="rId16"/>
    <p:sldId id="263"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85" autoAdjust="0"/>
  </p:normalViewPr>
  <p:slideViewPr>
    <p:cSldViewPr snapToGrid="0">
      <p:cViewPr>
        <p:scale>
          <a:sx n="40" d="100"/>
          <a:sy n="40" d="100"/>
        </p:scale>
        <p:origin x="-1776" y="-2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B0855-86F3-4291-915B-4C615C406FAD}"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81B5-5BF3-4F9C-8B3F-AA84BB12FA26}" type="slidenum">
              <a:rPr lang="en-US" smtClean="0"/>
              <a:t>‹N°›</a:t>
            </a:fld>
            <a:endParaRPr lang="en-US"/>
          </a:p>
        </p:txBody>
      </p:sp>
    </p:spTree>
    <p:extLst>
      <p:ext uri="{BB962C8B-B14F-4D97-AF65-F5344CB8AC3E}">
        <p14:creationId xmlns:p14="http://schemas.microsoft.com/office/powerpoint/2010/main" val="12511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first met Luc in 1999, he was finishing his PhD thesis and teaching at the Lycée Joffre in Montpellier. I simply contacted him through email, to introduce myself and to ask if I could visit him in school and have an interview with him. Immediately, so before we even had met, he invited me to stay in his house during my visit. This is hospitality! During the interview, I remember to be slightly disappointed: whereas I was looking for clear cut answers, Luc constantly highlighted that “things are complex”. I didn’t come for complexity, I came for answers! The next day, however, I did get answers while visiting Luc’s class. What an impressive student involvement, what a lively happening! As a visitor, I immediately was involved as a reactor to student presentations.  This was managing complexity (mind the title of Luc’s seminal 2004 paper), this was instrumental orchestration </a:t>
            </a:r>
            <a:r>
              <a:rPr lang="en-US" sz="1200" i="1" kern="1200" dirty="0" err="1">
                <a:solidFill>
                  <a:schemeClr val="tx1"/>
                </a:solidFill>
                <a:effectLst/>
                <a:latin typeface="+mn-lt"/>
                <a:ea typeface="+mn-ea"/>
                <a:cs typeface="+mn-cs"/>
              </a:rPr>
              <a:t>avant</a:t>
            </a:r>
            <a:r>
              <a:rPr lang="en-US" sz="1200" i="1" kern="1200" dirty="0">
                <a:solidFill>
                  <a:schemeClr val="tx1"/>
                </a:solidFill>
                <a:effectLst/>
                <a:latin typeface="+mn-lt"/>
                <a:ea typeface="+mn-ea"/>
                <a:cs typeface="+mn-cs"/>
              </a:rPr>
              <a:t> la </a:t>
            </a:r>
            <a:r>
              <a:rPr lang="en-US" sz="1200" i="1" kern="1200" dirty="0" err="1">
                <a:solidFill>
                  <a:schemeClr val="tx1"/>
                </a:solidFill>
                <a:effectLst/>
                <a:latin typeface="+mn-lt"/>
                <a:ea typeface="+mn-ea"/>
                <a:cs typeface="+mn-cs"/>
              </a:rPr>
              <a:t>lettre</a:t>
            </a:r>
            <a:r>
              <a:rPr lang="en-US" sz="1200" kern="1200" dirty="0">
                <a:solidFill>
                  <a:schemeClr val="tx1"/>
                </a:solidFill>
                <a:effectLst/>
                <a:latin typeface="+mn-lt"/>
                <a:ea typeface="+mn-ea"/>
                <a:cs typeface="+mn-cs"/>
              </a:rPr>
              <a:t>! This initial experience characterizes Luc, and my relationship with him: hospitality, inclusiveness, connecting people, open to exchange, and, of course, deep thinking about the complexity of our field. I learned a lot from him! </a:t>
            </a:r>
          </a:p>
          <a:p>
            <a:endParaRPr lang="en-US" dirty="0"/>
          </a:p>
        </p:txBody>
      </p:sp>
      <p:sp>
        <p:nvSpPr>
          <p:cNvPr id="4" name="Slide Number Placeholder 3"/>
          <p:cNvSpPr>
            <a:spLocks noGrp="1"/>
          </p:cNvSpPr>
          <p:nvPr>
            <p:ph type="sldNum" sz="quarter" idx="5"/>
          </p:nvPr>
        </p:nvSpPr>
        <p:spPr/>
        <p:txBody>
          <a:bodyPr/>
          <a:lstStyle/>
          <a:p>
            <a:fld id="{85BC81B5-5BF3-4F9C-8B3F-AA84BB12FA26}" type="slidenum">
              <a:rPr lang="en-US" smtClean="0"/>
              <a:t>1</a:t>
            </a:fld>
            <a:endParaRPr lang="en-US"/>
          </a:p>
        </p:txBody>
      </p:sp>
    </p:spTree>
    <p:extLst>
      <p:ext uri="{BB962C8B-B14F-4D97-AF65-F5344CB8AC3E}">
        <p14:creationId xmlns:p14="http://schemas.microsoft.com/office/powerpoint/2010/main" val="41610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AB2F-0C4B-49E2-A016-0DA2072FC995}" type="slidenum">
              <a:rPr lang="fr-FR" smtClean="0"/>
              <a:t>15</a:t>
            </a:fld>
            <a:endParaRPr lang="fr-FR"/>
          </a:p>
        </p:txBody>
      </p:sp>
    </p:spTree>
    <p:extLst>
      <p:ext uri="{BB962C8B-B14F-4D97-AF65-F5344CB8AC3E}">
        <p14:creationId xmlns:p14="http://schemas.microsoft.com/office/powerpoint/2010/main" val="106328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first met Luc in 1999, he was finishing his PhD thesis and teaching at the Lycée Joffre in Montpellier. I simply contacted him through email, to introduce myself and to ask if I could visit him in school and have an interview with him. Immediately, so before we even had met, he invited me to stay in his house during my visit. This is hospitality! During the interview, I remember to be slightly disappointed: whereas I was looking for clear cut answers, Luc constantly highlighted that “things are complex”. I didn’t come for complexity, I came for answers! The next day, however, I did get answers while visiting Luc’s class. What an impressive student involvement, what a lively happening! As a visitor, I immediately was involved as a reactor to student presentations.  This was managing complexity (mind the title of Luc’s seminal 2004 paper), this was instrumental orchestration </a:t>
            </a:r>
            <a:r>
              <a:rPr lang="en-US" sz="1200" i="1" kern="1200" dirty="0" err="1">
                <a:solidFill>
                  <a:schemeClr val="tx1"/>
                </a:solidFill>
                <a:effectLst/>
                <a:latin typeface="+mn-lt"/>
                <a:ea typeface="+mn-ea"/>
                <a:cs typeface="+mn-cs"/>
              </a:rPr>
              <a:t>avant</a:t>
            </a:r>
            <a:r>
              <a:rPr lang="en-US" sz="1200" i="1" kern="1200" dirty="0">
                <a:solidFill>
                  <a:schemeClr val="tx1"/>
                </a:solidFill>
                <a:effectLst/>
                <a:latin typeface="+mn-lt"/>
                <a:ea typeface="+mn-ea"/>
                <a:cs typeface="+mn-cs"/>
              </a:rPr>
              <a:t> la </a:t>
            </a:r>
            <a:r>
              <a:rPr lang="en-US" sz="1200" i="1" kern="1200" dirty="0" err="1">
                <a:solidFill>
                  <a:schemeClr val="tx1"/>
                </a:solidFill>
                <a:effectLst/>
                <a:latin typeface="+mn-lt"/>
                <a:ea typeface="+mn-ea"/>
                <a:cs typeface="+mn-cs"/>
              </a:rPr>
              <a:t>lettre</a:t>
            </a:r>
            <a:r>
              <a:rPr lang="en-US" sz="1200" kern="1200" dirty="0">
                <a:solidFill>
                  <a:schemeClr val="tx1"/>
                </a:solidFill>
                <a:effectLst/>
                <a:latin typeface="+mn-lt"/>
                <a:ea typeface="+mn-ea"/>
                <a:cs typeface="+mn-cs"/>
              </a:rPr>
              <a:t>! This initial experience characterizes Luc, and my relationship with him: hospitality, inclusiveness, connecting people, open to exchange, and, of course, deep thinking about the complexity of our field. I learned a lot from him! </a:t>
            </a:r>
          </a:p>
          <a:p>
            <a:endParaRPr lang="en-US" dirty="0"/>
          </a:p>
        </p:txBody>
      </p:sp>
      <p:sp>
        <p:nvSpPr>
          <p:cNvPr id="4" name="Slide Number Placeholder 3"/>
          <p:cNvSpPr>
            <a:spLocks noGrp="1"/>
          </p:cNvSpPr>
          <p:nvPr>
            <p:ph type="sldNum" sz="quarter" idx="5"/>
          </p:nvPr>
        </p:nvSpPr>
        <p:spPr/>
        <p:txBody>
          <a:bodyPr/>
          <a:lstStyle/>
          <a:p>
            <a:fld id="{85BC81B5-5BF3-4F9C-8B3F-AA84BB12FA26}" type="slidenum">
              <a:rPr lang="en-US" smtClean="0"/>
              <a:t>16</a:t>
            </a:fld>
            <a:endParaRPr lang="en-US"/>
          </a:p>
        </p:txBody>
      </p:sp>
    </p:spTree>
    <p:extLst>
      <p:ext uri="{BB962C8B-B14F-4D97-AF65-F5344CB8AC3E}">
        <p14:creationId xmlns:p14="http://schemas.microsoft.com/office/powerpoint/2010/main" val="79569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C81B5-5BF3-4F9C-8B3F-AA84BB12FA26}" type="slidenum">
              <a:rPr lang="en-US" smtClean="0"/>
              <a:t>17</a:t>
            </a:fld>
            <a:endParaRPr lang="en-US"/>
          </a:p>
        </p:txBody>
      </p:sp>
    </p:spTree>
    <p:extLst>
      <p:ext uri="{BB962C8B-B14F-4D97-AF65-F5344CB8AC3E}">
        <p14:creationId xmlns:p14="http://schemas.microsoft.com/office/powerpoint/2010/main" val="370044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C81B5-5BF3-4F9C-8B3F-AA84BB12FA26}" type="slidenum">
              <a:rPr lang="en-US" smtClean="0"/>
              <a:t>7</a:t>
            </a:fld>
            <a:endParaRPr lang="en-US"/>
          </a:p>
        </p:txBody>
      </p:sp>
    </p:spTree>
    <p:extLst>
      <p:ext uri="{BB962C8B-B14F-4D97-AF65-F5344CB8AC3E}">
        <p14:creationId xmlns:p14="http://schemas.microsoft.com/office/powerpoint/2010/main" val="4161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C81B5-5BF3-4F9C-8B3F-AA84BB12FA26}" type="slidenum">
              <a:rPr lang="en-US" smtClean="0"/>
              <a:t>8</a:t>
            </a:fld>
            <a:endParaRPr lang="en-US"/>
          </a:p>
        </p:txBody>
      </p:sp>
    </p:spTree>
    <p:extLst>
      <p:ext uri="{BB962C8B-B14F-4D97-AF65-F5344CB8AC3E}">
        <p14:creationId xmlns:p14="http://schemas.microsoft.com/office/powerpoint/2010/main" val="41610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C81B5-5BF3-4F9C-8B3F-AA84BB12FA26}" type="slidenum">
              <a:rPr lang="en-US" smtClean="0"/>
              <a:t>9</a:t>
            </a:fld>
            <a:endParaRPr lang="en-US"/>
          </a:p>
        </p:txBody>
      </p:sp>
    </p:spTree>
    <p:extLst>
      <p:ext uri="{BB962C8B-B14F-4D97-AF65-F5344CB8AC3E}">
        <p14:creationId xmlns:p14="http://schemas.microsoft.com/office/powerpoint/2010/main" val="41610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AB2F-0C4B-49E2-A016-0DA2072FC995}" type="slidenum">
              <a:rPr lang="fr-FR" smtClean="0"/>
              <a:t>10</a:t>
            </a:fld>
            <a:endParaRPr lang="fr-FR"/>
          </a:p>
        </p:txBody>
      </p:sp>
    </p:spTree>
    <p:extLst>
      <p:ext uri="{BB962C8B-B14F-4D97-AF65-F5344CB8AC3E}">
        <p14:creationId xmlns:p14="http://schemas.microsoft.com/office/powerpoint/2010/main" val="106328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AB2F-0C4B-49E2-A016-0DA2072FC995}" type="slidenum">
              <a:rPr lang="fr-FR" smtClean="0"/>
              <a:t>11</a:t>
            </a:fld>
            <a:endParaRPr lang="fr-FR"/>
          </a:p>
        </p:txBody>
      </p:sp>
    </p:spTree>
    <p:extLst>
      <p:ext uri="{BB962C8B-B14F-4D97-AF65-F5344CB8AC3E}">
        <p14:creationId xmlns:p14="http://schemas.microsoft.com/office/powerpoint/2010/main" val="106328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AB2F-0C4B-49E2-A016-0DA2072FC995}" type="slidenum">
              <a:rPr lang="fr-FR" smtClean="0"/>
              <a:t>12</a:t>
            </a:fld>
            <a:endParaRPr lang="fr-FR"/>
          </a:p>
        </p:txBody>
      </p:sp>
    </p:spTree>
    <p:extLst>
      <p:ext uri="{BB962C8B-B14F-4D97-AF65-F5344CB8AC3E}">
        <p14:creationId xmlns:p14="http://schemas.microsoft.com/office/powerpoint/2010/main" val="106328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AB2F-0C4B-49E2-A016-0DA2072FC995}" type="slidenum">
              <a:rPr lang="fr-FR" smtClean="0"/>
              <a:t>13</a:t>
            </a:fld>
            <a:endParaRPr lang="fr-FR"/>
          </a:p>
        </p:txBody>
      </p:sp>
    </p:spTree>
    <p:extLst>
      <p:ext uri="{BB962C8B-B14F-4D97-AF65-F5344CB8AC3E}">
        <p14:creationId xmlns:p14="http://schemas.microsoft.com/office/powerpoint/2010/main" val="106328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AB2F-0C4B-49E2-A016-0DA2072FC995}" type="slidenum">
              <a:rPr lang="fr-FR" smtClean="0"/>
              <a:t>14</a:t>
            </a:fld>
            <a:endParaRPr lang="fr-FR"/>
          </a:p>
        </p:txBody>
      </p:sp>
    </p:spTree>
    <p:extLst>
      <p:ext uri="{BB962C8B-B14F-4D97-AF65-F5344CB8AC3E}">
        <p14:creationId xmlns:p14="http://schemas.microsoft.com/office/powerpoint/2010/main" val="106328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5D5A65-8862-48AB-AB83-B562CB560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BD34416-A0DB-4FFE-9927-0C37FA681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A49BD54-C453-42C4-AB7B-E63AE0DA987E}"/>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5" name="Footer Placeholder 4">
            <a:extLst>
              <a:ext uri="{FF2B5EF4-FFF2-40B4-BE49-F238E27FC236}">
                <a16:creationId xmlns:a16="http://schemas.microsoft.com/office/drawing/2014/main" xmlns="" id="{65A3D0E4-6EE4-4242-A5D0-4812B09F8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91EBF6-0DDC-459A-B9A9-F5FDE7E1569C}"/>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238325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80AA4-9C33-44B3-A684-436BB0D1B3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62BBE58-630D-4C29-AF6F-09C1DC3EA0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67372B-18BA-4E62-AD6E-0E18F54B8CA4}"/>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5" name="Footer Placeholder 4">
            <a:extLst>
              <a:ext uri="{FF2B5EF4-FFF2-40B4-BE49-F238E27FC236}">
                <a16:creationId xmlns:a16="http://schemas.microsoft.com/office/drawing/2014/main" xmlns="" id="{F373C531-C1AC-4F53-A80C-1E53C394A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9545A5-C720-4AFA-A2D7-CF2319DF9B8E}"/>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153969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424063-E4BD-45A6-BC33-8A07DF4AD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FD99A0-4BBB-48A3-8D31-C381AE9284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27E365-04B3-4488-AC76-B188AC12D183}"/>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5" name="Footer Placeholder 4">
            <a:extLst>
              <a:ext uri="{FF2B5EF4-FFF2-40B4-BE49-F238E27FC236}">
                <a16:creationId xmlns:a16="http://schemas.microsoft.com/office/drawing/2014/main" xmlns="" id="{88893468-67CA-454F-B328-55DAB096A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361800-7215-4982-85D6-BD31D93DE18F}"/>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163433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66A9B-7379-4787-9E48-88898B552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EC9B3BB-9827-4A49-8930-4503FADF4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DCC0A3-F912-415B-AF1F-FB064B0681EA}"/>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5" name="Footer Placeholder 4">
            <a:extLst>
              <a:ext uri="{FF2B5EF4-FFF2-40B4-BE49-F238E27FC236}">
                <a16:creationId xmlns:a16="http://schemas.microsoft.com/office/drawing/2014/main" xmlns="" id="{FB2F175F-6886-4CDA-8924-3F48CC256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BABE25-DDE9-4B6C-9AF6-266FF53C00F6}"/>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281732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2CC6E-DC59-4B62-97D7-B7B5E7AE16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6220D65-7509-414B-B716-E59A6F1A1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DCF8A46-1B83-4791-BC02-2A3EC81EFCE4}"/>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5" name="Footer Placeholder 4">
            <a:extLst>
              <a:ext uri="{FF2B5EF4-FFF2-40B4-BE49-F238E27FC236}">
                <a16:creationId xmlns:a16="http://schemas.microsoft.com/office/drawing/2014/main" xmlns="" id="{616C05CB-00D0-4479-920A-88EDBD403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C14B9F-42F4-4BAE-961B-4C757B56508A}"/>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267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703B2-6018-4C0E-838F-9A6E0D9C7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2670CD-6557-40B3-B865-10A1A998D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4241386-FF87-413B-BD48-5373086986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85D7CC8-A80F-4F12-A3EA-18B953B3C8CD}"/>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6" name="Footer Placeholder 5">
            <a:extLst>
              <a:ext uri="{FF2B5EF4-FFF2-40B4-BE49-F238E27FC236}">
                <a16:creationId xmlns:a16="http://schemas.microsoft.com/office/drawing/2014/main" xmlns="" id="{B2795F16-2A86-4DE9-9FDD-B96C7A512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BBFE0F-2876-4CAB-96A8-66327B01BBE5}"/>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333413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6611B-1745-41BF-B997-0C4EA1B2BD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2509A8F-5F75-45D3-906D-0B27B825A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096176-6A28-4EAD-8F74-0D7184D7B3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5FAA57A-BCA9-4EFE-92E2-44743261F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F03E668-9F30-40FA-855E-01DF3F0E70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648E3DA-D316-4C95-9D8C-65E3104827A4}"/>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8" name="Footer Placeholder 7">
            <a:extLst>
              <a:ext uri="{FF2B5EF4-FFF2-40B4-BE49-F238E27FC236}">
                <a16:creationId xmlns:a16="http://schemas.microsoft.com/office/drawing/2014/main" xmlns="" id="{5613B6B8-C18B-4852-AC35-691B5D2A00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0DAE3D7-B317-4C76-B31B-104018FB6226}"/>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364489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8377FD-CD17-4121-A799-2B15ADE944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3203CB5-E61B-4B4B-A5AB-63B55713F311}"/>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4" name="Footer Placeholder 3">
            <a:extLst>
              <a:ext uri="{FF2B5EF4-FFF2-40B4-BE49-F238E27FC236}">
                <a16:creationId xmlns:a16="http://schemas.microsoft.com/office/drawing/2014/main" xmlns="" id="{F0025EAD-8B39-4DCE-89E6-43921767D3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2FD7D2B-9B05-4FAD-9BEA-7B5A27B23F9A}"/>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261079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4FFEB1-9515-4B36-A9D9-33ACA71DB192}"/>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3" name="Footer Placeholder 2">
            <a:extLst>
              <a:ext uri="{FF2B5EF4-FFF2-40B4-BE49-F238E27FC236}">
                <a16:creationId xmlns:a16="http://schemas.microsoft.com/office/drawing/2014/main" xmlns="" id="{098FBACD-7AA6-45E5-9790-AA4B80F2DC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B01C05D-9138-4DB0-B497-8BB9F9FF61ED}"/>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344096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326E6-FDD4-48B4-BAF2-85EAEAF27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EEA39E-E77C-45E2-BD25-27D96821E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A72867B-9590-477B-9B54-4C7AE54A7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12F01F-A110-4EE9-AE46-F3FE8DD801F8}"/>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6" name="Footer Placeholder 5">
            <a:extLst>
              <a:ext uri="{FF2B5EF4-FFF2-40B4-BE49-F238E27FC236}">
                <a16:creationId xmlns:a16="http://schemas.microsoft.com/office/drawing/2014/main" xmlns="" id="{7898765C-5C85-4BC7-AB9D-178BFA346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64A71D-09CF-42CA-B3F3-3D628D37E6D1}"/>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227474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A50F1-4785-4F1E-9737-FE62924C5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CD8B0D-E7CA-4F20-BC30-4EB9C8CD2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98334C5-54C6-4F82-AEDB-F06C5961B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94DAB5-07E9-46A2-8271-3E518A1CFFCB}"/>
              </a:ext>
            </a:extLst>
          </p:cNvPr>
          <p:cNvSpPr>
            <a:spLocks noGrp="1"/>
          </p:cNvSpPr>
          <p:nvPr>
            <p:ph type="dt" sz="half" idx="10"/>
          </p:nvPr>
        </p:nvSpPr>
        <p:spPr/>
        <p:txBody>
          <a:bodyPr/>
          <a:lstStyle/>
          <a:p>
            <a:fld id="{D51C1626-5A7B-4E92-9ADB-971BB3B5AB36}" type="datetimeFigureOut">
              <a:rPr lang="en-US" smtClean="0"/>
              <a:t>6/26/2019</a:t>
            </a:fld>
            <a:endParaRPr lang="en-US"/>
          </a:p>
        </p:txBody>
      </p:sp>
      <p:sp>
        <p:nvSpPr>
          <p:cNvPr id="6" name="Footer Placeholder 5">
            <a:extLst>
              <a:ext uri="{FF2B5EF4-FFF2-40B4-BE49-F238E27FC236}">
                <a16:creationId xmlns:a16="http://schemas.microsoft.com/office/drawing/2014/main" xmlns="" id="{6A1FE857-4586-4263-9208-83EFECF3CE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173B4E-2359-42CD-89D8-E8391DF2930E}"/>
              </a:ext>
            </a:extLst>
          </p:cNvPr>
          <p:cNvSpPr>
            <a:spLocks noGrp="1"/>
          </p:cNvSpPr>
          <p:nvPr>
            <p:ph type="sldNum" sz="quarter" idx="12"/>
          </p:nvPr>
        </p:nvSpPr>
        <p:spPr/>
        <p:txBody>
          <a:bodyPr/>
          <a:lstStyle/>
          <a:p>
            <a:fld id="{680792F0-CDB2-44A7-B47F-E60D051C9BD7}" type="slidenum">
              <a:rPr lang="en-US" smtClean="0"/>
              <a:t>‹N°›</a:t>
            </a:fld>
            <a:endParaRPr lang="en-US"/>
          </a:p>
        </p:txBody>
      </p:sp>
    </p:spTree>
    <p:extLst>
      <p:ext uri="{BB962C8B-B14F-4D97-AF65-F5344CB8AC3E}">
        <p14:creationId xmlns:p14="http://schemas.microsoft.com/office/powerpoint/2010/main" val="245686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D39ECE-1C1D-4593-83D6-E4615D2B5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A7AED50-1433-45DC-B6D3-4F03F567E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841F58-E0D3-4CF3-8952-562C3903E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C1626-5A7B-4E92-9ADB-971BB3B5AB36}" type="datetimeFigureOut">
              <a:rPr lang="en-US" smtClean="0"/>
              <a:t>6/26/2019</a:t>
            </a:fld>
            <a:endParaRPr lang="en-US"/>
          </a:p>
        </p:txBody>
      </p:sp>
      <p:sp>
        <p:nvSpPr>
          <p:cNvPr id="5" name="Footer Placeholder 4">
            <a:extLst>
              <a:ext uri="{FF2B5EF4-FFF2-40B4-BE49-F238E27FC236}">
                <a16:creationId xmlns:a16="http://schemas.microsoft.com/office/drawing/2014/main" xmlns="" id="{0EF937E3-A4E5-409F-B521-9666ED09C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4481DA-9202-41C7-8FAA-B7F82DEA84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92F0-CDB2-44A7-B47F-E60D051C9BD7}" type="slidenum">
              <a:rPr lang="en-US" smtClean="0"/>
              <a:t>‹N°›</a:t>
            </a:fld>
            <a:endParaRPr lang="en-US"/>
          </a:p>
        </p:txBody>
      </p:sp>
    </p:spTree>
    <p:extLst>
      <p:ext uri="{BB962C8B-B14F-4D97-AF65-F5344CB8AC3E}">
        <p14:creationId xmlns:p14="http://schemas.microsoft.com/office/powerpoint/2010/main" val="316467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44CA9-4D7A-4546-9305-76E109F2F711}"/>
              </a:ext>
            </a:extLst>
          </p:cNvPr>
          <p:cNvSpPr>
            <a:spLocks noGrp="1"/>
          </p:cNvSpPr>
          <p:nvPr>
            <p:ph type="ctrTitle"/>
          </p:nvPr>
        </p:nvSpPr>
        <p:spPr>
          <a:xfrm>
            <a:off x="1524000" y="0"/>
            <a:ext cx="9144000" cy="2387600"/>
          </a:xfrm>
        </p:spPr>
        <p:txBody>
          <a:bodyPr/>
          <a:lstStyle/>
          <a:p>
            <a:r>
              <a:rPr lang="en-US" b="1" dirty="0"/>
              <a:t>Le Jazz Band Leader</a:t>
            </a:r>
          </a:p>
        </p:txBody>
      </p:sp>
      <p:sp>
        <p:nvSpPr>
          <p:cNvPr id="3" name="Subtitle 2">
            <a:extLst>
              <a:ext uri="{FF2B5EF4-FFF2-40B4-BE49-F238E27FC236}">
                <a16:creationId xmlns:a16="http://schemas.microsoft.com/office/drawing/2014/main" xmlns="" id="{0C09BAE3-E9A8-4CE0-B75E-3CBC29D8FC8A}"/>
              </a:ext>
            </a:extLst>
          </p:cNvPr>
          <p:cNvSpPr>
            <a:spLocks noGrp="1"/>
          </p:cNvSpPr>
          <p:nvPr>
            <p:ph type="subTitle" idx="1"/>
          </p:nvPr>
        </p:nvSpPr>
        <p:spPr/>
        <p:txBody>
          <a:bodyPr/>
          <a:lstStyle/>
          <a:p>
            <a:r>
              <a:rPr lang="en-US" dirty="0"/>
              <a:t>Paul Drijvers</a:t>
            </a:r>
          </a:p>
        </p:txBody>
      </p:sp>
    </p:spTree>
    <p:extLst>
      <p:ext uri="{BB962C8B-B14F-4D97-AF65-F5344CB8AC3E}">
        <p14:creationId xmlns:p14="http://schemas.microsoft.com/office/powerpoint/2010/main" val="3477460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Travailler avec Luc, c’est…</a:t>
            </a:r>
            <a:br>
              <a:rPr lang="fr-FR" b="1" dirty="0" smtClean="0"/>
            </a:br>
            <a:r>
              <a:rPr lang="fr-FR" b="1" dirty="0"/>
              <a:t>P</a:t>
            </a:r>
            <a:r>
              <a:rPr lang="fr-FR" b="1" dirty="0" smtClean="0"/>
              <a:t>artager le plaisir de la recherche</a:t>
            </a:r>
            <a:endParaRPr lang="fr-FR" b="1" dirty="0"/>
          </a:p>
        </p:txBody>
      </p:sp>
      <p:sp>
        <p:nvSpPr>
          <p:cNvPr id="3" name="Espace réservé du contenu 2"/>
          <p:cNvSpPr>
            <a:spLocks noGrp="1"/>
          </p:cNvSpPr>
          <p:nvPr>
            <p:ph idx="1"/>
          </p:nvPr>
        </p:nvSpPr>
        <p:spPr>
          <a:xfrm>
            <a:off x="307448" y="1893859"/>
            <a:ext cx="6700533" cy="4525963"/>
          </a:xfrm>
        </p:spPr>
        <p:txBody>
          <a:bodyPr>
            <a:normAutofit fontScale="85000" lnSpcReduction="20000"/>
          </a:bodyPr>
          <a:lstStyle/>
          <a:p>
            <a:pPr marL="0" indent="0">
              <a:buNone/>
            </a:pPr>
            <a:r>
              <a:rPr lang="fr-FR" dirty="0" smtClean="0"/>
              <a:t>Echanger sur des lectures</a:t>
            </a:r>
          </a:p>
          <a:p>
            <a:pPr marL="0" indent="0">
              <a:buNone/>
            </a:pPr>
            <a:r>
              <a:rPr lang="fr-FR" dirty="0" smtClean="0"/>
              <a:t>Choisir et articuler des cadres théoriques</a:t>
            </a:r>
          </a:p>
          <a:p>
            <a:pPr marL="0" indent="0">
              <a:buNone/>
            </a:pPr>
            <a:r>
              <a:rPr lang="fr-FR" dirty="0" smtClean="0"/>
              <a:t>Construire un cadre théorique</a:t>
            </a:r>
          </a:p>
          <a:p>
            <a:pPr marL="0" indent="0">
              <a:buNone/>
            </a:pPr>
            <a:r>
              <a:rPr lang="fr-FR" dirty="0"/>
              <a:t>Construire des </a:t>
            </a:r>
            <a:r>
              <a:rPr lang="fr-FR" dirty="0" smtClean="0"/>
              <a:t>méthodes</a:t>
            </a:r>
          </a:p>
          <a:p>
            <a:pPr marL="0" indent="0">
              <a:buNone/>
            </a:pPr>
            <a:endParaRPr lang="fr-FR" dirty="0" smtClean="0"/>
          </a:p>
          <a:p>
            <a:pPr marL="0" indent="0">
              <a:buNone/>
            </a:pPr>
            <a:r>
              <a:rPr lang="fr-FR" dirty="0"/>
              <a:t>Débattre (vivement parfois</a:t>
            </a:r>
            <a:r>
              <a:rPr lang="fr-FR" dirty="0" smtClean="0"/>
              <a:t>)</a:t>
            </a:r>
          </a:p>
          <a:p>
            <a:pPr marL="0" indent="0">
              <a:buNone/>
            </a:pPr>
            <a:endParaRPr lang="fr-FR" dirty="0"/>
          </a:p>
          <a:p>
            <a:pPr marL="0" indent="0">
              <a:buNone/>
            </a:pPr>
            <a:r>
              <a:rPr lang="fr-FR" dirty="0" smtClean="0"/>
              <a:t>Recueillir </a:t>
            </a:r>
            <a:r>
              <a:rPr lang="fr-FR" dirty="0"/>
              <a:t>des données</a:t>
            </a:r>
          </a:p>
          <a:p>
            <a:pPr marL="0" indent="0">
              <a:buNone/>
            </a:pPr>
            <a:r>
              <a:rPr lang="fr-FR" dirty="0"/>
              <a:t>Les </a:t>
            </a:r>
            <a:r>
              <a:rPr lang="fr-FR" dirty="0" smtClean="0"/>
              <a:t>analyser</a:t>
            </a:r>
          </a:p>
          <a:p>
            <a:pPr marL="0" indent="0">
              <a:buNone/>
            </a:pPr>
            <a:endParaRPr lang="fr-FR" dirty="0" smtClean="0"/>
          </a:p>
          <a:p>
            <a:pPr marL="0" indent="0">
              <a:buNone/>
            </a:pPr>
            <a:r>
              <a:rPr lang="fr-FR" dirty="0" smtClean="0"/>
              <a:t>Recommencer</a:t>
            </a:r>
            <a:endParaRPr lang="fr-FR" dirty="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633" y="1821668"/>
            <a:ext cx="4218651" cy="2088232"/>
          </a:xfrm>
          <a:prstGeom prst="rect">
            <a:avLst/>
          </a:prstGeom>
        </p:spPr>
      </p:pic>
      <p:graphicFrame>
        <p:nvGraphicFramePr>
          <p:cNvPr id="5" name="Objet 4"/>
          <p:cNvGraphicFramePr>
            <a:graphicFrameLocks noChangeAspect="1"/>
          </p:cNvGraphicFramePr>
          <p:nvPr>
            <p:extLst>
              <p:ext uri="{D42A27DB-BD31-4B8C-83A1-F6EECF244321}">
                <p14:modId xmlns:p14="http://schemas.microsoft.com/office/powerpoint/2010/main" val="2713730866"/>
              </p:ext>
            </p:extLst>
          </p:nvPr>
        </p:nvGraphicFramePr>
        <p:xfrm>
          <a:off x="7435516" y="3847818"/>
          <a:ext cx="4031263" cy="2876474"/>
        </p:xfrm>
        <a:graphic>
          <a:graphicData uri="http://schemas.openxmlformats.org/presentationml/2006/ole">
            <mc:AlternateContent xmlns:mc="http://schemas.openxmlformats.org/markup-compatibility/2006">
              <mc:Choice xmlns:v="urn:schemas-microsoft-com:vml" Requires="v">
                <p:oleObj spid="_x0000_s1033" name="Document" r:id="rId6" imgW="2841692" imgH="2719538" progId="Word.Document.8">
                  <p:embed/>
                </p:oleObj>
              </mc:Choice>
              <mc:Fallback>
                <p:oleObj name="Document" r:id="rId6" imgW="2841692" imgH="2719538" progId="Word.Document.8">
                  <p:embed/>
                  <p:pic>
                    <p:nvPicPr>
                      <p:cNvPr id="0" name=""/>
                      <p:cNvPicPr>
                        <a:picLocks noChangeAspect="1" noChangeArrowheads="1"/>
                      </p:cNvPicPr>
                      <p:nvPr/>
                    </p:nvPicPr>
                    <p:blipFill>
                      <a:blip r:embed="rId7"/>
                      <a:srcRect/>
                      <a:stretch>
                        <a:fillRect/>
                      </a:stretch>
                    </p:blipFill>
                    <p:spPr bwMode="auto">
                      <a:xfrm>
                        <a:off x="7435516" y="3847818"/>
                        <a:ext cx="4031263" cy="287647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8276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Admirer les schémas</a:t>
            </a:r>
            <a:endParaRPr lang="fr-FR" b="1" dirty="0"/>
          </a:p>
        </p:txBody>
      </p:sp>
      <p:sp>
        <p:nvSpPr>
          <p:cNvPr id="3" name="Espace réservé du contenu 2"/>
          <p:cNvSpPr>
            <a:spLocks noGrp="1"/>
          </p:cNvSpPr>
          <p:nvPr>
            <p:ph idx="1"/>
          </p:nvPr>
        </p:nvSpPr>
        <p:spPr>
          <a:xfrm>
            <a:off x="355573" y="1371600"/>
            <a:ext cx="11117024" cy="2345432"/>
          </a:xfrm>
        </p:spPr>
        <p:txBody>
          <a:bodyPr>
            <a:normAutofit/>
          </a:bodyPr>
          <a:lstStyle/>
          <a:p>
            <a:pPr marL="0" indent="0">
              <a:buNone/>
            </a:pPr>
            <a:r>
              <a:rPr lang="fr-FR" sz="2600" i="1" dirty="0" smtClean="0"/>
              <a:t>Par exemple : Conception </a:t>
            </a:r>
            <a:r>
              <a:rPr lang="fr-FR" sz="2600" i="1" dirty="0"/>
              <a:t>et usages de ressources pour et par les professeurs : développement associatif et développement </a:t>
            </a:r>
            <a:r>
              <a:rPr lang="fr-FR" sz="2600" i="1" dirty="0" smtClean="0"/>
              <a:t>professionnel (Journée « associations d’enseignants et travail collaboratif », 24 septembre 2008)</a:t>
            </a:r>
          </a:p>
          <a:p>
            <a:pPr marL="0" indent="0">
              <a:buNone/>
            </a:pPr>
            <a:r>
              <a:rPr lang="fr-FR" sz="2600" i="1" dirty="0" smtClean="0"/>
              <a:t>Un des plus beaux schémas faits par Luc</a:t>
            </a:r>
          </a:p>
          <a:p>
            <a:pPr marL="0" indent="0">
              <a:buNone/>
            </a:pPr>
            <a:endParaRPr lang="fr-FR" i="1" dirty="0" smtClean="0"/>
          </a:p>
          <a:p>
            <a:pPr marL="0" indent="0">
              <a:buNone/>
            </a:pPr>
            <a:endParaRPr lang="fr-FR" i="1" dirty="0" smtClean="0"/>
          </a:p>
          <a:p>
            <a:pPr marL="0" indent="0">
              <a:buNone/>
            </a:pPr>
            <a:endParaRPr lang="fr-FR" sz="2000" i="1" dirty="0"/>
          </a:p>
          <a:p>
            <a:pPr marL="0" indent="0">
              <a:buNone/>
            </a:pPr>
            <a:endParaRPr lang="fr-FR" sz="2000"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5" y="3346100"/>
            <a:ext cx="9844808" cy="292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1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Faire des conférences communes, avec des règles d’action (distinctes)</a:t>
            </a:r>
            <a:endParaRPr lang="fr-FR" b="1" dirty="0"/>
          </a:p>
        </p:txBody>
      </p:sp>
      <p:sp>
        <p:nvSpPr>
          <p:cNvPr id="3" name="Espace réservé du contenu 2"/>
          <p:cNvSpPr>
            <a:spLocks noGrp="1"/>
          </p:cNvSpPr>
          <p:nvPr>
            <p:ph idx="1"/>
          </p:nvPr>
        </p:nvSpPr>
        <p:spPr>
          <a:xfrm>
            <a:off x="623392" y="1732546"/>
            <a:ext cx="5548405" cy="2209353"/>
          </a:xfrm>
        </p:spPr>
        <p:txBody>
          <a:bodyPr>
            <a:normAutofit/>
          </a:bodyPr>
          <a:lstStyle/>
          <a:p>
            <a:pPr marL="0" indent="0">
              <a:buNone/>
            </a:pPr>
            <a:r>
              <a:rPr lang="fr-FR" sz="2600" dirty="0" smtClean="0"/>
              <a:t>Pendant la nuit précédente, Luc a modifié les diapos prévues.</a:t>
            </a:r>
          </a:p>
          <a:p>
            <a:pPr marL="0" indent="0">
              <a:buNone/>
            </a:pPr>
            <a:r>
              <a:rPr lang="fr-FR" sz="2600" dirty="0" smtClean="0"/>
              <a:t>Il trouve ça très rigolo, je suis plutôt inquiète…</a:t>
            </a:r>
          </a:p>
          <a:p>
            <a:pPr marL="0" indent="0">
              <a:buNone/>
            </a:pPr>
            <a:endParaRPr lang="fr-FR" i="1" dirty="0" smtClean="0"/>
          </a:p>
          <a:p>
            <a:pPr marL="0" indent="0">
              <a:buNone/>
            </a:pPr>
            <a:endParaRPr lang="fr-FR" sz="2000" i="1" dirty="0"/>
          </a:p>
          <a:p>
            <a:pPr marL="0" indent="0">
              <a:buNone/>
            </a:pPr>
            <a:endParaRPr lang="fr-FR" sz="2000"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1485380"/>
            <a:ext cx="4518277" cy="2268474"/>
          </a:xfrm>
          <a:prstGeom prst="rect">
            <a:avLst/>
          </a:prstGeom>
        </p:spPr>
      </p:pic>
      <p:sp>
        <p:nvSpPr>
          <p:cNvPr id="6" name="Espace réservé du contenu 2"/>
          <p:cNvSpPr txBox="1">
            <a:spLocks/>
          </p:cNvSpPr>
          <p:nvPr/>
        </p:nvSpPr>
        <p:spPr>
          <a:xfrm>
            <a:off x="790585" y="3958179"/>
            <a:ext cx="5548405"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600" dirty="0" smtClean="0"/>
              <a:t>Finalement je raconte quand même ce que j’avais prévu.</a:t>
            </a:r>
          </a:p>
          <a:p>
            <a:pPr marL="0" indent="0">
              <a:buFont typeface="Arial" panose="020B0604020202020204" pitchFamily="34" charset="0"/>
              <a:buNone/>
            </a:pPr>
            <a:r>
              <a:rPr lang="fr-FR" sz="2600" dirty="0" smtClean="0"/>
              <a:t>Luc est déçu, il aurait peut-être mieux fait de dormir la nuit précédente.</a:t>
            </a:r>
          </a:p>
          <a:p>
            <a:pPr marL="0" indent="0">
              <a:buFont typeface="Arial" panose="020B0604020202020204" pitchFamily="34" charset="0"/>
              <a:buNone/>
            </a:pPr>
            <a:endParaRPr lang="fr-FR" i="1" dirty="0" smtClean="0"/>
          </a:p>
          <a:p>
            <a:pPr marL="0" indent="0">
              <a:buFont typeface="Arial" panose="020B0604020202020204" pitchFamily="34" charset="0"/>
              <a:buNone/>
            </a:pPr>
            <a:endParaRPr lang="fr-FR" i="1" dirty="0" smtClean="0"/>
          </a:p>
          <a:p>
            <a:pPr marL="0" indent="0">
              <a:buFont typeface="Arial" panose="020B0604020202020204" pitchFamily="34" charset="0"/>
              <a:buNone/>
            </a:pPr>
            <a:endParaRPr lang="fr-FR" sz="2000" i="1" dirty="0" smtClean="0"/>
          </a:p>
          <a:p>
            <a:pPr marL="0" indent="0">
              <a:buFont typeface="Arial" panose="020B0604020202020204" pitchFamily="34" charset="0"/>
              <a:buNone/>
            </a:pPr>
            <a:endParaRPr lang="fr-FR" sz="2000" dirty="0" smtClean="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1765" y="4076970"/>
            <a:ext cx="4546608" cy="2282698"/>
          </a:xfrm>
          <a:prstGeom prst="rect">
            <a:avLst/>
          </a:prstGeom>
        </p:spPr>
      </p:pic>
    </p:spTree>
    <p:extLst>
      <p:ext uri="{BB962C8B-B14F-4D97-AF65-F5344CB8AC3E}">
        <p14:creationId xmlns:p14="http://schemas.microsoft.com/office/powerpoint/2010/main" val="24691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3453" y="365125"/>
            <a:ext cx="11213431" cy="1054601"/>
          </a:xfrm>
        </p:spPr>
        <p:txBody>
          <a:bodyPr>
            <a:normAutofit/>
          </a:bodyPr>
          <a:lstStyle/>
          <a:p>
            <a:r>
              <a:rPr lang="fr-FR" b="1" dirty="0" smtClean="0"/>
              <a:t>Ecrire, coordonner, publier et collaborer</a:t>
            </a:r>
            <a:endParaRPr lang="fr-FR" b="1" dirty="0"/>
          </a:p>
        </p:txBody>
      </p:sp>
      <p:sp>
        <p:nvSpPr>
          <p:cNvPr id="3" name="Espace réservé du contenu 2"/>
          <p:cNvSpPr>
            <a:spLocks noGrp="1"/>
          </p:cNvSpPr>
          <p:nvPr>
            <p:ph idx="1"/>
          </p:nvPr>
        </p:nvSpPr>
        <p:spPr>
          <a:xfrm>
            <a:off x="172199" y="1227221"/>
            <a:ext cx="11684441" cy="2273788"/>
          </a:xfrm>
        </p:spPr>
        <p:txBody>
          <a:bodyPr>
            <a:normAutofit lnSpcReduction="10000"/>
          </a:bodyPr>
          <a:lstStyle/>
          <a:p>
            <a:pPr marL="0" indent="0">
              <a:buNone/>
            </a:pPr>
            <a:r>
              <a:rPr lang="fr-FR" sz="3000" i="1" dirty="0" smtClean="0"/>
              <a:t>Publications : </a:t>
            </a:r>
            <a:r>
              <a:rPr lang="fr-FR" sz="3000" dirty="0" smtClean="0"/>
              <a:t>articles (11), chapitres de livre (14), livres (3 bientôt), numéros spéciaux de revues (2) etc. </a:t>
            </a:r>
          </a:p>
          <a:p>
            <a:pPr marL="0" indent="0">
              <a:buNone/>
            </a:pPr>
            <a:r>
              <a:rPr lang="fr-FR" sz="3000" dirty="0" smtClean="0"/>
              <a:t>Avec de nombreux collègues:</a:t>
            </a:r>
          </a:p>
          <a:p>
            <a:pPr marL="0" indent="0">
              <a:buNone/>
            </a:pPr>
            <a:r>
              <a:rPr lang="fr-FR" sz="3000" dirty="0" smtClean="0"/>
              <a:t>Birgit, Hussein, Paul, Sophie, Anna-Isabel, Dan, Michal, Geneviève, Gilles, Angela, Laetitia et Simon.</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sp>
        <p:nvSpPr>
          <p:cNvPr id="6" name="Espace réservé du contenu 2"/>
          <p:cNvSpPr txBox="1">
            <a:spLocks/>
          </p:cNvSpPr>
          <p:nvPr/>
        </p:nvSpPr>
        <p:spPr>
          <a:xfrm>
            <a:off x="172199" y="3344389"/>
            <a:ext cx="5952661" cy="32298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3000" i="1" dirty="0" smtClean="0"/>
              <a:t>Collaborer dans des projets </a:t>
            </a:r>
            <a:r>
              <a:rPr lang="fr-FR" sz="3000" dirty="0" smtClean="0"/>
              <a:t>: GUPTEN (2004-2008), </a:t>
            </a:r>
            <a:r>
              <a:rPr lang="fr-FR" sz="3000" dirty="0" err="1" smtClean="0"/>
              <a:t>Pairform@nce</a:t>
            </a:r>
            <a:r>
              <a:rPr lang="fr-FR" sz="3000" dirty="0" smtClean="0"/>
              <a:t> (2009-2012), REVEA (2014-2018)</a:t>
            </a:r>
          </a:p>
          <a:p>
            <a:pPr marL="0" indent="0">
              <a:buFont typeface="Arial" panose="020B0604020202020204" pitchFamily="34" charset="0"/>
              <a:buNone/>
            </a:pPr>
            <a:r>
              <a:rPr lang="fr-FR" sz="3000" i="1" dirty="0" smtClean="0"/>
              <a:t>Organiser des événements </a:t>
            </a:r>
            <a:r>
              <a:rPr lang="fr-FR" sz="3000" dirty="0" smtClean="0"/>
              <a:t>: des Journées mathématiques de l’INRP en 2007 au colloque </a:t>
            </a:r>
            <a:r>
              <a:rPr lang="fr-FR" sz="3000" dirty="0" err="1" smtClean="0"/>
              <a:t>Re</a:t>
            </a:r>
            <a:r>
              <a:rPr lang="fr-FR" sz="3000" dirty="0" smtClean="0"/>
              <a:t>(s)sources en 2018</a:t>
            </a:r>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2" y="3429001"/>
            <a:ext cx="6095999" cy="3060594"/>
          </a:xfrm>
          <a:prstGeom prst="rect">
            <a:avLst/>
          </a:prstGeom>
        </p:spPr>
      </p:pic>
    </p:spTree>
    <p:extLst>
      <p:ext uri="{BB962C8B-B14F-4D97-AF65-F5344CB8AC3E}">
        <p14:creationId xmlns:p14="http://schemas.microsoft.com/office/powerpoint/2010/main" val="14646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Faire face à des échecs</a:t>
            </a:r>
            <a:endParaRPr lang="fr-FR" b="1" dirty="0"/>
          </a:p>
        </p:txBody>
      </p:sp>
      <p:sp>
        <p:nvSpPr>
          <p:cNvPr id="3" name="Espace réservé du contenu 2"/>
          <p:cNvSpPr>
            <a:spLocks noGrp="1"/>
          </p:cNvSpPr>
          <p:nvPr>
            <p:ph sz="half" idx="1"/>
          </p:nvPr>
        </p:nvSpPr>
        <p:spPr>
          <a:xfrm>
            <a:off x="609600" y="1600201"/>
            <a:ext cx="5678421" cy="4525963"/>
          </a:xfrm>
        </p:spPr>
        <p:txBody>
          <a:bodyPr>
            <a:normAutofit fontScale="92500" lnSpcReduction="10000"/>
          </a:bodyPr>
          <a:lstStyle/>
          <a:p>
            <a:pPr marL="0" indent="0">
              <a:buNone/>
            </a:pPr>
            <a:r>
              <a:rPr lang="fr-FR" b="1" dirty="0" smtClean="0"/>
              <a:t>ANR RES:DOC</a:t>
            </a:r>
            <a:r>
              <a:rPr lang="fr-FR" b="1" dirty="0"/>
              <a:t> </a:t>
            </a:r>
          </a:p>
          <a:p>
            <a:pPr marL="0" indent="0">
              <a:buNone/>
            </a:pPr>
            <a:r>
              <a:rPr lang="fr-FR" dirty="0"/>
              <a:t>Ressources pour l’Enseignement des Sciences : </a:t>
            </a:r>
            <a:r>
              <a:rPr lang="fr-FR" dirty="0" smtClean="0"/>
              <a:t>Design</a:t>
            </a:r>
            <a:r>
              <a:rPr lang="fr-FR" dirty="0"/>
              <a:t>, mise en Œuvre, </a:t>
            </a:r>
            <a:r>
              <a:rPr lang="fr-FR" dirty="0" smtClean="0"/>
              <a:t>Collaboration</a:t>
            </a:r>
          </a:p>
          <a:p>
            <a:pPr marL="0" indent="0">
              <a:buNone/>
            </a:pPr>
            <a:r>
              <a:rPr lang="fr-FR" i="1" dirty="0" smtClean="0"/>
              <a:t>Refusée en 2009</a:t>
            </a:r>
          </a:p>
          <a:p>
            <a:pPr marL="0" indent="0">
              <a:buNone/>
            </a:pPr>
            <a:r>
              <a:rPr lang="fr-FR" b="1" dirty="0" smtClean="0"/>
              <a:t>ANR</a:t>
            </a:r>
            <a:r>
              <a:rPr lang="fr-FR" b="1" i="1" dirty="0" smtClean="0"/>
              <a:t> </a:t>
            </a:r>
            <a:r>
              <a:rPr lang="fr-FR" b="1" dirty="0" smtClean="0"/>
              <a:t>CIP:RES</a:t>
            </a:r>
          </a:p>
          <a:p>
            <a:pPr marL="0" indent="0">
              <a:buNone/>
            </a:pPr>
            <a:r>
              <a:rPr lang="fr-FR" dirty="0"/>
              <a:t>Concevoir, intégrer, partager : des ressources pour l’enseignement des sciences Le numérique au service des démarches </a:t>
            </a:r>
            <a:r>
              <a:rPr lang="fr-FR" dirty="0" smtClean="0"/>
              <a:t>d'investigation</a:t>
            </a:r>
          </a:p>
          <a:p>
            <a:pPr marL="0" indent="0">
              <a:buNone/>
            </a:pPr>
            <a:r>
              <a:rPr lang="fr-FR" i="1" dirty="0" smtClean="0"/>
              <a:t>Refusée en 2010</a:t>
            </a:r>
          </a:p>
          <a:p>
            <a:pPr marL="0" indent="0">
              <a:buNone/>
            </a:pPr>
            <a:endParaRPr lang="fr-FR" i="1"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25097" y="1628800"/>
            <a:ext cx="4998456" cy="282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672064" y="5085184"/>
            <a:ext cx="4704523" cy="1200329"/>
          </a:xfrm>
          <a:prstGeom prst="rect">
            <a:avLst/>
          </a:prstGeom>
          <a:noFill/>
        </p:spPr>
        <p:txBody>
          <a:bodyPr wrap="square" rtlCol="0">
            <a:spAutoFit/>
          </a:bodyPr>
          <a:lstStyle/>
          <a:p>
            <a:r>
              <a:rPr lang="fr-FR" i="1" dirty="0" smtClean="0"/>
              <a:t>Retour au coordinateur</a:t>
            </a:r>
          </a:p>
          <a:p>
            <a:r>
              <a:rPr lang="fr-FR" dirty="0" smtClean="0"/>
              <a:t>La </a:t>
            </a:r>
            <a:r>
              <a:rPr lang="fr-FR" dirty="0"/>
              <a:t>problématique théorique semble insuffisamment élaborée, les hypothèses formulées paraissent très difficiles à tester. </a:t>
            </a:r>
          </a:p>
        </p:txBody>
      </p:sp>
    </p:spTree>
    <p:extLst>
      <p:ext uri="{BB962C8B-B14F-4D97-AF65-F5344CB8AC3E}">
        <p14:creationId xmlns:p14="http://schemas.microsoft.com/office/powerpoint/2010/main" val="231569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Travailler avec Luc, on veut tous continuer !!!</a:t>
            </a:r>
            <a:endParaRPr lang="fr-FR" b="1" dirty="0"/>
          </a:p>
        </p:txBody>
      </p:sp>
      <p:sp>
        <p:nvSpPr>
          <p:cNvPr id="3" name="Espace réservé du contenu 2"/>
          <p:cNvSpPr>
            <a:spLocks noGrp="1"/>
          </p:cNvSpPr>
          <p:nvPr>
            <p:ph idx="1"/>
          </p:nvPr>
        </p:nvSpPr>
        <p:spPr>
          <a:xfrm>
            <a:off x="6864085" y="1484785"/>
            <a:ext cx="4876331" cy="4525963"/>
          </a:xfrm>
        </p:spPr>
        <p:txBody>
          <a:bodyPr>
            <a:normAutofit fontScale="25000" lnSpcReduction="20000"/>
          </a:bodyPr>
          <a:lstStyle/>
          <a:p>
            <a:pPr marL="0" indent="0">
              <a:buNone/>
            </a:pPr>
            <a:endParaRPr lang="fr-FR" sz="2000" i="1" dirty="0"/>
          </a:p>
          <a:p>
            <a:pPr marL="0" indent="0">
              <a:buNone/>
            </a:pPr>
            <a:endParaRPr lang="fr-FR" sz="2000" i="1" dirty="0"/>
          </a:p>
          <a:p>
            <a:pPr marL="0" indent="0">
              <a:buNone/>
            </a:pPr>
            <a:endParaRPr lang="fr-FR" sz="2000" dirty="0" smtClean="0"/>
          </a:p>
          <a:p>
            <a:pPr marL="0" indent="0">
              <a:buNone/>
            </a:pPr>
            <a:r>
              <a:rPr lang="fr-FR" sz="6200" smtClean="0"/>
              <a:t>Conférence </a:t>
            </a:r>
            <a:r>
              <a:rPr lang="fr-FR" sz="6200" dirty="0" err="1" smtClean="0"/>
              <a:t>Re</a:t>
            </a:r>
            <a:r>
              <a:rPr lang="fr-FR" sz="6200" dirty="0" smtClean="0"/>
              <a:t>(s)sources 2021 ?</a:t>
            </a:r>
          </a:p>
          <a:p>
            <a:pPr marL="0" indent="0">
              <a:buNone/>
            </a:pPr>
            <a:r>
              <a:rPr lang="fr-FR" sz="6200" dirty="0" smtClean="0"/>
              <a:t>« The Resource </a:t>
            </a:r>
            <a:r>
              <a:rPr lang="fr-FR" sz="6200" dirty="0" err="1" smtClean="0"/>
              <a:t>Approach</a:t>
            </a:r>
            <a:r>
              <a:rPr lang="fr-FR" sz="6200" dirty="0"/>
              <a:t> </a:t>
            </a:r>
            <a:r>
              <a:rPr lang="fr-FR" sz="6200" dirty="0" smtClean="0"/>
              <a:t>to </a:t>
            </a:r>
            <a:r>
              <a:rPr lang="fr-FR" sz="6200" dirty="0" err="1" smtClean="0"/>
              <a:t>mathematics</a:t>
            </a:r>
            <a:r>
              <a:rPr lang="fr-FR" sz="6200" dirty="0" smtClean="0"/>
              <a:t> </a:t>
            </a:r>
            <a:r>
              <a:rPr lang="fr-FR" sz="6200" dirty="0" err="1" smtClean="0"/>
              <a:t>education</a:t>
            </a:r>
            <a:r>
              <a:rPr lang="fr-FR" sz="6200" dirty="0" smtClean="0"/>
              <a:t> », vol. 2, 2022 ?</a:t>
            </a:r>
          </a:p>
          <a:p>
            <a:pPr marL="0" indent="0">
              <a:buNone/>
            </a:pPr>
            <a:endParaRPr lang="fr-FR" sz="6200" dirty="0" smtClean="0"/>
          </a:p>
          <a:p>
            <a:pPr marL="0" indent="0">
              <a:buNone/>
            </a:pPr>
            <a:r>
              <a:rPr lang="fr-FR" sz="6200" dirty="0"/>
              <a:t>Conférence </a:t>
            </a:r>
            <a:r>
              <a:rPr lang="fr-FR" sz="6200" dirty="0" err="1"/>
              <a:t>Re</a:t>
            </a:r>
            <a:r>
              <a:rPr lang="fr-FR" sz="6200" dirty="0"/>
              <a:t>(s)sources </a:t>
            </a:r>
            <a:r>
              <a:rPr lang="fr-FR" sz="6200" dirty="0" smtClean="0"/>
              <a:t>2024 ?</a:t>
            </a:r>
            <a:endParaRPr lang="fr-FR" sz="6200" dirty="0"/>
          </a:p>
          <a:p>
            <a:pPr marL="0" indent="0">
              <a:buNone/>
            </a:pPr>
            <a:r>
              <a:rPr lang="fr-FR" sz="6200" dirty="0"/>
              <a:t>« The Resource </a:t>
            </a:r>
            <a:r>
              <a:rPr lang="fr-FR" sz="6200" dirty="0" err="1"/>
              <a:t>Approach</a:t>
            </a:r>
            <a:r>
              <a:rPr lang="fr-FR" sz="6200" dirty="0"/>
              <a:t> to </a:t>
            </a:r>
            <a:r>
              <a:rPr lang="fr-FR" sz="6200" dirty="0" err="1"/>
              <a:t>mathematics</a:t>
            </a:r>
            <a:r>
              <a:rPr lang="fr-FR" sz="6200" dirty="0"/>
              <a:t> </a:t>
            </a:r>
            <a:r>
              <a:rPr lang="fr-FR" sz="6200" dirty="0" err="1"/>
              <a:t>education</a:t>
            </a:r>
            <a:r>
              <a:rPr lang="fr-FR" sz="6200" dirty="0"/>
              <a:t> », </a:t>
            </a:r>
            <a:r>
              <a:rPr lang="fr-FR" sz="6200" dirty="0" smtClean="0"/>
              <a:t>vol. 3, 2025 ?</a:t>
            </a:r>
          </a:p>
          <a:p>
            <a:pPr marL="0" indent="0">
              <a:buNone/>
            </a:pPr>
            <a:endParaRPr lang="fr-FR" sz="6200" dirty="0" smtClean="0"/>
          </a:p>
          <a:p>
            <a:pPr marL="0" indent="0">
              <a:buNone/>
            </a:pPr>
            <a:r>
              <a:rPr lang="fr-FR" sz="6200" dirty="0"/>
              <a:t>Conférence </a:t>
            </a:r>
            <a:r>
              <a:rPr lang="fr-FR" sz="6200" dirty="0" err="1"/>
              <a:t>Re</a:t>
            </a:r>
            <a:r>
              <a:rPr lang="fr-FR" sz="6200" dirty="0"/>
              <a:t>(s)sources </a:t>
            </a:r>
            <a:r>
              <a:rPr lang="fr-FR" sz="6200" dirty="0" smtClean="0"/>
              <a:t>2027 ?</a:t>
            </a:r>
            <a:endParaRPr lang="fr-FR" sz="6200" dirty="0"/>
          </a:p>
          <a:p>
            <a:pPr marL="0" indent="0">
              <a:buNone/>
            </a:pPr>
            <a:r>
              <a:rPr lang="fr-FR" sz="6200" dirty="0"/>
              <a:t>« The Resource </a:t>
            </a:r>
            <a:r>
              <a:rPr lang="fr-FR" sz="6200" dirty="0" err="1"/>
              <a:t>Approach</a:t>
            </a:r>
            <a:r>
              <a:rPr lang="fr-FR" sz="6200" dirty="0"/>
              <a:t> to </a:t>
            </a:r>
            <a:r>
              <a:rPr lang="fr-FR" sz="6200" dirty="0" err="1"/>
              <a:t>mathematics</a:t>
            </a:r>
            <a:r>
              <a:rPr lang="fr-FR" sz="6200" dirty="0"/>
              <a:t> </a:t>
            </a:r>
            <a:r>
              <a:rPr lang="fr-FR" sz="6200" dirty="0" err="1"/>
              <a:t>education</a:t>
            </a:r>
            <a:r>
              <a:rPr lang="fr-FR" sz="6200" dirty="0"/>
              <a:t> », </a:t>
            </a:r>
            <a:r>
              <a:rPr lang="fr-FR" sz="6200" dirty="0" smtClean="0"/>
              <a:t>vol. 4, 2028 ?</a:t>
            </a:r>
          </a:p>
          <a:p>
            <a:pPr marL="0" indent="0">
              <a:buNone/>
            </a:pPr>
            <a:endParaRPr lang="fr-FR" sz="6200" dirty="0" smtClean="0"/>
          </a:p>
          <a:p>
            <a:pPr marL="0" indent="0">
              <a:buNone/>
            </a:pPr>
            <a:endParaRPr lang="fr-FR" dirty="0"/>
          </a:p>
          <a:p>
            <a:pPr marL="0" indent="0">
              <a:buNone/>
            </a:pPr>
            <a:r>
              <a:rPr lang="fr-FR" sz="9600" dirty="0" smtClean="0"/>
              <a:t>etc….</a:t>
            </a:r>
            <a:endParaRPr lang="fr-FR" sz="9600" dirty="0"/>
          </a:p>
          <a:p>
            <a:pPr marL="0" indent="0">
              <a:buNone/>
            </a:pPr>
            <a:endParaRPr lang="fr-FR" dirty="0"/>
          </a:p>
          <a:p>
            <a:pPr marL="0" indent="0">
              <a:buNone/>
            </a:pPr>
            <a:endParaRPr lang="fr-FR" dirty="0" smtClean="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3" y="2276873"/>
            <a:ext cx="5856651" cy="2928757"/>
          </a:xfrm>
          <a:prstGeom prst="rect">
            <a:avLst/>
          </a:prstGeom>
        </p:spPr>
      </p:pic>
    </p:spTree>
    <p:extLst>
      <p:ext uri="{BB962C8B-B14F-4D97-AF65-F5344CB8AC3E}">
        <p14:creationId xmlns:p14="http://schemas.microsoft.com/office/powerpoint/2010/main" val="110887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44CA9-4D7A-4546-9305-76E109F2F711}"/>
              </a:ext>
            </a:extLst>
          </p:cNvPr>
          <p:cNvSpPr>
            <a:spLocks noGrp="1"/>
          </p:cNvSpPr>
          <p:nvPr>
            <p:ph type="ctrTitle"/>
          </p:nvPr>
        </p:nvSpPr>
        <p:spPr>
          <a:xfrm>
            <a:off x="1524000" y="0"/>
            <a:ext cx="9144000" cy="2387600"/>
          </a:xfrm>
        </p:spPr>
        <p:txBody>
          <a:bodyPr/>
          <a:lstStyle/>
          <a:p>
            <a:r>
              <a:rPr lang="en-US" b="1" dirty="0"/>
              <a:t>Le Jazz Band Leader</a:t>
            </a:r>
          </a:p>
        </p:txBody>
      </p:sp>
      <p:sp>
        <p:nvSpPr>
          <p:cNvPr id="3" name="Subtitle 2">
            <a:extLst>
              <a:ext uri="{FF2B5EF4-FFF2-40B4-BE49-F238E27FC236}">
                <a16:creationId xmlns:a16="http://schemas.microsoft.com/office/drawing/2014/main" xmlns="" id="{0C09BAE3-E9A8-4CE0-B75E-3CBC29D8FC8A}"/>
              </a:ext>
            </a:extLst>
          </p:cNvPr>
          <p:cNvSpPr>
            <a:spLocks noGrp="1"/>
          </p:cNvSpPr>
          <p:nvPr>
            <p:ph type="subTitle" idx="1"/>
          </p:nvPr>
        </p:nvSpPr>
        <p:spPr/>
        <p:txBody>
          <a:bodyPr/>
          <a:lstStyle/>
          <a:p>
            <a:endParaRPr lang="en-US"/>
          </a:p>
        </p:txBody>
      </p:sp>
      <p:pic>
        <p:nvPicPr>
          <p:cNvPr id="4" name="Picture 3" descr="A group of people sitting at a table with wine glasses&#10;&#10;Description automatically generated">
            <a:extLst>
              <a:ext uri="{FF2B5EF4-FFF2-40B4-BE49-F238E27FC236}">
                <a16:creationId xmlns:a16="http://schemas.microsoft.com/office/drawing/2014/main" xmlns="" id="{4AD76515-11BD-4BA4-AE53-89373A28A4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431" y="2710536"/>
            <a:ext cx="5193953" cy="3895465"/>
          </a:xfrm>
          <a:prstGeom prst="rect">
            <a:avLst/>
          </a:prstGeom>
        </p:spPr>
      </p:pic>
    </p:spTree>
    <p:extLst>
      <p:ext uri="{BB962C8B-B14F-4D97-AF65-F5344CB8AC3E}">
        <p14:creationId xmlns:p14="http://schemas.microsoft.com/office/powerpoint/2010/main" val="1893925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9513B-DA92-434F-A7C8-3A0D9A5F10CA}"/>
              </a:ext>
            </a:extLst>
          </p:cNvPr>
          <p:cNvSpPr>
            <a:spLocks noGrp="1"/>
          </p:cNvSpPr>
          <p:nvPr>
            <p:ph type="title"/>
          </p:nvPr>
        </p:nvSpPr>
        <p:spPr/>
        <p:txBody>
          <a:bodyPr/>
          <a:lstStyle/>
          <a:p>
            <a:r>
              <a:rPr lang="en-US" b="1" dirty="0"/>
              <a:t>Sans le </a:t>
            </a:r>
            <a:r>
              <a:rPr lang="en-US" b="1" dirty="0" err="1"/>
              <a:t>nommer</a:t>
            </a:r>
            <a:endParaRPr lang="en-US" b="1" dirty="0"/>
          </a:p>
        </p:txBody>
      </p:sp>
      <p:sp>
        <p:nvSpPr>
          <p:cNvPr id="3" name="Content Placeholder 2">
            <a:extLst>
              <a:ext uri="{FF2B5EF4-FFF2-40B4-BE49-F238E27FC236}">
                <a16:creationId xmlns:a16="http://schemas.microsoft.com/office/drawing/2014/main" xmlns="" id="{49345C29-3B57-469D-ABC5-30820E38D44F}"/>
              </a:ext>
            </a:extLst>
          </p:cNvPr>
          <p:cNvSpPr>
            <a:spLocks noGrp="1"/>
          </p:cNvSpPr>
          <p:nvPr>
            <p:ph idx="1"/>
          </p:nvPr>
        </p:nvSpPr>
        <p:spPr/>
        <p:txBody>
          <a:bodyPr>
            <a:noAutofit/>
          </a:bodyPr>
          <a:lstStyle/>
          <a:p>
            <a:pPr marL="0" indent="0">
              <a:buNone/>
            </a:pPr>
            <a:r>
              <a:rPr lang="fr-FR" b="1" dirty="0"/>
              <a:t>Oui, c’est lui, le jazz band leader                    </a:t>
            </a:r>
          </a:p>
          <a:p>
            <a:pPr marL="0" indent="0">
              <a:buNone/>
            </a:pPr>
            <a:r>
              <a:rPr lang="fr-FR" b="1" dirty="0"/>
              <a:t>Le penseur qui nous inspire</a:t>
            </a:r>
          </a:p>
          <a:p>
            <a:pPr marL="0" indent="0">
              <a:buNone/>
            </a:pPr>
            <a:r>
              <a:rPr lang="fr-FR" b="1" dirty="0"/>
              <a:t>Qui dès l'aube peut écrire             </a:t>
            </a:r>
          </a:p>
          <a:p>
            <a:pPr marL="0" indent="0">
              <a:buNone/>
            </a:pPr>
            <a:r>
              <a:rPr lang="fr-FR" b="1" dirty="0"/>
              <a:t>Homme sérieux qui sait faire rire</a:t>
            </a:r>
          </a:p>
          <a:p>
            <a:pPr marL="0" indent="0">
              <a:buNone/>
            </a:pPr>
            <a:r>
              <a:rPr lang="fr-FR" b="1" dirty="0"/>
              <a:t>Oui, c’est lui, la ressource vive                         </a:t>
            </a:r>
          </a:p>
          <a:p>
            <a:pPr marL="0" indent="0">
              <a:buNone/>
            </a:pPr>
            <a:r>
              <a:rPr lang="fr-FR" b="1" dirty="0"/>
              <a:t>De nos études collectives</a:t>
            </a:r>
          </a:p>
          <a:p>
            <a:pPr marL="0" indent="0">
              <a:buNone/>
            </a:pPr>
            <a:r>
              <a:rPr lang="fr-FR" b="1" dirty="0"/>
              <a:t>L'hôte chez qui on arrive                                  </a:t>
            </a:r>
          </a:p>
          <a:p>
            <a:pPr marL="0" indent="0">
              <a:buNone/>
            </a:pPr>
            <a:r>
              <a:rPr lang="fr-FR" b="1" dirty="0"/>
              <a:t>Voyageur qu'on aime suivre                          </a:t>
            </a:r>
          </a:p>
          <a:p>
            <a:pPr marL="0" indent="0">
              <a:buNone/>
            </a:pPr>
            <a:r>
              <a:rPr lang="fr-FR" b="1" dirty="0"/>
              <a:t>Jusqu’au bout, merci Luc Trouche</a:t>
            </a:r>
          </a:p>
        </p:txBody>
      </p:sp>
    </p:spTree>
    <p:extLst>
      <p:ext uri="{BB962C8B-B14F-4D97-AF65-F5344CB8AC3E}">
        <p14:creationId xmlns:p14="http://schemas.microsoft.com/office/powerpoint/2010/main" val="383970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144D8-130C-4388-8507-7A056C6D8303}"/>
              </a:ext>
            </a:extLst>
          </p:cNvPr>
          <p:cNvSpPr>
            <a:spLocks noGrp="1"/>
          </p:cNvSpPr>
          <p:nvPr>
            <p:ph type="title"/>
          </p:nvPr>
        </p:nvSpPr>
        <p:spPr/>
        <p:txBody>
          <a:bodyPr/>
          <a:lstStyle/>
          <a:p>
            <a:r>
              <a:rPr lang="en-US" b="1" dirty="0"/>
              <a:t>Lycée Joffre, Montpellier, 1998</a:t>
            </a:r>
          </a:p>
        </p:txBody>
      </p:sp>
      <p:pic>
        <p:nvPicPr>
          <p:cNvPr id="5" name="Content Placeholder 4" descr="A close up of a logo&#10;&#10;Description automatically generated">
            <a:extLst>
              <a:ext uri="{FF2B5EF4-FFF2-40B4-BE49-F238E27FC236}">
                <a16:creationId xmlns:a16="http://schemas.microsoft.com/office/drawing/2014/main" xmlns="" id="{DA895EB1-8E28-438E-BC35-DA3571C51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47472"/>
            <a:ext cx="4588563" cy="2437674"/>
          </a:xfrm>
        </p:spPr>
      </p:pic>
      <p:pic>
        <p:nvPicPr>
          <p:cNvPr id="9" name="Picture 8" descr="A screenshot of a cell phone&#10;&#10;Description automatically generated">
            <a:extLst>
              <a:ext uri="{FF2B5EF4-FFF2-40B4-BE49-F238E27FC236}">
                <a16:creationId xmlns:a16="http://schemas.microsoft.com/office/drawing/2014/main" xmlns="" id="{1133BF3B-A975-4229-8B37-91FD6BFCF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4046014"/>
            <a:ext cx="4605856" cy="2446861"/>
          </a:xfrm>
          <a:prstGeom prst="rect">
            <a:avLst/>
          </a:prstGeom>
        </p:spPr>
      </p:pic>
      <p:pic>
        <p:nvPicPr>
          <p:cNvPr id="10" name="Picture 9">
            <a:extLst>
              <a:ext uri="{FF2B5EF4-FFF2-40B4-BE49-F238E27FC236}">
                <a16:creationId xmlns:a16="http://schemas.microsoft.com/office/drawing/2014/main" xmlns="" id="{1D9A4EE2-15F3-4EBB-8EA7-40C5668C7259}"/>
              </a:ext>
            </a:extLst>
          </p:cNvPr>
          <p:cNvPicPr>
            <a:picLocks noChangeAspect="1"/>
          </p:cNvPicPr>
          <p:nvPr/>
        </p:nvPicPr>
        <p:blipFill>
          <a:blip r:embed="rId4"/>
          <a:stretch>
            <a:fillRect/>
          </a:stretch>
        </p:blipFill>
        <p:spPr>
          <a:xfrm>
            <a:off x="5683652" y="1547472"/>
            <a:ext cx="5291841" cy="4945403"/>
          </a:xfrm>
          <a:prstGeom prst="rect">
            <a:avLst/>
          </a:prstGeom>
        </p:spPr>
      </p:pic>
      <p:sp>
        <p:nvSpPr>
          <p:cNvPr id="11" name="Oval 10">
            <a:extLst>
              <a:ext uri="{FF2B5EF4-FFF2-40B4-BE49-F238E27FC236}">
                <a16:creationId xmlns:a16="http://schemas.microsoft.com/office/drawing/2014/main" xmlns="" id="{0379491F-E292-4038-850D-75B8D093E7FA}"/>
              </a:ext>
            </a:extLst>
          </p:cNvPr>
          <p:cNvSpPr/>
          <p:nvPr/>
        </p:nvSpPr>
        <p:spPr>
          <a:xfrm>
            <a:off x="9594376" y="5950423"/>
            <a:ext cx="1160060" cy="3411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1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9D280-91C6-49C4-B6CB-66C853AABA90}"/>
              </a:ext>
            </a:extLst>
          </p:cNvPr>
          <p:cNvSpPr>
            <a:spLocks noGrp="1"/>
          </p:cNvSpPr>
          <p:nvPr>
            <p:ph type="title"/>
          </p:nvPr>
        </p:nvSpPr>
        <p:spPr/>
        <p:txBody>
          <a:bodyPr/>
          <a:lstStyle/>
          <a:p>
            <a:r>
              <a:rPr lang="en-US" b="1" dirty="0"/>
              <a:t>Chef </a:t>
            </a:r>
            <a:r>
              <a:rPr lang="en-US" b="1" dirty="0" err="1"/>
              <a:t>d’orchestre</a:t>
            </a:r>
            <a:r>
              <a:rPr lang="en-US" b="1" dirty="0"/>
              <a:t> </a:t>
            </a:r>
            <a:r>
              <a:rPr lang="en-US" b="1" dirty="0" err="1"/>
              <a:t>ou</a:t>
            </a:r>
            <a:r>
              <a:rPr lang="en-US" b="1" dirty="0"/>
              <a:t> jazz band leader?</a:t>
            </a:r>
          </a:p>
        </p:txBody>
      </p:sp>
      <p:sp>
        <p:nvSpPr>
          <p:cNvPr id="3" name="Content Placeholder 2">
            <a:extLst>
              <a:ext uri="{FF2B5EF4-FFF2-40B4-BE49-F238E27FC236}">
                <a16:creationId xmlns:a16="http://schemas.microsoft.com/office/drawing/2014/main" xmlns="" id="{76173705-57C2-42C3-A6C3-120F9F37A945}"/>
              </a:ext>
            </a:extLst>
          </p:cNvPr>
          <p:cNvSpPr>
            <a:spLocks noGrp="1"/>
          </p:cNvSpPr>
          <p:nvPr>
            <p:ph idx="1"/>
          </p:nvPr>
        </p:nvSpPr>
        <p:spPr/>
        <p:txBody>
          <a:bodyPr/>
          <a:lstStyle/>
          <a:p>
            <a:endParaRPr lang="en-US"/>
          </a:p>
        </p:txBody>
      </p:sp>
      <p:pic>
        <p:nvPicPr>
          <p:cNvPr id="4" name="Picture 6">
            <a:extLst>
              <a:ext uri="{FF2B5EF4-FFF2-40B4-BE49-F238E27FC236}">
                <a16:creationId xmlns:a16="http://schemas.microsoft.com/office/drawing/2014/main" xmlns="" id="{9DDE3597-3934-42DB-9E56-6F20AEC9817E}"/>
              </a:ext>
            </a:extLst>
          </p:cNvPr>
          <p:cNvPicPr>
            <a:picLocks noChangeAspect="1" noChangeArrowheads="1"/>
          </p:cNvPicPr>
          <p:nvPr/>
        </p:nvPicPr>
        <p:blipFill>
          <a:blip r:embed="rId2" cstate="print"/>
          <a:srcRect/>
          <a:stretch>
            <a:fillRect/>
          </a:stretch>
        </p:blipFill>
        <p:spPr bwMode="auto">
          <a:xfrm>
            <a:off x="5916590" y="1825626"/>
            <a:ext cx="4764718" cy="3360738"/>
          </a:xfrm>
          <a:prstGeom prst="rect">
            <a:avLst/>
          </a:prstGeom>
          <a:noFill/>
          <a:ln w="9525">
            <a:noFill/>
            <a:miter lim="800000"/>
            <a:headEnd/>
            <a:tailEnd/>
          </a:ln>
        </p:spPr>
      </p:pic>
      <p:pic>
        <p:nvPicPr>
          <p:cNvPr id="5" name="Picture 2">
            <a:extLst>
              <a:ext uri="{FF2B5EF4-FFF2-40B4-BE49-F238E27FC236}">
                <a16:creationId xmlns:a16="http://schemas.microsoft.com/office/drawing/2014/main" xmlns="" id="{1472F2C7-9946-4C07-BF7F-FAA5AB459C9D}"/>
              </a:ext>
            </a:extLst>
          </p:cNvPr>
          <p:cNvPicPr>
            <a:picLocks noChangeAspect="1" noChangeArrowheads="1"/>
          </p:cNvPicPr>
          <p:nvPr/>
        </p:nvPicPr>
        <p:blipFill>
          <a:blip r:embed="rId3" cstate="print"/>
          <a:srcRect/>
          <a:stretch>
            <a:fillRect/>
          </a:stretch>
        </p:blipFill>
        <p:spPr bwMode="auto">
          <a:xfrm>
            <a:off x="827088" y="1825626"/>
            <a:ext cx="5021078" cy="3360738"/>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8795AF95-A0BF-4553-8760-1E8C29E3E787}"/>
              </a:ext>
            </a:extLst>
          </p:cNvPr>
          <p:cNvSpPr txBox="1">
            <a:spLocks noChangeArrowheads="1"/>
          </p:cNvSpPr>
          <p:nvPr/>
        </p:nvSpPr>
        <p:spPr bwMode="auto">
          <a:xfrm>
            <a:off x="1403349" y="5427613"/>
            <a:ext cx="8692255" cy="800219"/>
          </a:xfrm>
          <a:prstGeom prst="rect">
            <a:avLst/>
          </a:prstGeom>
          <a:noFill/>
          <a:ln w="9525">
            <a:noFill/>
            <a:miter lim="800000"/>
            <a:headEnd/>
            <a:tailEnd/>
          </a:ln>
        </p:spPr>
        <p:txBody>
          <a:bodyPr wrap="square">
            <a:spAutoFit/>
          </a:bodyPr>
          <a:lstStyle/>
          <a:p>
            <a:r>
              <a:rPr lang="en-US" sz="1400" dirty="0"/>
              <a:t>Trouche, L. &amp; Drijvers, P. (2010). Handheld technology: Flashback into the future. </a:t>
            </a:r>
          </a:p>
          <a:p>
            <a:r>
              <a:rPr lang="en-US" sz="1400" i="1" dirty="0"/>
              <a:t>ZDM, The International Journal on Mathematics Education, 42</a:t>
            </a:r>
            <a:r>
              <a:rPr lang="en-US" sz="1400" dirty="0"/>
              <a:t>(7), 667-681.</a:t>
            </a:r>
          </a:p>
          <a:p>
            <a:r>
              <a:rPr lang="nl-NL" dirty="0"/>
              <a:t> </a:t>
            </a:r>
          </a:p>
        </p:txBody>
      </p:sp>
    </p:spTree>
    <p:extLst>
      <p:ext uri="{BB962C8B-B14F-4D97-AF65-F5344CB8AC3E}">
        <p14:creationId xmlns:p14="http://schemas.microsoft.com/office/powerpoint/2010/main" val="10974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144D8-130C-4388-8507-7A056C6D8303}"/>
              </a:ext>
            </a:extLst>
          </p:cNvPr>
          <p:cNvSpPr>
            <a:spLocks noGrp="1"/>
          </p:cNvSpPr>
          <p:nvPr>
            <p:ph type="title"/>
          </p:nvPr>
        </p:nvSpPr>
        <p:spPr/>
        <p:txBody>
          <a:bodyPr/>
          <a:lstStyle/>
          <a:p>
            <a:r>
              <a:rPr lang="en-US" b="1" dirty="0"/>
              <a:t>Orchestration </a:t>
            </a:r>
            <a:r>
              <a:rPr lang="en-US" b="1" dirty="0" err="1"/>
              <a:t>Instrumentale</a:t>
            </a:r>
            <a:r>
              <a:rPr lang="en-US" b="1" dirty="0"/>
              <a:t>: Trouche 2004</a:t>
            </a:r>
          </a:p>
        </p:txBody>
      </p:sp>
      <p:pic>
        <p:nvPicPr>
          <p:cNvPr id="4" name="Picture 3">
            <a:extLst>
              <a:ext uri="{FF2B5EF4-FFF2-40B4-BE49-F238E27FC236}">
                <a16:creationId xmlns:a16="http://schemas.microsoft.com/office/drawing/2014/main" xmlns="" id="{C0D5CE38-F8DD-4FE3-97A7-A0071C01C214}"/>
              </a:ext>
            </a:extLst>
          </p:cNvPr>
          <p:cNvPicPr>
            <a:picLocks noChangeAspect="1"/>
          </p:cNvPicPr>
          <p:nvPr/>
        </p:nvPicPr>
        <p:blipFill>
          <a:blip r:embed="rId2"/>
          <a:stretch>
            <a:fillRect/>
          </a:stretch>
        </p:blipFill>
        <p:spPr>
          <a:xfrm>
            <a:off x="838200" y="2157318"/>
            <a:ext cx="6505398" cy="1843976"/>
          </a:xfrm>
          <a:prstGeom prst="rect">
            <a:avLst/>
          </a:prstGeom>
        </p:spPr>
      </p:pic>
      <p:pic>
        <p:nvPicPr>
          <p:cNvPr id="6" name="Picture 5">
            <a:extLst>
              <a:ext uri="{FF2B5EF4-FFF2-40B4-BE49-F238E27FC236}">
                <a16:creationId xmlns:a16="http://schemas.microsoft.com/office/drawing/2014/main" xmlns="" id="{BEA2D42F-3018-4AF2-B8C5-A29DFB9036BA}"/>
              </a:ext>
            </a:extLst>
          </p:cNvPr>
          <p:cNvPicPr>
            <a:picLocks noChangeAspect="1"/>
          </p:cNvPicPr>
          <p:nvPr/>
        </p:nvPicPr>
        <p:blipFill>
          <a:blip r:embed="rId3"/>
          <a:stretch>
            <a:fillRect/>
          </a:stretch>
        </p:blipFill>
        <p:spPr>
          <a:xfrm>
            <a:off x="8181798" y="2702979"/>
            <a:ext cx="4010202" cy="2904545"/>
          </a:xfrm>
          <a:prstGeom prst="rect">
            <a:avLst/>
          </a:prstGeom>
        </p:spPr>
      </p:pic>
      <p:grpSp>
        <p:nvGrpSpPr>
          <p:cNvPr id="8" name="Group 7">
            <a:extLst>
              <a:ext uri="{FF2B5EF4-FFF2-40B4-BE49-F238E27FC236}">
                <a16:creationId xmlns:a16="http://schemas.microsoft.com/office/drawing/2014/main" xmlns="" id="{B2601ABE-24A9-4C2E-9A25-E0E5883C93EA}"/>
              </a:ext>
            </a:extLst>
          </p:cNvPr>
          <p:cNvGrpSpPr/>
          <p:nvPr/>
        </p:nvGrpSpPr>
        <p:grpSpPr>
          <a:xfrm>
            <a:off x="946884" y="4619624"/>
            <a:ext cx="6753225" cy="1095375"/>
            <a:chOff x="946884" y="4619624"/>
            <a:chExt cx="6753225" cy="1095375"/>
          </a:xfrm>
        </p:grpSpPr>
        <p:pic>
          <p:nvPicPr>
            <p:cNvPr id="5" name="Picture 4">
              <a:extLst>
                <a:ext uri="{FF2B5EF4-FFF2-40B4-BE49-F238E27FC236}">
                  <a16:creationId xmlns:a16="http://schemas.microsoft.com/office/drawing/2014/main" xmlns="" id="{5DBAAAF6-FB63-4895-8FF9-B26481E4DE3E}"/>
                </a:ext>
              </a:extLst>
            </p:cNvPr>
            <p:cNvPicPr>
              <a:picLocks noChangeAspect="1"/>
            </p:cNvPicPr>
            <p:nvPr/>
          </p:nvPicPr>
          <p:blipFill>
            <a:blip r:embed="rId4"/>
            <a:stretch>
              <a:fillRect/>
            </a:stretch>
          </p:blipFill>
          <p:spPr>
            <a:xfrm>
              <a:off x="946884" y="4619624"/>
              <a:ext cx="6753225" cy="1095375"/>
            </a:xfrm>
            <a:prstGeom prst="rect">
              <a:avLst/>
            </a:prstGeom>
          </p:spPr>
        </p:pic>
        <p:sp>
          <p:nvSpPr>
            <p:cNvPr id="7" name="Rectangle 6">
              <a:extLst>
                <a:ext uri="{FF2B5EF4-FFF2-40B4-BE49-F238E27FC236}">
                  <a16:creationId xmlns:a16="http://schemas.microsoft.com/office/drawing/2014/main" xmlns="" id="{24E6DDB4-4E95-49A5-9E41-E3AA1054ECB9}"/>
                </a:ext>
              </a:extLst>
            </p:cNvPr>
            <p:cNvSpPr/>
            <p:nvPr/>
          </p:nvSpPr>
          <p:spPr>
            <a:xfrm>
              <a:off x="5240740" y="5404513"/>
              <a:ext cx="2361063" cy="31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xmlns="" id="{8A872229-CC38-43B2-8179-F2FC1FC247D2}"/>
              </a:ext>
            </a:extLst>
          </p:cNvPr>
          <p:cNvSpPr/>
          <p:nvPr/>
        </p:nvSpPr>
        <p:spPr>
          <a:xfrm>
            <a:off x="2862599" y="2841258"/>
            <a:ext cx="1941412" cy="3411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3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9D280-91C6-49C4-B6CB-66C853AABA90}"/>
              </a:ext>
            </a:extLst>
          </p:cNvPr>
          <p:cNvSpPr>
            <a:spLocks noGrp="1"/>
          </p:cNvSpPr>
          <p:nvPr>
            <p:ph type="title"/>
          </p:nvPr>
        </p:nvSpPr>
        <p:spPr/>
        <p:txBody>
          <a:bodyPr/>
          <a:lstStyle/>
          <a:p>
            <a:r>
              <a:rPr lang="en-US" b="1" dirty="0"/>
              <a:t>Orchestration </a:t>
            </a:r>
            <a:r>
              <a:rPr lang="en-US" b="1" dirty="0" err="1"/>
              <a:t>Instrumentale</a:t>
            </a:r>
            <a:r>
              <a:rPr lang="en-US" b="1" dirty="0"/>
              <a:t>: un repertoire</a:t>
            </a:r>
          </a:p>
        </p:txBody>
      </p:sp>
      <p:pic>
        <p:nvPicPr>
          <p:cNvPr id="5" name="Content Placeholder 4" descr="A close up of a logo&#10;&#10;Description automatically generated">
            <a:extLst>
              <a:ext uri="{FF2B5EF4-FFF2-40B4-BE49-F238E27FC236}">
                <a16:creationId xmlns:a16="http://schemas.microsoft.com/office/drawing/2014/main" xmlns="" id="{05E83D48-0523-45D5-B33F-9973C48E5C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9741" y="1622486"/>
            <a:ext cx="7849741" cy="4177813"/>
          </a:xfrm>
        </p:spPr>
      </p:pic>
      <p:grpSp>
        <p:nvGrpSpPr>
          <p:cNvPr id="6" name="Group 6">
            <a:extLst>
              <a:ext uri="{FF2B5EF4-FFF2-40B4-BE49-F238E27FC236}">
                <a16:creationId xmlns:a16="http://schemas.microsoft.com/office/drawing/2014/main" xmlns="" id="{78EA3B64-D412-4282-9DAD-AC33A080DE85}"/>
              </a:ext>
            </a:extLst>
          </p:cNvPr>
          <p:cNvGrpSpPr>
            <a:grpSpLocks/>
          </p:cNvGrpSpPr>
          <p:nvPr/>
        </p:nvGrpSpPr>
        <p:grpSpPr bwMode="auto">
          <a:xfrm>
            <a:off x="1031232" y="1991355"/>
            <a:ext cx="1998572" cy="3610595"/>
            <a:chOff x="1778" y="1283"/>
            <a:chExt cx="2145" cy="2156"/>
          </a:xfrm>
        </p:grpSpPr>
        <p:sp>
          <p:nvSpPr>
            <p:cNvPr id="7" name="Text Box 7">
              <a:extLst>
                <a:ext uri="{FF2B5EF4-FFF2-40B4-BE49-F238E27FC236}">
                  <a16:creationId xmlns:a16="http://schemas.microsoft.com/office/drawing/2014/main" xmlns="" id="{12F8B192-02A3-4236-8D19-77E85AFD375E}"/>
                </a:ext>
              </a:extLst>
            </p:cNvPr>
            <p:cNvSpPr txBox="1">
              <a:spLocks noChangeArrowheads="1"/>
            </p:cNvSpPr>
            <p:nvPr/>
          </p:nvSpPr>
          <p:spPr bwMode="auto">
            <a:xfrm>
              <a:off x="1780" y="2943"/>
              <a:ext cx="2143" cy="496"/>
            </a:xfrm>
            <a:prstGeom prst="rect">
              <a:avLst/>
            </a:prstGeom>
            <a:noFill/>
            <a:ln w="38100">
              <a:solidFill>
                <a:schemeClr val="accent1"/>
              </a:solidFill>
              <a:miter lim="800000"/>
              <a:headEnd/>
              <a:tailEnd/>
            </a:ln>
          </p:spPr>
          <p:txBody>
            <a:bodyPr>
              <a:spAutoFit/>
            </a:bodyPr>
            <a:lstStyle/>
            <a:p>
              <a:r>
                <a:rPr lang="en-US" sz="2400" dirty="0"/>
                <a:t>Didactical Configuration</a:t>
              </a:r>
            </a:p>
          </p:txBody>
        </p:sp>
        <p:sp>
          <p:nvSpPr>
            <p:cNvPr id="8" name="Text Box 8">
              <a:extLst>
                <a:ext uri="{FF2B5EF4-FFF2-40B4-BE49-F238E27FC236}">
                  <a16:creationId xmlns:a16="http://schemas.microsoft.com/office/drawing/2014/main" xmlns="" id="{DE986540-D4F8-406A-8942-490891D68AE8}"/>
                </a:ext>
              </a:extLst>
            </p:cNvPr>
            <p:cNvSpPr txBox="1">
              <a:spLocks noChangeArrowheads="1"/>
            </p:cNvSpPr>
            <p:nvPr/>
          </p:nvSpPr>
          <p:spPr bwMode="auto">
            <a:xfrm>
              <a:off x="1778" y="2127"/>
              <a:ext cx="2145" cy="496"/>
            </a:xfrm>
            <a:prstGeom prst="rect">
              <a:avLst/>
            </a:prstGeom>
            <a:noFill/>
            <a:ln w="38100">
              <a:solidFill>
                <a:schemeClr val="accent1"/>
              </a:solidFill>
              <a:miter lim="800000"/>
              <a:headEnd/>
              <a:tailEnd/>
            </a:ln>
          </p:spPr>
          <p:txBody>
            <a:bodyPr>
              <a:spAutoFit/>
            </a:bodyPr>
            <a:lstStyle/>
            <a:p>
              <a:r>
                <a:rPr lang="en-US" sz="2400" dirty="0"/>
                <a:t>Exploitation </a:t>
              </a:r>
              <a:br>
                <a:rPr lang="en-US" sz="2400" dirty="0"/>
              </a:br>
              <a:r>
                <a:rPr lang="en-US" sz="2400" dirty="0"/>
                <a:t>Mode         </a:t>
              </a:r>
            </a:p>
          </p:txBody>
        </p:sp>
        <p:sp>
          <p:nvSpPr>
            <p:cNvPr id="9" name="Text Box 9">
              <a:extLst>
                <a:ext uri="{FF2B5EF4-FFF2-40B4-BE49-F238E27FC236}">
                  <a16:creationId xmlns:a16="http://schemas.microsoft.com/office/drawing/2014/main" xmlns="" id="{F2CF128D-F103-4D9D-B446-D1DC8EAC1192}"/>
                </a:ext>
              </a:extLst>
            </p:cNvPr>
            <p:cNvSpPr txBox="1">
              <a:spLocks noChangeArrowheads="1"/>
            </p:cNvSpPr>
            <p:nvPr/>
          </p:nvSpPr>
          <p:spPr bwMode="auto">
            <a:xfrm>
              <a:off x="1780" y="1283"/>
              <a:ext cx="2143" cy="496"/>
            </a:xfrm>
            <a:prstGeom prst="rect">
              <a:avLst/>
            </a:prstGeom>
            <a:noFill/>
            <a:ln w="38100">
              <a:solidFill>
                <a:schemeClr val="accent1"/>
              </a:solidFill>
              <a:miter lim="800000"/>
              <a:headEnd/>
              <a:tailEnd/>
            </a:ln>
          </p:spPr>
          <p:txBody>
            <a:bodyPr>
              <a:spAutoFit/>
            </a:bodyPr>
            <a:lstStyle/>
            <a:p>
              <a:r>
                <a:rPr lang="en-US" sz="2400" dirty="0"/>
                <a:t>Didactical Performance</a:t>
              </a:r>
            </a:p>
          </p:txBody>
        </p:sp>
        <p:sp>
          <p:nvSpPr>
            <p:cNvPr id="10" name="Line 10">
              <a:extLst>
                <a:ext uri="{FF2B5EF4-FFF2-40B4-BE49-F238E27FC236}">
                  <a16:creationId xmlns:a16="http://schemas.microsoft.com/office/drawing/2014/main" xmlns="" id="{80AF876F-3FB9-4871-A41D-F3ABE194A620}"/>
                </a:ext>
              </a:extLst>
            </p:cNvPr>
            <p:cNvSpPr>
              <a:spLocks noChangeShapeType="1"/>
            </p:cNvSpPr>
            <p:nvPr/>
          </p:nvSpPr>
          <p:spPr bwMode="auto">
            <a:xfrm flipV="1">
              <a:off x="2837" y="2619"/>
              <a:ext cx="0" cy="317"/>
            </a:xfrm>
            <a:prstGeom prst="line">
              <a:avLst/>
            </a:prstGeom>
            <a:noFill/>
            <a:ln w="38100">
              <a:solidFill>
                <a:schemeClr val="accent1"/>
              </a:solidFill>
              <a:round/>
              <a:headEnd/>
              <a:tailEnd type="triangle" w="med" len="med"/>
            </a:ln>
          </p:spPr>
          <p:txBody>
            <a:bodyPr/>
            <a:lstStyle/>
            <a:p>
              <a:endParaRPr lang="nl-NL" sz="2400"/>
            </a:p>
          </p:txBody>
        </p:sp>
        <p:sp>
          <p:nvSpPr>
            <p:cNvPr id="11" name="Line 11">
              <a:extLst>
                <a:ext uri="{FF2B5EF4-FFF2-40B4-BE49-F238E27FC236}">
                  <a16:creationId xmlns:a16="http://schemas.microsoft.com/office/drawing/2014/main" xmlns="" id="{2C99C34A-19BB-460D-942C-3FD6447669DD}"/>
                </a:ext>
              </a:extLst>
            </p:cNvPr>
            <p:cNvSpPr>
              <a:spLocks noChangeShapeType="1"/>
            </p:cNvSpPr>
            <p:nvPr/>
          </p:nvSpPr>
          <p:spPr bwMode="auto">
            <a:xfrm flipV="1">
              <a:off x="2837" y="1779"/>
              <a:ext cx="0" cy="317"/>
            </a:xfrm>
            <a:prstGeom prst="line">
              <a:avLst/>
            </a:prstGeom>
            <a:noFill/>
            <a:ln w="38100">
              <a:solidFill>
                <a:schemeClr val="accent1"/>
              </a:solidFill>
              <a:round/>
              <a:headEnd/>
              <a:tailEnd type="triangle" w="med" len="med"/>
            </a:ln>
          </p:spPr>
          <p:txBody>
            <a:bodyPr/>
            <a:lstStyle/>
            <a:p>
              <a:endParaRPr lang="nl-NL" sz="2400"/>
            </a:p>
          </p:txBody>
        </p:sp>
      </p:grpSp>
      <p:sp>
        <p:nvSpPr>
          <p:cNvPr id="12" name="TextBox 11">
            <a:extLst>
              <a:ext uri="{FF2B5EF4-FFF2-40B4-BE49-F238E27FC236}">
                <a16:creationId xmlns:a16="http://schemas.microsoft.com/office/drawing/2014/main" xmlns="" id="{ABA2256F-023C-428F-A2E6-DC44DAF4C2F4}"/>
              </a:ext>
            </a:extLst>
          </p:cNvPr>
          <p:cNvSpPr txBox="1">
            <a:spLocks noChangeArrowheads="1"/>
          </p:cNvSpPr>
          <p:nvPr/>
        </p:nvSpPr>
        <p:spPr bwMode="auto">
          <a:xfrm>
            <a:off x="1031231" y="6178419"/>
            <a:ext cx="8692255" cy="307777"/>
          </a:xfrm>
          <a:prstGeom prst="rect">
            <a:avLst/>
          </a:prstGeom>
          <a:noFill/>
          <a:ln w="9525">
            <a:noFill/>
            <a:miter lim="800000"/>
            <a:headEnd/>
            <a:tailEnd/>
          </a:ln>
        </p:spPr>
        <p:txBody>
          <a:bodyPr wrap="square">
            <a:spAutoFit/>
          </a:bodyPr>
          <a:lstStyle/>
          <a:p>
            <a:r>
              <a:rPr lang="en-US" sz="1400" dirty="0"/>
              <a:t>Drijvers et al., 2010			Drijvers et al., 2013</a:t>
            </a:r>
            <a:endParaRPr lang="nl-NL" dirty="0"/>
          </a:p>
        </p:txBody>
      </p:sp>
    </p:spTree>
    <p:extLst>
      <p:ext uri="{BB962C8B-B14F-4D97-AF65-F5344CB8AC3E}">
        <p14:creationId xmlns:p14="http://schemas.microsoft.com/office/powerpoint/2010/main" val="26137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4E5E9-DB5B-4418-AE8F-69A012CF8205}"/>
              </a:ext>
            </a:extLst>
          </p:cNvPr>
          <p:cNvSpPr>
            <a:spLocks noGrp="1"/>
          </p:cNvSpPr>
          <p:nvPr>
            <p:ph type="title"/>
          </p:nvPr>
        </p:nvSpPr>
        <p:spPr/>
        <p:txBody>
          <a:bodyPr/>
          <a:lstStyle/>
          <a:p>
            <a:r>
              <a:rPr lang="en-US" b="1" dirty="0"/>
              <a:t>Orchestration </a:t>
            </a:r>
            <a:r>
              <a:rPr lang="en-US" b="1" dirty="0" err="1"/>
              <a:t>Instrumentale</a:t>
            </a:r>
            <a:r>
              <a:rPr lang="en-US" b="1" dirty="0"/>
              <a:t>: un review study</a:t>
            </a:r>
          </a:p>
        </p:txBody>
      </p:sp>
      <p:pic>
        <p:nvPicPr>
          <p:cNvPr id="5" name="Content Placeholder 4">
            <a:extLst>
              <a:ext uri="{FF2B5EF4-FFF2-40B4-BE49-F238E27FC236}">
                <a16:creationId xmlns:a16="http://schemas.microsoft.com/office/drawing/2014/main" xmlns="" id="{9A09DCB4-48F1-4E9A-8D17-511D55259EC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6445190" y="3490912"/>
            <a:ext cx="4248150" cy="2619375"/>
          </a:xfrm>
          <a:prstGeom prst="rect">
            <a:avLst/>
          </a:prstGeom>
        </p:spPr>
      </p:pic>
      <p:pic>
        <p:nvPicPr>
          <p:cNvPr id="1026" name="Picture 2" descr="https://lh6.googleusercontent.com/JINgBoAek2HQfrKI_TAYZzn66WqVyvlBB9oIRbar8s5c8S_OuSWAYFGlLn78d4-GKB9tIvz8GjsUGWnpWLNA0K_Go08Bt5Q5yKoXZiq4C0TwWH0EEAjMhdMkpWrlUxlBUyrEsO3y">
            <a:extLst>
              <a:ext uri="{FF2B5EF4-FFF2-40B4-BE49-F238E27FC236}">
                <a16:creationId xmlns:a16="http://schemas.microsoft.com/office/drawing/2014/main" xmlns="" id="{A3F14BCD-066D-4B7B-90A6-BFC174213B1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342840" y="1633679"/>
            <a:ext cx="8350500" cy="17334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B0AD207B-4641-4F55-A389-80FA6E3FA61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2367786" y="3490912"/>
            <a:ext cx="3773720" cy="2662765"/>
          </a:xfrm>
          <a:prstGeom prst="rect">
            <a:avLst/>
          </a:prstGeom>
        </p:spPr>
      </p:pic>
      <p:sp>
        <p:nvSpPr>
          <p:cNvPr id="6" name="TextBox 5">
            <a:extLst>
              <a:ext uri="{FF2B5EF4-FFF2-40B4-BE49-F238E27FC236}">
                <a16:creationId xmlns:a16="http://schemas.microsoft.com/office/drawing/2014/main" xmlns="" id="{E4C49027-CFBF-44DC-B972-49F8C4416C01}"/>
              </a:ext>
            </a:extLst>
          </p:cNvPr>
          <p:cNvSpPr txBox="1"/>
          <p:nvPr/>
        </p:nvSpPr>
        <p:spPr>
          <a:xfrm>
            <a:off x="1637731" y="6400800"/>
            <a:ext cx="4380943" cy="369332"/>
          </a:xfrm>
          <a:prstGeom prst="rect">
            <a:avLst/>
          </a:prstGeom>
          <a:noFill/>
        </p:spPr>
        <p:txBody>
          <a:bodyPr wrap="none" rtlCol="0">
            <a:spAutoFit/>
          </a:bodyPr>
          <a:lstStyle/>
          <a:p>
            <a:r>
              <a:rPr lang="en-US" dirty="0"/>
              <a:t>Drijvers, Grauwin, &amp; Trouche, en </a:t>
            </a:r>
            <a:r>
              <a:rPr lang="en-US" dirty="0" err="1"/>
              <a:t>préparation</a:t>
            </a:r>
            <a:endParaRPr lang="en-US" dirty="0"/>
          </a:p>
        </p:txBody>
      </p:sp>
    </p:spTree>
    <p:extLst>
      <p:ext uri="{BB962C8B-B14F-4D97-AF65-F5344CB8AC3E}">
        <p14:creationId xmlns:p14="http://schemas.microsoft.com/office/powerpoint/2010/main" val="260509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44CA9-4D7A-4546-9305-76E109F2F711}"/>
              </a:ext>
            </a:extLst>
          </p:cNvPr>
          <p:cNvSpPr>
            <a:spLocks noGrp="1"/>
          </p:cNvSpPr>
          <p:nvPr>
            <p:ph type="ctrTitle"/>
          </p:nvPr>
        </p:nvSpPr>
        <p:spPr>
          <a:xfrm>
            <a:off x="1524000" y="0"/>
            <a:ext cx="9144000" cy="2387600"/>
          </a:xfrm>
        </p:spPr>
        <p:txBody>
          <a:bodyPr/>
          <a:lstStyle/>
          <a:p>
            <a:r>
              <a:rPr lang="en-US" b="1" dirty="0" err="1" smtClean="0"/>
              <a:t>Laudatio</a:t>
            </a:r>
            <a:endParaRPr lang="en-US" b="1" dirty="0"/>
          </a:p>
        </p:txBody>
      </p:sp>
      <p:sp>
        <p:nvSpPr>
          <p:cNvPr id="3" name="Subtitle 2">
            <a:extLst>
              <a:ext uri="{FF2B5EF4-FFF2-40B4-BE49-F238E27FC236}">
                <a16:creationId xmlns:a16="http://schemas.microsoft.com/office/drawing/2014/main" xmlns="" id="{0C09BAE3-E9A8-4CE0-B75E-3CBC29D8FC8A}"/>
              </a:ext>
            </a:extLst>
          </p:cNvPr>
          <p:cNvSpPr>
            <a:spLocks noGrp="1"/>
          </p:cNvSpPr>
          <p:nvPr>
            <p:ph type="subTitle" idx="1"/>
          </p:nvPr>
        </p:nvSpPr>
        <p:spPr/>
        <p:txBody>
          <a:bodyPr/>
          <a:lstStyle/>
          <a:p>
            <a:r>
              <a:rPr lang="en-US" dirty="0" smtClean="0"/>
              <a:t>Birgit Pepin</a:t>
            </a:r>
            <a:endParaRPr lang="en-US" dirty="0"/>
          </a:p>
        </p:txBody>
      </p:sp>
    </p:spTree>
    <p:extLst>
      <p:ext uri="{BB962C8B-B14F-4D97-AF65-F5344CB8AC3E}">
        <p14:creationId xmlns:p14="http://schemas.microsoft.com/office/powerpoint/2010/main" val="112645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821689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44CA9-4D7A-4546-9305-76E109F2F711}"/>
              </a:ext>
            </a:extLst>
          </p:cNvPr>
          <p:cNvSpPr>
            <a:spLocks noGrp="1"/>
          </p:cNvSpPr>
          <p:nvPr>
            <p:ph type="ctrTitle"/>
          </p:nvPr>
        </p:nvSpPr>
        <p:spPr>
          <a:xfrm>
            <a:off x="1524000" y="0"/>
            <a:ext cx="9144000" cy="2387600"/>
          </a:xfrm>
        </p:spPr>
        <p:txBody>
          <a:bodyPr/>
          <a:lstStyle/>
          <a:p>
            <a:r>
              <a:rPr lang="en-US" b="1" dirty="0" err="1" smtClean="0"/>
              <a:t>Travailler</a:t>
            </a:r>
            <a:r>
              <a:rPr lang="en-US" b="1" dirty="0" smtClean="0"/>
              <a:t> avec Luc</a:t>
            </a:r>
            <a:endParaRPr lang="en-US" b="1" dirty="0"/>
          </a:p>
        </p:txBody>
      </p:sp>
      <p:sp>
        <p:nvSpPr>
          <p:cNvPr id="3" name="Subtitle 2">
            <a:extLst>
              <a:ext uri="{FF2B5EF4-FFF2-40B4-BE49-F238E27FC236}">
                <a16:creationId xmlns:a16="http://schemas.microsoft.com/office/drawing/2014/main" xmlns="" id="{0C09BAE3-E9A8-4CE0-B75E-3CBC29D8FC8A}"/>
              </a:ext>
            </a:extLst>
          </p:cNvPr>
          <p:cNvSpPr>
            <a:spLocks noGrp="1"/>
          </p:cNvSpPr>
          <p:nvPr>
            <p:ph type="subTitle" idx="1"/>
          </p:nvPr>
        </p:nvSpPr>
        <p:spPr>
          <a:xfrm>
            <a:off x="1524000" y="2743200"/>
            <a:ext cx="9144000" cy="4114800"/>
          </a:xfrm>
        </p:spPr>
        <p:txBody>
          <a:bodyPr>
            <a:normAutofit/>
          </a:bodyPr>
          <a:lstStyle/>
          <a:p>
            <a:r>
              <a:rPr lang="en-US" b="1" dirty="0" smtClean="0"/>
              <a:t>Ghislaine </a:t>
            </a:r>
            <a:r>
              <a:rPr lang="en-US" b="1" dirty="0" smtClean="0"/>
              <a:t>Gueudet</a:t>
            </a:r>
          </a:p>
          <a:p>
            <a:endParaRPr lang="en-US" dirty="0" smtClean="0"/>
          </a:p>
          <a:p>
            <a:r>
              <a:rPr lang="en-US" sz="3000" dirty="0" smtClean="0"/>
              <a:t>Un point de </a:t>
            </a:r>
            <a:r>
              <a:rPr lang="en-US" sz="3000" dirty="0" err="1" smtClean="0"/>
              <a:t>vue</a:t>
            </a:r>
            <a:r>
              <a:rPr lang="en-US" sz="3000" dirty="0" smtClean="0"/>
              <a:t> </a:t>
            </a:r>
            <a:r>
              <a:rPr lang="en-US" sz="3000" dirty="0" err="1" smtClean="0"/>
              <a:t>professionnel</a:t>
            </a:r>
            <a:r>
              <a:rPr lang="en-US" sz="3000" dirty="0" smtClean="0"/>
              <a:t> et personnel</a:t>
            </a:r>
          </a:p>
          <a:p>
            <a:r>
              <a:rPr lang="en-US" sz="3000" dirty="0" smtClean="0"/>
              <a:t>Pour le point de </a:t>
            </a:r>
            <a:r>
              <a:rPr lang="en-US" sz="3000" dirty="0" err="1" smtClean="0"/>
              <a:t>vue</a:t>
            </a:r>
            <a:r>
              <a:rPr lang="en-US" sz="3000" dirty="0" smtClean="0"/>
              <a:t> </a:t>
            </a:r>
            <a:r>
              <a:rPr lang="en-US" sz="3000" dirty="0" err="1" smtClean="0"/>
              <a:t>scientifique</a:t>
            </a:r>
            <a:r>
              <a:rPr lang="en-US" sz="3000" dirty="0" smtClean="0"/>
              <a:t> :</a:t>
            </a:r>
          </a:p>
          <a:p>
            <a:r>
              <a:rPr lang="en-US" sz="3000" dirty="0"/>
              <a:t>http://video.ens-lyon.fr/ife/2018/2018-05-28_003_Ressources2018_Ghislaine_Gueudet_v1.fra.mp4</a:t>
            </a:r>
            <a:endParaRPr lang="en-US" sz="3000" dirty="0"/>
          </a:p>
        </p:txBody>
      </p:sp>
    </p:spTree>
    <p:extLst>
      <p:ext uri="{BB962C8B-B14F-4D97-AF65-F5344CB8AC3E}">
        <p14:creationId xmlns:p14="http://schemas.microsoft.com/office/powerpoint/2010/main" val="3465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882</Words>
  <Application>Microsoft Office PowerPoint</Application>
  <PresentationFormat>Personnalisé</PresentationFormat>
  <Paragraphs>121</Paragraphs>
  <Slides>17</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Office Theme</vt:lpstr>
      <vt:lpstr>Document</vt:lpstr>
      <vt:lpstr>Le Jazz Band Leader</vt:lpstr>
      <vt:lpstr>Lycée Joffre, Montpellier, 1998</vt:lpstr>
      <vt:lpstr>Chef d’orchestre ou jazz band leader?</vt:lpstr>
      <vt:lpstr>Orchestration Instrumentale: Trouche 2004</vt:lpstr>
      <vt:lpstr>Orchestration Instrumentale: un repertoire</vt:lpstr>
      <vt:lpstr>Orchestration Instrumentale: un review study</vt:lpstr>
      <vt:lpstr>Laudatio</vt:lpstr>
      <vt:lpstr>Présentation PowerPoint</vt:lpstr>
      <vt:lpstr>Travailler avec Luc</vt:lpstr>
      <vt:lpstr>Travailler avec Luc, c’est… Partager le plaisir de la recherche</vt:lpstr>
      <vt:lpstr>Admirer les schémas</vt:lpstr>
      <vt:lpstr>Faire des conférences communes, avec des règles d’action (distinctes)</vt:lpstr>
      <vt:lpstr>Ecrire, coordonner, publier et collaborer</vt:lpstr>
      <vt:lpstr>Faire face à des échecs</vt:lpstr>
      <vt:lpstr>Travailler avec Luc, on veut tous continuer !!!</vt:lpstr>
      <vt:lpstr>Le Jazz Band Leader</vt:lpstr>
      <vt:lpstr>Sans le nommer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Drijvers</dc:creator>
  <cp:lastModifiedBy>gg</cp:lastModifiedBy>
  <cp:revision>20</cp:revision>
  <dcterms:created xsi:type="dcterms:W3CDTF">2019-06-23T07:49:01Z</dcterms:created>
  <dcterms:modified xsi:type="dcterms:W3CDTF">2019-06-26T09:52:09Z</dcterms:modified>
</cp:coreProperties>
</file>