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6" r:id="rId3"/>
    <p:sldId id="257" r:id="rId4"/>
    <p:sldId id="259" r:id="rId5"/>
    <p:sldId id="270" r:id="rId6"/>
    <p:sldId id="273" r:id="rId7"/>
    <p:sldId id="274" r:id="rId8"/>
    <p:sldId id="263" r:id="rId9"/>
    <p:sldId id="272" r:id="rId10"/>
    <p:sldId id="265" r:id="rId11"/>
    <p:sldId id="268" r:id="rId12"/>
    <p:sldId id="271" r:id="rId13"/>
    <p:sldId id="275" r:id="rId14"/>
    <p:sldId id="25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C05"/>
    <a:srgbClr val="CD5D11"/>
    <a:srgbClr val="A64C0E"/>
    <a:srgbClr val="78370A"/>
    <a:srgbClr val="8A4500"/>
    <a:srgbClr val="60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5AE45-3ED9-4784-8D22-B59F5CDAFE8E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A3B72-E107-4BD6-BD5D-1168A506C4E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CF6-9281-410D-8138-3E2C286CB9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10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CF6-9281-410D-8138-3E2C286CB9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14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CF6-9281-410D-8138-3E2C286CB9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78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CF6-9281-410D-8138-3E2C286CB9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10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CF6-9281-410D-8138-3E2C286CB9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84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CF6-9281-410D-8138-3E2C286CB9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5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6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5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A1C4-8BAD-47AF-A83D-6C664517EAA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CE17-950C-4017-A2FE-F2F1AA97F4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jpg"/><Relationship Id="rId4" Type="http://schemas.openxmlformats.org/officeDocument/2006/relationships/image" Target="../media/image9.emf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jpeg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5" descr="F:\OneDrive\欧阳晓莉\2015-1月-自然科学史研究投稿\Pictures_with_copy_right\I 2 759_obv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11039" r="6876" b="4221"/>
          <a:stretch/>
        </p:blipFill>
        <p:spPr bwMode="auto">
          <a:xfrm>
            <a:off x="336643" y="1491475"/>
            <a:ext cx="2858273" cy="3872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16379" y="111964"/>
            <a:ext cx="12075621" cy="1438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>
                <a:solidFill>
                  <a:srgbClr val="3D1C05"/>
                </a:solidFill>
              </a:rPr>
              <a:t>Des instruments aux ressources </a:t>
            </a:r>
            <a:endParaRPr lang="fr-FR" sz="5400" b="1" dirty="0" smtClean="0">
              <a:solidFill>
                <a:srgbClr val="3D1C05"/>
              </a:solidFill>
            </a:endParaRPr>
          </a:p>
          <a:p>
            <a:r>
              <a:rPr lang="fr-FR" sz="4000" b="1" dirty="0" smtClean="0">
                <a:solidFill>
                  <a:srgbClr val="3D1C05"/>
                </a:solidFill>
              </a:rPr>
              <a:t>Trajectoires parallèles et perspectives croisées</a:t>
            </a:r>
            <a:endParaRPr lang="fr-FR" sz="4000" b="1" dirty="0">
              <a:solidFill>
                <a:srgbClr val="3D1C05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07" y="1983149"/>
            <a:ext cx="5744829" cy="31747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94916" y="2858396"/>
            <a:ext cx="295927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78370A"/>
                </a:solidFill>
                <a:latin typeface="+mj-lt"/>
                <a:ea typeface="SemiramisUnicode" panose="02020600050405020304" pitchFamily="18" charset="0"/>
                <a:cs typeface="SemiramisUnicode" panose="02020600050405020304" pitchFamily="18" charset="0"/>
              </a:rPr>
              <a:t>Christine </a:t>
            </a:r>
            <a:r>
              <a:rPr lang="fr-FR" sz="2800" b="1" dirty="0" smtClean="0">
                <a:solidFill>
                  <a:srgbClr val="78370A"/>
                </a:solidFill>
                <a:latin typeface="+mj-lt"/>
                <a:ea typeface="SemiramisUnicode" panose="02020600050405020304" pitchFamily="18" charset="0"/>
                <a:cs typeface="SemiramisUnicode" panose="02020600050405020304" pitchFamily="18" charset="0"/>
              </a:rPr>
              <a:t>Proust </a:t>
            </a:r>
            <a:br>
              <a:rPr lang="fr-FR" sz="2800" b="1" dirty="0" smtClean="0">
                <a:solidFill>
                  <a:srgbClr val="78370A"/>
                </a:solidFill>
                <a:latin typeface="+mj-lt"/>
                <a:ea typeface="SemiramisUnicode" panose="02020600050405020304" pitchFamily="18" charset="0"/>
                <a:cs typeface="SemiramisUnicode" panose="02020600050405020304" pitchFamily="18" charset="0"/>
              </a:rPr>
            </a:br>
            <a:r>
              <a:rPr lang="fr-FR" sz="2000" b="1" dirty="0" smtClean="0">
                <a:solidFill>
                  <a:srgbClr val="78370A"/>
                </a:solidFill>
                <a:latin typeface="+mj-lt"/>
                <a:ea typeface="SemiramisUnicode" panose="02020600050405020304" pitchFamily="18" charset="0"/>
                <a:cs typeface="SemiramisUnicode" panose="02020600050405020304" pitchFamily="18" charset="0"/>
              </a:rPr>
              <a:t>(SPHERE, </a:t>
            </a:r>
            <a:br>
              <a:rPr lang="fr-FR" sz="2000" b="1" dirty="0" smtClean="0">
                <a:solidFill>
                  <a:srgbClr val="78370A"/>
                </a:solidFill>
                <a:latin typeface="+mj-lt"/>
                <a:ea typeface="SemiramisUnicode" panose="02020600050405020304" pitchFamily="18" charset="0"/>
                <a:cs typeface="SemiramisUnicode" panose="02020600050405020304" pitchFamily="18" charset="0"/>
              </a:rPr>
            </a:br>
            <a:r>
              <a:rPr lang="fr-FR" sz="2000" b="1" dirty="0" smtClean="0">
                <a:solidFill>
                  <a:srgbClr val="78370A"/>
                </a:solidFill>
                <a:latin typeface="+mj-lt"/>
                <a:ea typeface="SemiramisUnicode" panose="02020600050405020304" pitchFamily="18" charset="0"/>
                <a:cs typeface="SemiramisUnicode" panose="02020600050405020304" pitchFamily="18" charset="0"/>
              </a:rPr>
              <a:t>CNRS &amp; Université de Paris)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55164" y="5518428"/>
            <a:ext cx="11748365" cy="7644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i="1" dirty="0">
                <a:solidFill>
                  <a:srgbClr val="A64C0E"/>
                </a:solidFill>
              </a:rPr>
              <a:t>Des instruments aux ressources vivantes en mathématiques, </a:t>
            </a:r>
            <a:endParaRPr lang="fr-FR" sz="3200" i="1" dirty="0" smtClean="0">
              <a:solidFill>
                <a:srgbClr val="A64C0E"/>
              </a:solidFill>
            </a:endParaRPr>
          </a:p>
          <a:p>
            <a:pPr algn="r"/>
            <a:r>
              <a:rPr lang="fr-FR" sz="3200" b="1" i="1" dirty="0" smtClean="0">
                <a:solidFill>
                  <a:srgbClr val="A64C0E"/>
                </a:solidFill>
              </a:rPr>
              <a:t>autour </a:t>
            </a:r>
            <a:r>
              <a:rPr lang="fr-FR" sz="3200" b="1" i="1" dirty="0">
                <a:solidFill>
                  <a:srgbClr val="A64C0E"/>
                </a:solidFill>
              </a:rPr>
              <a:t>du travail de Luc </a:t>
            </a:r>
            <a:r>
              <a:rPr lang="fr-FR" sz="3200" b="1" i="1" dirty="0" err="1" smtClean="0">
                <a:solidFill>
                  <a:srgbClr val="A64C0E"/>
                </a:solidFill>
              </a:rPr>
              <a:t>Trouche</a:t>
            </a:r>
            <a:endParaRPr lang="fr-FR" sz="3200" b="1" i="1" dirty="0">
              <a:solidFill>
                <a:srgbClr val="A64C0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643" y="6252555"/>
            <a:ext cx="3447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D5D11"/>
                </a:solidFill>
              </a:rPr>
              <a:t>Mercredi 26 juin 2019 ENS de Lyon</a:t>
            </a:r>
          </a:p>
        </p:txBody>
      </p:sp>
    </p:spTree>
    <p:extLst>
      <p:ext uri="{BB962C8B-B14F-4D97-AF65-F5344CB8AC3E}">
        <p14:creationId xmlns:p14="http://schemas.microsoft.com/office/powerpoint/2010/main" val="3645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48891"/>
              </p:ext>
            </p:extLst>
          </p:nvPr>
        </p:nvGraphicFramePr>
        <p:xfrm>
          <a:off x="1456495" y="4439387"/>
          <a:ext cx="2938394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97"/>
                <a:gridCol w="14691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i="1" dirty="0" smtClean="0">
                          <a:solidFill>
                            <a:srgbClr val="4D2307"/>
                          </a:solidFill>
                        </a:rPr>
                        <a:t>gin</a:t>
                      </a:r>
                      <a:endParaRPr lang="fr-FR" sz="2800" i="1" dirty="0">
                        <a:solidFill>
                          <a:srgbClr val="4D23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1" dirty="0" err="1" smtClean="0">
                          <a:solidFill>
                            <a:srgbClr val="4D2307"/>
                          </a:solidFill>
                          <a:latin typeface="SemiramisUnicode" panose="02020600050405020304" pitchFamily="18" charset="0"/>
                          <a:ea typeface="Calibri" panose="020F0502020204030204" pitchFamily="34" charset="0"/>
                        </a:rPr>
                        <a:t>še</a:t>
                      </a:r>
                      <a:endParaRPr lang="fr-FR" sz="2800" dirty="0" smtClean="0">
                        <a:solidFill>
                          <a:srgbClr val="4D2307"/>
                        </a:solidFill>
                        <a:latin typeface="SemiramisUnicode" panose="02020600050405020304" pitchFamily="18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4D2307"/>
                          </a:solidFill>
                        </a:rPr>
                        <a:t>12 5/6</a:t>
                      </a:r>
                      <a:endParaRPr lang="fr-FR" sz="2800" dirty="0">
                        <a:solidFill>
                          <a:srgbClr val="4D23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4D2307"/>
                          </a:solidFill>
                        </a:rPr>
                        <a:t>23 1/2</a:t>
                      </a:r>
                      <a:endParaRPr lang="fr-FR" sz="2800" dirty="0">
                        <a:solidFill>
                          <a:srgbClr val="4D23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Flèche courbée vers le bas 7"/>
          <p:cNvSpPr/>
          <p:nvPr/>
        </p:nvSpPr>
        <p:spPr>
          <a:xfrm flipH="1">
            <a:off x="2449601" y="4115605"/>
            <a:ext cx="1030778" cy="275530"/>
          </a:xfrm>
          <a:prstGeom prst="curvedDownArrow">
            <a:avLst/>
          </a:prstGeom>
          <a:solidFill>
            <a:srgbClr val="4D2307"/>
          </a:solidFill>
          <a:ln>
            <a:solidFill>
              <a:srgbClr val="4D2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254" y="3683753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×180</a:t>
            </a:r>
            <a:endParaRPr lang="fr-FR" sz="2800" dirty="0">
              <a:solidFill>
                <a:srgbClr val="4D2307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88585"/>
              </p:ext>
            </p:extLst>
          </p:nvPr>
        </p:nvGraphicFramePr>
        <p:xfrm>
          <a:off x="7425756" y="4470796"/>
          <a:ext cx="2938396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599"/>
                <a:gridCol w="734599"/>
                <a:gridCol w="734599"/>
                <a:gridCol w="734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i="1" dirty="0" smtClean="0">
                          <a:solidFill>
                            <a:srgbClr val="4D2307"/>
                          </a:solidFill>
                        </a:rPr>
                        <a:t>gin</a:t>
                      </a:r>
                      <a:endParaRPr lang="fr-FR" sz="2800" i="1" dirty="0">
                        <a:solidFill>
                          <a:srgbClr val="4D23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i="1" dirty="0">
                        <a:solidFill>
                          <a:srgbClr val="4D23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1" dirty="0" err="1" smtClean="0">
                          <a:solidFill>
                            <a:srgbClr val="4D2307"/>
                          </a:solidFill>
                          <a:latin typeface="SemiramisUnicode" panose="02020600050405020304" pitchFamily="18" charset="0"/>
                          <a:ea typeface="Calibri" panose="020F0502020204030204" pitchFamily="34" charset="0"/>
                        </a:rPr>
                        <a:t>še</a:t>
                      </a:r>
                      <a:endParaRPr lang="fr-FR" sz="2800" dirty="0" smtClean="0">
                        <a:solidFill>
                          <a:srgbClr val="4D2307"/>
                        </a:solidFill>
                        <a:latin typeface="SemiramisUnicode" panose="02020600050405020304" pitchFamily="18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 smtClean="0">
                        <a:solidFill>
                          <a:srgbClr val="4D2307"/>
                        </a:solidFill>
                        <a:latin typeface="SemiramisUnicode" panose="02020600050405020304" pitchFamily="18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4D2307"/>
                          </a:solidFill>
                        </a:rPr>
                        <a:t>12</a:t>
                      </a:r>
                      <a:endParaRPr lang="fr-FR" sz="2800" dirty="0">
                        <a:solidFill>
                          <a:srgbClr val="4D23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4D2307"/>
                          </a:solidFill>
                        </a:rPr>
                        <a:t>50</a:t>
                      </a:r>
                      <a:endParaRPr lang="fr-FR" sz="2800" dirty="0">
                        <a:solidFill>
                          <a:srgbClr val="4D23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4D2307"/>
                          </a:solidFill>
                        </a:rPr>
                        <a:t>23</a:t>
                      </a:r>
                      <a:endParaRPr lang="fr-FR" sz="2800" dirty="0">
                        <a:solidFill>
                          <a:srgbClr val="4D23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4D2307"/>
                          </a:solidFill>
                        </a:rPr>
                        <a:t>30</a:t>
                      </a:r>
                      <a:endParaRPr lang="fr-FR" sz="2800" dirty="0">
                        <a:solidFill>
                          <a:srgbClr val="4D230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Flèche courbée vers le bas 13"/>
          <p:cNvSpPr/>
          <p:nvPr/>
        </p:nvSpPr>
        <p:spPr>
          <a:xfrm flipH="1">
            <a:off x="8479003" y="3987784"/>
            <a:ext cx="693459" cy="269585"/>
          </a:xfrm>
          <a:prstGeom prst="curvedDownArrow">
            <a:avLst/>
          </a:prstGeom>
          <a:solidFill>
            <a:srgbClr val="C00000"/>
          </a:solidFill>
          <a:ln>
            <a:solidFill>
              <a:srgbClr val="4D2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18734" y="3568914"/>
            <a:ext cx="5469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×3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6" name="Flèche courbée vers le bas 15"/>
          <p:cNvSpPr/>
          <p:nvPr/>
        </p:nvSpPr>
        <p:spPr>
          <a:xfrm flipH="1">
            <a:off x="7764130" y="3987784"/>
            <a:ext cx="693459" cy="269585"/>
          </a:xfrm>
          <a:prstGeom prst="curvedDownArrow">
            <a:avLst/>
          </a:prstGeom>
          <a:solidFill>
            <a:srgbClr val="4D2307"/>
          </a:solidFill>
          <a:ln>
            <a:solidFill>
              <a:srgbClr val="4D2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7821" y="3558027"/>
            <a:ext cx="729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×60</a:t>
            </a:r>
            <a:endParaRPr lang="fr-FR" sz="2800" dirty="0">
              <a:solidFill>
                <a:srgbClr val="4D2307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8892206" y="4286699"/>
            <a:ext cx="1" cy="22731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I:\DDE-actif-mai-2012\actifs\publications\ap-SAW-1-Ouyang-Proust-marginal-numbers\article\Nik2\P1790816'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6227" y="-634408"/>
            <a:ext cx="5998904" cy="33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7080060" y="2586376"/>
            <a:ext cx="174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4D2307"/>
                </a:solidFill>
              </a:rPr>
              <a:t>12:50</a:t>
            </a:r>
            <a:endParaRPr lang="fr-FR" sz="3600" dirty="0">
              <a:solidFill>
                <a:srgbClr val="4D2307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932187" y="2736742"/>
            <a:ext cx="174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4D2307"/>
                </a:solidFill>
              </a:rPr>
              <a:t>23:30</a:t>
            </a:r>
            <a:endParaRPr lang="fr-FR" sz="3600" dirty="0">
              <a:solidFill>
                <a:srgbClr val="4D230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032" y="2080701"/>
            <a:ext cx="4352602" cy="5533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4D2307"/>
                </a:solidFill>
                <a:ea typeface="Calibri" panose="020F0502020204030204" pitchFamily="34" charset="0"/>
              </a:rPr>
              <a:t>in total: </a:t>
            </a:r>
            <a:r>
              <a:rPr lang="en-GB" sz="2800" b="1" dirty="0">
                <a:solidFill>
                  <a:srgbClr val="4D2307"/>
                </a:solidFill>
                <a:ea typeface="Calibri" panose="020F0502020204030204" pitchFamily="34" charset="0"/>
              </a:rPr>
              <a:t>12 5/6 </a:t>
            </a:r>
            <a:r>
              <a:rPr lang="en-GB" sz="2800" b="1" i="1" dirty="0">
                <a:solidFill>
                  <a:srgbClr val="4D2307"/>
                </a:solidFill>
                <a:ea typeface="Calibri" panose="020F0502020204030204" pitchFamily="34" charset="0"/>
              </a:rPr>
              <a:t>gin</a:t>
            </a:r>
            <a:r>
              <a:rPr lang="en-GB" sz="2800" b="1" dirty="0">
                <a:solidFill>
                  <a:srgbClr val="4D2307"/>
                </a:solidFill>
                <a:ea typeface="Calibri" panose="020F0502020204030204" pitchFamily="34" charset="0"/>
              </a:rPr>
              <a:t> 23 1/2 </a:t>
            </a:r>
            <a:r>
              <a:rPr lang="en-GB" sz="2800" b="1" i="1" dirty="0" err="1">
                <a:solidFill>
                  <a:srgbClr val="4D2307"/>
                </a:solidFill>
                <a:ea typeface="Calibri" panose="020F0502020204030204" pitchFamily="34" charset="0"/>
              </a:rPr>
              <a:t>še</a:t>
            </a:r>
            <a:endParaRPr lang="fr-FR" sz="2800" b="1" dirty="0">
              <a:solidFill>
                <a:srgbClr val="4D2307"/>
              </a:solidFill>
              <a:ea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8" y="-6868"/>
            <a:ext cx="5929578" cy="1762092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9553" y="5822954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61145">
            <a:off x="7151633" y="5859348"/>
            <a:ext cx="412457" cy="2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45700">
            <a:off x="7341754" y="5859348"/>
            <a:ext cx="412457" cy="2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61145">
            <a:off x="10129279" y="5955396"/>
            <a:ext cx="412457" cy="2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5384" y="6192953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5838" y="6189800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9105" y="5800005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7349" y="5803158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7881" y="5825827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1024" y="5896665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1478" y="5893512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61145">
            <a:off x="9871983" y="5964365"/>
            <a:ext cx="412457" cy="2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61145">
            <a:off x="10371719" y="5942022"/>
            <a:ext cx="412457" cy="2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33020" y="5911719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21264" y="5914872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21653" y="5915399"/>
            <a:ext cx="376063" cy="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18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22568" y="5077923"/>
            <a:ext cx="1572126" cy="145983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7415" y="2769010"/>
            <a:ext cx="3304674" cy="1459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122568" y="2760990"/>
            <a:ext cx="1572126" cy="145983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919537" y="5077924"/>
            <a:ext cx="2518612" cy="1459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919537" y="2760990"/>
            <a:ext cx="2518611" cy="1459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37415" y="5077923"/>
            <a:ext cx="3304674" cy="1459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09711" y="3144323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D2307"/>
                </a:solidFill>
              </a:rPr>
              <a:t>5 ½ </a:t>
            </a:r>
            <a:r>
              <a:rPr lang="en-US" b="1" i="1" dirty="0" smtClean="0">
                <a:solidFill>
                  <a:srgbClr val="4D2307"/>
                </a:solidFill>
              </a:rPr>
              <a:t>gin </a:t>
            </a:r>
            <a:r>
              <a:rPr lang="en-US" b="1" dirty="0">
                <a:solidFill>
                  <a:srgbClr val="4D2307"/>
                </a:solidFill>
              </a:rPr>
              <a:t>23 ½ </a:t>
            </a:r>
            <a:r>
              <a:rPr lang="en-US" b="1" i="1" dirty="0" err="1">
                <a:solidFill>
                  <a:srgbClr val="4D2307"/>
                </a:solidFill>
              </a:rPr>
              <a:t>še</a:t>
            </a:r>
            <a:endParaRPr lang="fr-FR" b="1" dirty="0">
              <a:solidFill>
                <a:srgbClr val="4D2307"/>
              </a:solidFill>
            </a:endParaRPr>
          </a:p>
          <a:p>
            <a:r>
              <a:rPr lang="fr-FR" b="1" dirty="0" smtClean="0">
                <a:solidFill>
                  <a:srgbClr val="4D2307"/>
                </a:solidFill>
              </a:rPr>
              <a:t>7 1/3 </a:t>
            </a:r>
            <a:r>
              <a:rPr lang="en-US" b="1" i="1" dirty="0" smtClean="0">
                <a:solidFill>
                  <a:srgbClr val="4D2307"/>
                </a:solidFill>
              </a:rPr>
              <a:t>gin</a:t>
            </a:r>
            <a:endParaRPr lang="fr-FR" b="1" dirty="0">
              <a:solidFill>
                <a:srgbClr val="4D2307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2104" y="1665388"/>
            <a:ext cx="297530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4D2307"/>
                </a:solidFill>
              </a:rPr>
              <a:t>Main </a:t>
            </a:r>
            <a:r>
              <a:rPr lang="fr-FR" sz="2400" dirty="0" err="1" smtClean="0">
                <a:solidFill>
                  <a:srgbClr val="4D2307"/>
                </a:solidFill>
              </a:rPr>
              <a:t>text</a:t>
            </a:r>
            <a:endParaRPr lang="fr-FR" sz="2400" dirty="0">
              <a:solidFill>
                <a:srgbClr val="4D2307"/>
              </a:solidFill>
            </a:endParaRPr>
          </a:p>
          <a:p>
            <a:pPr algn="ctr"/>
            <a:r>
              <a:rPr lang="fr-FR" sz="2400" dirty="0" smtClean="0">
                <a:solidFill>
                  <a:srgbClr val="4D2307"/>
                </a:solidFill>
              </a:rPr>
              <a:t>(</a:t>
            </a:r>
            <a:r>
              <a:rPr lang="fr-FR" sz="2400" dirty="0" err="1" smtClean="0">
                <a:solidFill>
                  <a:srgbClr val="4D2307"/>
                </a:solidFill>
              </a:rPr>
              <a:t>measurement</a:t>
            </a:r>
            <a:r>
              <a:rPr lang="fr-FR" sz="2400" dirty="0" smtClean="0">
                <a:solidFill>
                  <a:srgbClr val="4D2307"/>
                </a:solidFill>
              </a:rPr>
              <a:t> values)</a:t>
            </a:r>
            <a:endParaRPr lang="fr-FR" sz="2400" dirty="0">
              <a:solidFill>
                <a:srgbClr val="4D2307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24627" y="1617172"/>
            <a:ext cx="482798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4D2307"/>
                </a:solidFill>
              </a:rPr>
              <a:t>Margins</a:t>
            </a:r>
            <a:endParaRPr lang="fr-FR" sz="2400" dirty="0" smtClean="0">
              <a:solidFill>
                <a:srgbClr val="4D2307"/>
              </a:solidFill>
            </a:endParaRPr>
          </a:p>
          <a:p>
            <a:pPr algn="ctr"/>
            <a:r>
              <a:rPr lang="fr-FR" sz="2400" dirty="0" smtClean="0">
                <a:solidFill>
                  <a:srgbClr val="4D2307"/>
                </a:solidFill>
              </a:rPr>
              <a:t>(place value notation, </a:t>
            </a:r>
            <a:r>
              <a:rPr lang="fr-FR" sz="2400" dirty="0" err="1" smtClean="0">
                <a:solidFill>
                  <a:srgbClr val="4D2307"/>
                </a:solidFill>
              </a:rPr>
              <a:t>partially</a:t>
            </a:r>
            <a:r>
              <a:rPr lang="fr-FR" sz="2400" dirty="0" smtClean="0">
                <a:solidFill>
                  <a:srgbClr val="4D2307"/>
                </a:solidFill>
              </a:rPr>
              <a:t> sexa.) </a:t>
            </a:r>
            <a:endParaRPr lang="fr-FR" sz="2400" dirty="0">
              <a:solidFill>
                <a:srgbClr val="4D2307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932902" y="1617172"/>
            <a:ext cx="3259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4D2307"/>
                </a:solidFill>
              </a:rPr>
              <a:t>Instrument </a:t>
            </a:r>
          </a:p>
          <a:p>
            <a:pPr algn="ctr"/>
            <a:r>
              <a:rPr lang="fr-FR" sz="2400" dirty="0" smtClean="0">
                <a:solidFill>
                  <a:srgbClr val="4D2307"/>
                </a:solidFill>
              </a:rPr>
              <a:t>(</a:t>
            </a:r>
            <a:r>
              <a:rPr lang="fr-FR" sz="2400" dirty="0" err="1" smtClean="0">
                <a:solidFill>
                  <a:srgbClr val="4D2307"/>
                </a:solidFill>
              </a:rPr>
              <a:t>mind</a:t>
            </a:r>
            <a:r>
              <a:rPr lang="fr-FR" sz="2400" dirty="0" smtClean="0">
                <a:solidFill>
                  <a:srgbClr val="4D2307"/>
                </a:solidFill>
              </a:rPr>
              <a:t>, </a:t>
            </a:r>
            <a:r>
              <a:rPr lang="fr-FR" sz="2400" dirty="0" err="1" smtClean="0">
                <a:solidFill>
                  <a:srgbClr val="4D2307"/>
                </a:solidFill>
              </a:rPr>
              <a:t>abacus</a:t>
            </a:r>
            <a:r>
              <a:rPr lang="fr-FR" sz="2400" dirty="0" smtClean="0">
                <a:solidFill>
                  <a:srgbClr val="4D2307"/>
                </a:solidFill>
              </a:rPr>
              <a:t> or </a:t>
            </a:r>
            <a:r>
              <a:rPr lang="fr-FR" sz="2400" dirty="0" err="1" smtClean="0">
                <a:solidFill>
                  <a:srgbClr val="4D2307"/>
                </a:solidFill>
              </a:rPr>
              <a:t>tokens</a:t>
            </a:r>
            <a:r>
              <a:rPr lang="fr-FR" sz="2400" dirty="0" smtClean="0">
                <a:solidFill>
                  <a:srgbClr val="4D2307"/>
                </a:solidFill>
              </a:rPr>
              <a:t>)</a:t>
            </a:r>
            <a:endParaRPr lang="fr-FR" sz="2400" dirty="0">
              <a:solidFill>
                <a:srgbClr val="4D230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3820" y="3167738"/>
            <a:ext cx="1650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4D2307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 30 // 23:30 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4D2307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7:20</a:t>
            </a:r>
            <a:endParaRPr lang="fr-FR" dirty="0">
              <a:solidFill>
                <a:srgbClr val="4D2307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515596" y="3306237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D2307"/>
                </a:solidFill>
              </a:rPr>
              <a:t>I</a:t>
            </a:r>
            <a:r>
              <a:rPr lang="fr-FR" dirty="0" smtClean="0">
                <a:solidFill>
                  <a:srgbClr val="4D2307"/>
                </a:solidFill>
              </a:rPr>
              <a:t>nput</a:t>
            </a:r>
            <a:endParaRPr lang="fr-FR" dirty="0">
              <a:solidFill>
                <a:srgbClr val="4D2307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462886" y="5623172"/>
            <a:ext cx="89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D2307"/>
                </a:solidFill>
              </a:rPr>
              <a:t>O</a:t>
            </a:r>
            <a:r>
              <a:rPr lang="fr-FR" dirty="0" smtClean="0">
                <a:solidFill>
                  <a:srgbClr val="4D2307"/>
                </a:solidFill>
              </a:rPr>
              <a:t>utput</a:t>
            </a:r>
            <a:endParaRPr lang="fr-FR" dirty="0">
              <a:solidFill>
                <a:srgbClr val="4D2307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60605" y="5623172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D2307"/>
                </a:solidFill>
              </a:rPr>
              <a:t>12 5/6 </a:t>
            </a:r>
            <a:r>
              <a:rPr lang="en-US" b="1" i="1" dirty="0" smtClean="0">
                <a:solidFill>
                  <a:srgbClr val="4D2307"/>
                </a:solidFill>
              </a:rPr>
              <a:t>gin </a:t>
            </a:r>
            <a:r>
              <a:rPr lang="en-US" b="1" dirty="0" smtClean="0">
                <a:solidFill>
                  <a:srgbClr val="4D2307"/>
                </a:solidFill>
              </a:rPr>
              <a:t>23 </a:t>
            </a:r>
            <a:r>
              <a:rPr lang="en-US" b="1" dirty="0">
                <a:solidFill>
                  <a:srgbClr val="4D2307"/>
                </a:solidFill>
              </a:rPr>
              <a:t>½ </a:t>
            </a:r>
            <a:r>
              <a:rPr lang="en-US" b="1" i="1" dirty="0" err="1" smtClean="0">
                <a:solidFill>
                  <a:srgbClr val="4D2307"/>
                </a:solidFill>
              </a:rPr>
              <a:t>še</a:t>
            </a:r>
            <a:endParaRPr lang="fr-FR" dirty="0">
              <a:solidFill>
                <a:srgbClr val="4D2307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3820" y="5593368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4D2307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12:50 // 23:30</a:t>
            </a:r>
            <a:endParaRPr lang="fr-FR" b="1" dirty="0">
              <a:solidFill>
                <a:srgbClr val="4D2307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4026420" y="3148287"/>
            <a:ext cx="1708785" cy="6852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005934" y="3306236"/>
            <a:ext cx="164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D2307"/>
                </a:solidFill>
              </a:rPr>
              <a:t>Transformation</a:t>
            </a:r>
            <a:endParaRPr lang="fr-FR" dirty="0">
              <a:solidFill>
                <a:srgbClr val="4D2307"/>
              </a:solidFill>
            </a:endParaRPr>
          </a:p>
        </p:txBody>
      </p:sp>
      <p:sp>
        <p:nvSpPr>
          <p:cNvPr id="21" name="Flèche droite 20"/>
          <p:cNvSpPr/>
          <p:nvPr/>
        </p:nvSpPr>
        <p:spPr>
          <a:xfrm rot="10800000">
            <a:off x="4024628" y="5465222"/>
            <a:ext cx="1708785" cy="6852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6391" y="5610291"/>
            <a:ext cx="1612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4D2307"/>
                </a:solidFill>
              </a:rPr>
              <a:t>Transformation</a:t>
            </a:r>
            <a:endParaRPr lang="fr-FR" dirty="0">
              <a:solidFill>
                <a:srgbClr val="4D2307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8586982" y="3148287"/>
            <a:ext cx="1386752" cy="6852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10800000">
            <a:off x="8586982" y="5452341"/>
            <a:ext cx="1386752" cy="6852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764358" y="3306236"/>
            <a:ext cx="103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4D2307"/>
                </a:solidFill>
              </a:rPr>
              <a:t>Transfert</a:t>
            </a:r>
            <a:endParaRPr lang="fr-FR" dirty="0">
              <a:solidFill>
                <a:srgbClr val="4D2307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78467" y="5594820"/>
            <a:ext cx="103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4D2307"/>
                </a:solidFill>
              </a:rPr>
              <a:t>Transfert</a:t>
            </a:r>
            <a:endParaRPr lang="fr-FR" dirty="0">
              <a:solidFill>
                <a:srgbClr val="4D2307"/>
              </a:solidFill>
            </a:endParaRPr>
          </a:p>
        </p:txBody>
      </p:sp>
      <p:sp>
        <p:nvSpPr>
          <p:cNvPr id="27" name="Flèche droite 26"/>
          <p:cNvSpPr/>
          <p:nvPr/>
        </p:nvSpPr>
        <p:spPr>
          <a:xfrm rot="5400000">
            <a:off x="10507644" y="4341640"/>
            <a:ext cx="756130" cy="6852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9796357" y="4348005"/>
            <a:ext cx="147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D2307"/>
                </a:solidFill>
              </a:rPr>
              <a:t>Addition</a:t>
            </a:r>
            <a:endParaRPr lang="fr-FR" dirty="0">
              <a:solidFill>
                <a:srgbClr val="4D2307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92838" y="393834"/>
            <a:ext cx="8370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4D2307"/>
                </a:solidFill>
                <a:ea typeface="Calibri" panose="020F0502020204030204" pitchFamily="34" charset="0"/>
              </a:rPr>
              <a:t>Possible </a:t>
            </a:r>
            <a:r>
              <a:rPr lang="fr-FR" sz="2800" b="1" dirty="0" err="1" smtClean="0">
                <a:solidFill>
                  <a:srgbClr val="4D2307"/>
                </a:solidFill>
                <a:ea typeface="Calibri" panose="020F0502020204030204" pitchFamily="34" charset="0"/>
              </a:rPr>
              <a:t>process</a:t>
            </a:r>
            <a:r>
              <a:rPr lang="fr-FR" sz="2800" b="1" dirty="0" smtClean="0">
                <a:solidFill>
                  <a:srgbClr val="4D2307"/>
                </a:solidFill>
                <a:ea typeface="Calibri" panose="020F0502020204030204" pitchFamily="34" charset="0"/>
              </a:rPr>
              <a:t> of </a:t>
            </a:r>
            <a:r>
              <a:rPr lang="fr-FR" sz="2800" b="1" dirty="0" err="1" smtClean="0">
                <a:solidFill>
                  <a:srgbClr val="4D2307"/>
                </a:solidFill>
                <a:ea typeface="Calibri" panose="020F0502020204030204" pitchFamily="34" charset="0"/>
              </a:rPr>
              <a:t>calculation</a:t>
            </a:r>
            <a:r>
              <a:rPr lang="fr-FR" sz="2800" b="1" dirty="0" smtClean="0">
                <a:solidFill>
                  <a:srgbClr val="4D2307"/>
                </a:solidFill>
                <a:ea typeface="Calibri" panose="020F0502020204030204" pitchFamily="34" charset="0"/>
              </a:rPr>
              <a:t> (addition) </a:t>
            </a:r>
            <a:r>
              <a:rPr lang="fr-FR" sz="2800" dirty="0" smtClean="0">
                <a:solidFill>
                  <a:srgbClr val="4D2307"/>
                </a:solidFill>
                <a:ea typeface="Calibri" panose="020F0502020204030204" pitchFamily="34" charset="0"/>
              </a:rPr>
              <a:t>in </a:t>
            </a:r>
            <a:r>
              <a:rPr lang="fr-FR" sz="2800" dirty="0" err="1" smtClean="0">
                <a:solidFill>
                  <a:srgbClr val="4D2307"/>
                </a:solidFill>
                <a:ea typeface="Calibri" panose="020F0502020204030204" pitchFamily="34" charset="0"/>
              </a:rPr>
              <a:t>Nik</a:t>
            </a:r>
            <a:r>
              <a:rPr lang="fr-FR" sz="2800" dirty="0" smtClean="0">
                <a:solidFill>
                  <a:srgbClr val="4D2307"/>
                </a:solidFill>
                <a:ea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4D2307"/>
                </a:solidFill>
                <a:ea typeface="Calibri" panose="020F0502020204030204" pitchFamily="34" charset="0"/>
              </a:rPr>
              <a:t>2, </a:t>
            </a:r>
            <a:r>
              <a:rPr lang="fr-FR" sz="2800" dirty="0" smtClean="0">
                <a:solidFill>
                  <a:srgbClr val="4D2307"/>
                </a:solidFill>
                <a:ea typeface="Calibri" panose="020F0502020204030204" pitchFamily="34" charset="0"/>
              </a:rPr>
              <a:t>402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808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45" y="0"/>
            <a:ext cx="2761633" cy="61232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95" y="44754"/>
            <a:ext cx="3672333" cy="68132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2671" y="6400308"/>
            <a:ext cx="5388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D1C05"/>
                </a:solidFill>
              </a:rPr>
              <a:t>IMJ </a:t>
            </a:r>
            <a:r>
              <a:rPr lang="fr-FR" dirty="0" smtClean="0">
                <a:solidFill>
                  <a:srgbClr val="3D1C05"/>
                </a:solidFill>
              </a:rPr>
              <a:t>90.024.0060 (</a:t>
            </a:r>
            <a:r>
              <a:rPr lang="fr-FR" dirty="0" err="1">
                <a:solidFill>
                  <a:srgbClr val="3D1C05"/>
                </a:solidFill>
              </a:rPr>
              <a:t>Atiqot</a:t>
            </a:r>
            <a:r>
              <a:rPr lang="fr-FR" dirty="0">
                <a:solidFill>
                  <a:srgbClr val="3D1C05"/>
                </a:solidFill>
              </a:rPr>
              <a:t> 4, pl. </a:t>
            </a:r>
            <a:r>
              <a:rPr lang="fr-FR" dirty="0" smtClean="0">
                <a:solidFill>
                  <a:srgbClr val="3D1C05"/>
                </a:solidFill>
              </a:rPr>
              <a:t>4 n°7) Ur III, </a:t>
            </a:r>
            <a:r>
              <a:rPr lang="fr-FR" dirty="0" err="1" smtClean="0">
                <a:solidFill>
                  <a:srgbClr val="3D1C05"/>
                </a:solidFill>
              </a:rPr>
              <a:t>Girsu</a:t>
            </a:r>
            <a:endParaRPr lang="fr-FR" dirty="0">
              <a:solidFill>
                <a:srgbClr val="3D1C05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3922514" y="5109926"/>
            <a:ext cx="123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Photo CDLI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5556" y="571500"/>
            <a:ext cx="3037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D1C05"/>
                </a:solidFill>
              </a:rPr>
              <a:t>A new project: the philology of blank spaces</a:t>
            </a:r>
            <a:endParaRPr lang="en-US" sz="3200" dirty="0">
              <a:solidFill>
                <a:srgbClr val="3D1C05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 rot="14603347">
            <a:off x="6879653" y="2627146"/>
            <a:ext cx="457963" cy="3086044"/>
          </a:xfrm>
          <a:prstGeom prst="downArrow">
            <a:avLst>
              <a:gd name="adj1" fmla="val 5613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814" y="179614"/>
            <a:ext cx="11005457" cy="437042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fr-FR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Pluralité des concepts liés aux unités de mesure</a:t>
            </a:r>
            <a:endParaRPr lang="fr-FR" sz="4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sz="3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Liens entre histoire des sciences et didactique,</a:t>
            </a:r>
            <a:endParaRPr lang="fr-FR" sz="4000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180340" algn="ctr">
              <a:spcAft>
                <a:spcPts val="0"/>
              </a:spcAft>
            </a:pPr>
            <a:r>
              <a:rPr lang="fr-FR" sz="28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le cas de l’aire du carré dans une sélection de textes </a:t>
            </a:r>
            <a:r>
              <a:rPr lang="fr-FR" sz="2800" dirty="0" smtClean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anciens</a:t>
            </a:r>
          </a:p>
          <a:p>
            <a:pPr indent="180340" algn="ctr">
              <a:spcAft>
                <a:spcPts val="0"/>
              </a:spcAft>
            </a:pPr>
            <a:endParaRPr lang="fr-FR" sz="2400" dirty="0">
              <a:latin typeface="Times New Roman" panose="02020603050405020304" pitchFamily="18" charset="0"/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 Charlotte de </a:t>
            </a:r>
            <a:r>
              <a:rPr lang="fr-FR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Varent</a:t>
            </a:r>
            <a:endParaRPr lang="fr-FR" sz="28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fr-FR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Thèse de doctorat de Didactique et d’Histoire des mathématiques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942" y="5163822"/>
            <a:ext cx="1164227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D1C05"/>
                </a:solidFill>
              </a:rPr>
              <a:t>Considering </a:t>
            </a:r>
            <a:r>
              <a:rPr lang="en-US" sz="2800" dirty="0">
                <a:solidFill>
                  <a:srgbClr val="3D1C05"/>
                </a:solidFill>
              </a:rPr>
              <a:t>the </a:t>
            </a:r>
            <a:r>
              <a:rPr lang="en-US" sz="2800" dirty="0" smtClean="0">
                <a:solidFill>
                  <a:srgbClr val="3D1C05"/>
                </a:solidFill>
              </a:rPr>
              <a:t>didactical </a:t>
            </a:r>
            <a:r>
              <a:rPr lang="en-US" sz="2800" dirty="0">
                <a:solidFill>
                  <a:srgbClr val="3D1C05"/>
                </a:solidFill>
              </a:rPr>
              <a:t>material </a:t>
            </a:r>
            <a:r>
              <a:rPr lang="en-US" sz="2800" dirty="0" smtClean="0">
                <a:solidFill>
                  <a:srgbClr val="3D1C05"/>
                </a:solidFill>
              </a:rPr>
              <a:t>with </a:t>
            </a:r>
            <a:r>
              <a:rPr lang="en-US" sz="2800" dirty="0">
                <a:solidFill>
                  <a:srgbClr val="3D1C05"/>
                </a:solidFill>
              </a:rPr>
              <a:t>historical </a:t>
            </a:r>
            <a:r>
              <a:rPr lang="en-US" sz="2800" dirty="0" smtClean="0">
                <a:solidFill>
                  <a:srgbClr val="3D1C05"/>
                </a:solidFill>
              </a:rPr>
              <a:t> perspective </a:t>
            </a:r>
            <a:r>
              <a:rPr lang="en-US" sz="2800" dirty="0">
                <a:solidFill>
                  <a:srgbClr val="3D1C05"/>
                </a:solidFill>
              </a:rPr>
              <a:t>and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D1C05"/>
                </a:solidFill>
              </a:rPr>
              <a:t>Considering </a:t>
            </a:r>
            <a:r>
              <a:rPr lang="en-US" sz="2800" dirty="0">
                <a:solidFill>
                  <a:srgbClr val="3D1C05"/>
                </a:solidFill>
              </a:rPr>
              <a:t>the historical </a:t>
            </a:r>
            <a:r>
              <a:rPr lang="en-US" sz="2800" dirty="0" smtClean="0">
                <a:solidFill>
                  <a:srgbClr val="3D1C05"/>
                </a:solidFill>
              </a:rPr>
              <a:t> material with didactical perspective and </a:t>
            </a:r>
            <a:r>
              <a:rPr lang="en-US" sz="2800" dirty="0">
                <a:solidFill>
                  <a:srgbClr val="3D1C05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877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0971"/>
            <a:ext cx="6064245" cy="40331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81" y="166971"/>
            <a:ext cx="4545004" cy="66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57" y="0"/>
            <a:ext cx="76295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5" y="151900"/>
            <a:ext cx="7186441" cy="3438987"/>
          </a:xfrm>
          <a:prstGeom prst="rect">
            <a:avLst/>
          </a:prstGeom>
          <a:ln>
            <a:solidFill>
              <a:srgbClr val="3D1C05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205975" y="5061856"/>
            <a:ext cx="704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D1C05"/>
                </a:solidFill>
              </a:rPr>
              <a:t>“When history and didactics meet…”</a:t>
            </a:r>
            <a:endParaRPr lang="en-US" sz="3600" dirty="0">
              <a:solidFill>
                <a:srgbClr val="3D1C05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54" y="151900"/>
            <a:ext cx="4259145" cy="64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61" y="0"/>
            <a:ext cx="3365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Proust. </a:t>
            </a:r>
            <a:r>
              <a:rPr lang="fr-FR" b="1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"</a:t>
            </a:r>
            <a:r>
              <a:rPr lang="fr-FR" dirty="0" err="1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fr-FR" dirty="0" err="1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writings</a:t>
            </a: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dirty="0" err="1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fr-FR" dirty="0" err="1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writings</a:t>
            </a:r>
            <a:r>
              <a:rPr lang="fr-FR" dirty="0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…." in </a:t>
            </a:r>
            <a:r>
              <a:rPr lang="fr-FR" i="1" dirty="0" err="1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i="1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r-FR" i="1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'</a:t>
            </a:r>
            <a:r>
              <a:rPr lang="fr-FR" i="1" dirty="0" err="1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Lived</a:t>
            </a:r>
            <a:r>
              <a:rPr lang="fr-FR" i="1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fr-FR" i="1" dirty="0" err="1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fr-FR" dirty="0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…, </a:t>
            </a:r>
            <a:r>
              <a:rPr lang="fr-FR" dirty="0" err="1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fr-FR" dirty="0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dirty="0" err="1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Gueudet</a:t>
            </a: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Pepin</a:t>
            </a: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fr-FR" dirty="0" err="1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Trouche</a:t>
            </a:r>
            <a:endParaRPr lang="fr-FR" dirty="0">
              <a:solidFill>
                <a:srgbClr val="3D1C0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6497" y="0"/>
            <a:ext cx="8599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3D1C05"/>
                </a:solidFill>
              </a:rPr>
              <a:t>Trouche</a:t>
            </a:r>
            <a:r>
              <a:rPr lang="en-US" b="1" dirty="0" smtClean="0">
                <a:solidFill>
                  <a:srgbClr val="3D1C05"/>
                </a:solidFill>
              </a:rPr>
              <a:t>. </a:t>
            </a:r>
            <a:r>
              <a:rPr lang="en-US" b="1" dirty="0">
                <a:solidFill>
                  <a:srgbClr val="3D1C05"/>
                </a:solidFill>
              </a:rPr>
              <a:t>2016.</a:t>
            </a:r>
            <a:r>
              <a:rPr lang="en-US" dirty="0">
                <a:solidFill>
                  <a:srgbClr val="3D1C05"/>
                </a:solidFill>
              </a:rPr>
              <a:t> "The Development of Mathematics Practices in the Mesopotamian Scribal </a:t>
            </a:r>
            <a:r>
              <a:rPr lang="en-US" dirty="0" smtClean="0">
                <a:solidFill>
                  <a:srgbClr val="3D1C05"/>
                </a:solidFill>
              </a:rPr>
              <a:t>Schools. …” in </a:t>
            </a:r>
            <a:r>
              <a:rPr lang="en-US" i="1" dirty="0">
                <a:solidFill>
                  <a:srgbClr val="3D1C05"/>
                </a:solidFill>
              </a:rPr>
              <a:t>Tools and Mathematics. Instruments for learning</a:t>
            </a:r>
            <a:r>
              <a:rPr lang="en-US" dirty="0">
                <a:solidFill>
                  <a:srgbClr val="3D1C05"/>
                </a:solidFill>
              </a:rPr>
              <a:t>, </a:t>
            </a:r>
            <a:r>
              <a:rPr lang="en-US" i="1" dirty="0">
                <a:solidFill>
                  <a:srgbClr val="3D1C05"/>
                </a:solidFill>
              </a:rPr>
              <a:t>Mathematics Education Library</a:t>
            </a:r>
            <a:r>
              <a:rPr lang="en-US" dirty="0">
                <a:solidFill>
                  <a:srgbClr val="3D1C05"/>
                </a:solidFill>
              </a:rPr>
              <a:t>, </a:t>
            </a:r>
            <a:r>
              <a:rPr lang="en-US" dirty="0" smtClean="0">
                <a:solidFill>
                  <a:srgbClr val="3D1C05"/>
                </a:solidFill>
              </a:rPr>
              <a:t>ed. Monaghan, </a:t>
            </a:r>
            <a:r>
              <a:rPr lang="en-US" dirty="0" err="1" smtClean="0">
                <a:solidFill>
                  <a:srgbClr val="3D1C05"/>
                </a:solidFill>
              </a:rPr>
              <a:t>Trouche</a:t>
            </a:r>
            <a:r>
              <a:rPr lang="en-US" dirty="0">
                <a:solidFill>
                  <a:srgbClr val="3D1C05"/>
                </a:solidFill>
              </a:rPr>
              <a:t>, and </a:t>
            </a:r>
            <a:r>
              <a:rPr lang="en-US" dirty="0" err="1" smtClean="0">
                <a:solidFill>
                  <a:srgbClr val="3D1C05"/>
                </a:solidFill>
              </a:rPr>
              <a:t>Borwein</a:t>
            </a:r>
            <a:endParaRPr lang="fr-FR" dirty="0">
              <a:solidFill>
                <a:srgbClr val="3D1C0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504" y="1504346"/>
            <a:ext cx="3078572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3D1C05"/>
                </a:solidFill>
              </a:rPr>
              <a:t>The resources of the masters [. . .] might have included a complex system of written texts, </a:t>
            </a:r>
            <a:r>
              <a:rPr lang="en-US" sz="2200" dirty="0" err="1">
                <a:solidFill>
                  <a:srgbClr val="3D1C05"/>
                </a:solidFill>
              </a:rPr>
              <a:t>memorised</a:t>
            </a:r>
            <a:r>
              <a:rPr lang="en-US" sz="2200" dirty="0">
                <a:solidFill>
                  <a:srgbClr val="3D1C05"/>
                </a:solidFill>
              </a:rPr>
              <a:t> texts, calculation devices and various communicational processes, but only the written artefacts reached us. We have then to reconstruct a rich environment from truncated </a:t>
            </a:r>
            <a:r>
              <a:rPr lang="en-US" sz="2200" dirty="0" smtClean="0">
                <a:solidFill>
                  <a:srgbClr val="3D1C05"/>
                </a:solidFill>
              </a:rPr>
              <a:t>evidence.</a:t>
            </a:r>
            <a:endParaRPr lang="en-US" sz="2200" dirty="0">
              <a:solidFill>
                <a:srgbClr val="3D1C0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6420" y="1010245"/>
            <a:ext cx="8669791" cy="5847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3D1C05"/>
                </a:solidFill>
              </a:rPr>
              <a:t>What we learn from the material of scribal schools, more than 1000 years after the invention of writing, is that writing did not replace, in schools, </a:t>
            </a:r>
            <a:r>
              <a:rPr lang="en-US" sz="2200" dirty="0" err="1">
                <a:solidFill>
                  <a:srgbClr val="3D1C05"/>
                </a:solidFill>
              </a:rPr>
              <a:t>memorisation</a:t>
            </a:r>
            <a:r>
              <a:rPr lang="en-US" sz="2200" dirty="0">
                <a:solidFill>
                  <a:srgbClr val="3D1C05"/>
                </a:solidFill>
              </a:rPr>
              <a:t> and that tablets did not replace tokens: on the contrary the combination of different means supporting calculations seems to have led to a constitution of a few articulated levels of mathematics practices: manipulating numbers through tokens, </a:t>
            </a:r>
            <a:r>
              <a:rPr lang="en-US" sz="2200" dirty="0" err="1">
                <a:solidFill>
                  <a:srgbClr val="3D1C05"/>
                </a:solidFill>
              </a:rPr>
              <a:t>memorising</a:t>
            </a:r>
            <a:r>
              <a:rPr lang="en-US" sz="2200" dirty="0">
                <a:solidFill>
                  <a:srgbClr val="3D1C05"/>
                </a:solidFill>
              </a:rPr>
              <a:t> tables and intermediate results, developing and using highly structured algorithms dedicated to specific mathematical tasks, expressed in a very few lines for saving place on clay tablets. </a:t>
            </a:r>
            <a:endParaRPr lang="en-US" sz="2200" dirty="0" smtClean="0">
              <a:solidFill>
                <a:srgbClr val="3D1C05"/>
              </a:solidFill>
            </a:endParaRPr>
          </a:p>
          <a:p>
            <a:pPr algn="just"/>
            <a:r>
              <a:rPr lang="en-US" sz="2200" dirty="0" smtClean="0">
                <a:solidFill>
                  <a:srgbClr val="3D1C05"/>
                </a:solidFill>
              </a:rPr>
              <a:t>…</a:t>
            </a:r>
            <a:endParaRPr lang="en-US" sz="2200" dirty="0">
              <a:solidFill>
                <a:srgbClr val="3D1C05"/>
              </a:solidFill>
            </a:endParaRPr>
          </a:p>
          <a:p>
            <a:pPr algn="just"/>
            <a:r>
              <a:rPr lang="en-US" sz="2200" dirty="0">
                <a:solidFill>
                  <a:srgbClr val="3D1C05"/>
                </a:solidFill>
              </a:rPr>
              <a:t>The flexibility of computing, that is the ability of switching between several frames, semiotic registers (</a:t>
            </a:r>
            <a:r>
              <a:rPr lang="en-US" sz="2200" dirty="0" err="1">
                <a:solidFill>
                  <a:srgbClr val="3D1C05"/>
                </a:solidFill>
              </a:rPr>
              <a:t>Mariotti</a:t>
            </a:r>
            <a:r>
              <a:rPr lang="en-US" sz="2200" dirty="0">
                <a:solidFill>
                  <a:srgbClr val="3D1C05"/>
                </a:solidFill>
              </a:rPr>
              <a:t> and </a:t>
            </a:r>
            <a:r>
              <a:rPr lang="en-US" sz="2200" dirty="0" err="1">
                <a:solidFill>
                  <a:srgbClr val="3D1C05"/>
                </a:solidFill>
              </a:rPr>
              <a:t>Maracci</a:t>
            </a:r>
            <a:r>
              <a:rPr lang="en-US" sz="2200" dirty="0">
                <a:solidFill>
                  <a:srgbClr val="3D1C05"/>
                </a:solidFill>
              </a:rPr>
              <a:t>, 2012) or points of view (see Chap. 8), in the case of scribal schools the switching between the writing on clay tablets and the manipulation of tokens via wooden device; or the switching between computations on numbers, and computations on quantities; or the switching between a wedges-based representation and a token-based representation</a:t>
            </a:r>
            <a:r>
              <a:rPr lang="en-US" sz="2200" dirty="0" smtClean="0">
                <a:solidFill>
                  <a:srgbClr val="3D1C05"/>
                </a:solidFill>
              </a:rPr>
              <a:t>.</a:t>
            </a:r>
            <a:endParaRPr lang="en-US" sz="2200" dirty="0">
              <a:solidFill>
                <a:srgbClr val="3D1C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42" y="-1322614"/>
            <a:ext cx="4572000" cy="6858000"/>
          </a:xfrm>
          <a:prstGeom prst="rect">
            <a:avLst/>
          </a:prstGeom>
        </p:spPr>
      </p:pic>
      <p:pic>
        <p:nvPicPr>
          <p:cNvPr id="3" name="图片 25" descr="F:\OneDrive\欧阳晓莉\2015-1月-自然科学史研究投稿\Pictures_with_copy_right\I 2 759_obv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11039" r="6876" b="4221"/>
          <a:stretch/>
        </p:blipFill>
        <p:spPr bwMode="auto">
          <a:xfrm>
            <a:off x="898743" y="0"/>
            <a:ext cx="4376728" cy="5929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59257" y="5929934"/>
            <a:ext cx="592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D1C05"/>
                </a:solidFill>
              </a:rPr>
              <a:t>Balanced account, Southern Mesopotamia, end of the third </a:t>
            </a:r>
            <a:r>
              <a:rPr lang="en-US" sz="2400" dirty="0" err="1" smtClean="0">
                <a:solidFill>
                  <a:srgbClr val="3D1C05"/>
                </a:solidFill>
              </a:rPr>
              <a:t>millenium</a:t>
            </a:r>
            <a:r>
              <a:rPr lang="en-US" sz="2400" dirty="0" smtClean="0">
                <a:solidFill>
                  <a:srgbClr val="3D1C05"/>
                </a:solidFill>
              </a:rPr>
              <a:t> BCE (ca. 2042 BCE)</a:t>
            </a:r>
            <a:endParaRPr lang="en-US" sz="2400" dirty="0">
              <a:solidFill>
                <a:srgbClr val="3D1C0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34942" y="5831963"/>
            <a:ext cx="507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D1C05"/>
                </a:solidFill>
              </a:rPr>
              <a:t>School tablet, Central Mesopotamia, second </a:t>
            </a:r>
            <a:r>
              <a:rPr lang="en-US" sz="2400" dirty="0" err="1" smtClean="0">
                <a:solidFill>
                  <a:srgbClr val="3D1C05"/>
                </a:solidFill>
              </a:rPr>
              <a:t>millenium</a:t>
            </a:r>
            <a:r>
              <a:rPr lang="en-US" sz="2400" dirty="0" smtClean="0">
                <a:solidFill>
                  <a:srgbClr val="3D1C05"/>
                </a:solidFill>
              </a:rPr>
              <a:t> BCE (ca. 1700 BCE) </a:t>
            </a:r>
            <a:endParaRPr lang="en-US" sz="2400" dirty="0">
              <a:solidFill>
                <a:srgbClr val="3D1C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43" y="528855"/>
            <a:ext cx="113592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3D1C05"/>
                </a:solidFill>
              </a:rPr>
              <a:t>Xiaoli</a:t>
            </a:r>
            <a:r>
              <a:rPr lang="en-US" sz="2800" b="1" dirty="0">
                <a:solidFill>
                  <a:srgbClr val="3D1C05"/>
                </a:solidFill>
              </a:rPr>
              <a:t> Ouyang and Christine Proust. </a:t>
            </a:r>
            <a:r>
              <a:rPr lang="en-US" sz="2800" dirty="0">
                <a:solidFill>
                  <a:srgbClr val="3D1C05"/>
                </a:solidFill>
              </a:rPr>
              <a:t>forthcoming. "Place value notations in the Ur III period: </a:t>
            </a:r>
            <a:r>
              <a:rPr lang="en-US" sz="2800" b="1" dirty="0">
                <a:solidFill>
                  <a:srgbClr val="C00000"/>
                </a:solidFill>
              </a:rPr>
              <a:t>marginal numbers in administrative texts</a:t>
            </a:r>
            <a:r>
              <a:rPr lang="en-US" sz="2800" dirty="0">
                <a:solidFill>
                  <a:srgbClr val="3D1C05"/>
                </a:solidFill>
              </a:rPr>
              <a:t>." in </a:t>
            </a:r>
            <a:r>
              <a:rPr lang="en-US" sz="2800" i="1" dirty="0">
                <a:solidFill>
                  <a:srgbClr val="3D1C05"/>
                </a:solidFill>
              </a:rPr>
              <a:t>Cultures of computation and quantification, Why the Sciences of the Ancient World Matter, </a:t>
            </a:r>
            <a:r>
              <a:rPr lang="en-US" sz="2800" dirty="0">
                <a:solidFill>
                  <a:srgbClr val="3D1C05"/>
                </a:solidFill>
              </a:rPr>
              <a:t>edited by K. </a:t>
            </a:r>
            <a:r>
              <a:rPr lang="en-US" sz="2800" dirty="0" err="1">
                <a:solidFill>
                  <a:srgbClr val="3D1C05"/>
                </a:solidFill>
              </a:rPr>
              <a:t>Chemla</a:t>
            </a:r>
            <a:r>
              <a:rPr lang="en-US" sz="2800" dirty="0">
                <a:solidFill>
                  <a:srgbClr val="3D1C05"/>
                </a:solidFill>
              </a:rPr>
              <a:t>, A. Keller, and C. Proust. </a:t>
            </a:r>
            <a:r>
              <a:rPr lang="en-US" sz="2800" dirty="0" smtClean="0">
                <a:solidFill>
                  <a:srgbClr val="3D1C05"/>
                </a:solidFill>
              </a:rPr>
              <a:t>Springer, series “Why the Sciences of the Ancient World Matter”. </a:t>
            </a:r>
          </a:p>
          <a:p>
            <a:pPr algn="just"/>
            <a:endParaRPr lang="en-US" sz="2800" i="1" dirty="0">
              <a:solidFill>
                <a:srgbClr val="3D1C05"/>
              </a:solidFill>
            </a:endParaRPr>
          </a:p>
          <a:p>
            <a:pPr marR="0" algn="just"/>
            <a:r>
              <a:rPr lang="en-US" sz="2800" dirty="0" smtClean="0">
                <a:solidFill>
                  <a:srgbClr val="3D1C05"/>
                </a:solidFill>
              </a:rPr>
              <a:t> </a:t>
            </a:r>
            <a:r>
              <a:rPr lang="en-US" sz="2800" b="1" dirty="0" err="1" smtClean="0">
                <a:solidFill>
                  <a:srgbClr val="3D1C05"/>
                </a:solidFill>
              </a:rPr>
              <a:t>Xiaoli</a:t>
            </a:r>
            <a:r>
              <a:rPr lang="en-US" sz="2800" b="1" dirty="0" smtClean="0">
                <a:solidFill>
                  <a:srgbClr val="3D1C05"/>
                </a:solidFill>
              </a:rPr>
              <a:t> Ouyang and </a:t>
            </a:r>
            <a:r>
              <a:rPr lang="en-US" sz="2800" b="1" dirty="0">
                <a:solidFill>
                  <a:srgbClr val="3D1C05"/>
                </a:solidFill>
              </a:rPr>
              <a:t>Christine Proust</a:t>
            </a:r>
            <a:r>
              <a:rPr lang="en-US" sz="2800" dirty="0">
                <a:solidFill>
                  <a:srgbClr val="3D1C05"/>
                </a:solidFill>
              </a:rPr>
              <a:t>. 2015. "</a:t>
            </a:r>
            <a:r>
              <a:rPr lang="en-US" sz="2800" dirty="0" err="1">
                <a:solidFill>
                  <a:srgbClr val="3D1C05"/>
                </a:solidFill>
              </a:rPr>
              <a:t>Lianghe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en-US" sz="2800" dirty="0" err="1">
                <a:solidFill>
                  <a:srgbClr val="3D1C05"/>
                </a:solidFill>
              </a:rPr>
              <a:t>liuyu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en-US" sz="2800" dirty="0" err="1">
                <a:solidFill>
                  <a:srgbClr val="3D1C05"/>
                </a:solidFill>
              </a:rPr>
              <a:t>liushi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en-US" sz="2800" dirty="0" err="1">
                <a:solidFill>
                  <a:srgbClr val="3D1C05"/>
                </a:solidFill>
              </a:rPr>
              <a:t>jinzhi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en-US" sz="2800" dirty="0" err="1">
                <a:solidFill>
                  <a:srgbClr val="3D1C05"/>
                </a:solidFill>
              </a:rPr>
              <a:t>weizhizhi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en-US" sz="2800" dirty="0" err="1">
                <a:solidFill>
                  <a:srgbClr val="3D1C05"/>
                </a:solidFill>
              </a:rPr>
              <a:t>jishufa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en-US" sz="2800" dirty="0" err="1">
                <a:solidFill>
                  <a:srgbClr val="3D1C05"/>
                </a:solidFill>
              </a:rPr>
              <a:t>zaoqi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en-US" sz="2800" dirty="0" err="1">
                <a:solidFill>
                  <a:srgbClr val="3D1C05"/>
                </a:solidFill>
              </a:rPr>
              <a:t>fazhan</a:t>
            </a:r>
            <a:r>
              <a:rPr lang="en-US" sz="2800" dirty="0">
                <a:solidFill>
                  <a:srgbClr val="3D1C05"/>
                </a:solidFill>
              </a:rPr>
              <a:t> de </a:t>
            </a:r>
            <a:r>
              <a:rPr lang="en-US" sz="2800" dirty="0" err="1">
                <a:solidFill>
                  <a:srgbClr val="3D1C05"/>
                </a:solidFill>
              </a:rPr>
              <a:t>xin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en-US" sz="2800" dirty="0" err="1">
                <a:solidFill>
                  <a:srgbClr val="3D1C05"/>
                </a:solidFill>
              </a:rPr>
              <a:t>zhengju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en-US" sz="2800" dirty="0" err="1">
                <a:solidFill>
                  <a:srgbClr val="3D1C05"/>
                </a:solidFill>
              </a:rPr>
              <a:t>ji</a:t>
            </a:r>
            <a:r>
              <a:rPr lang="en-US" sz="2800" dirty="0">
                <a:solidFill>
                  <a:srgbClr val="3D1C05"/>
                </a:solidFill>
              </a:rPr>
              <a:t> qi </a:t>
            </a:r>
            <a:r>
              <a:rPr lang="en-US" sz="2800" dirty="0" err="1">
                <a:solidFill>
                  <a:srgbClr val="3D1C05"/>
                </a:solidFill>
              </a:rPr>
              <a:t>fenxi</a:t>
            </a:r>
            <a:r>
              <a:rPr lang="en-US" sz="2800" dirty="0">
                <a:solidFill>
                  <a:srgbClr val="3D1C05"/>
                </a:solidFill>
              </a:rPr>
              <a:t> </a:t>
            </a:r>
            <a:r>
              <a:rPr lang="ja-JP" altLang="fr-FR" sz="2800" dirty="0">
                <a:solidFill>
                  <a:srgbClr val="3D1C05"/>
                </a:solidFill>
              </a:rPr>
              <a:t>两河流域六十进制位值记数法早期发展的新证据及其分析</a:t>
            </a:r>
            <a:r>
              <a:rPr lang="fr-FR" altLang="ja-JP" sz="2800" dirty="0">
                <a:solidFill>
                  <a:srgbClr val="3D1C05"/>
                </a:solidFill>
              </a:rPr>
              <a:t>(</a:t>
            </a:r>
            <a:r>
              <a:rPr lang="en-US" sz="2800" dirty="0">
                <a:solidFill>
                  <a:srgbClr val="3D1C05"/>
                </a:solidFill>
              </a:rPr>
              <a:t>New evidence of the early development of the Mesopotamian </a:t>
            </a:r>
            <a:r>
              <a:rPr lang="en-US" sz="2800" dirty="0" err="1">
                <a:solidFill>
                  <a:srgbClr val="3D1C05"/>
                </a:solidFill>
              </a:rPr>
              <a:t>sexagesimal</a:t>
            </a:r>
            <a:r>
              <a:rPr lang="en-US" sz="2800" dirty="0">
                <a:solidFill>
                  <a:srgbClr val="3D1C05"/>
                </a:solidFill>
              </a:rPr>
              <a:t> place value number system and its analysis)." </a:t>
            </a:r>
            <a:r>
              <a:rPr lang="en-US" sz="2800" i="1" dirty="0" err="1">
                <a:solidFill>
                  <a:srgbClr val="3D1C05"/>
                </a:solidFill>
              </a:rPr>
              <a:t>Ziran</a:t>
            </a:r>
            <a:r>
              <a:rPr lang="en-US" sz="2800" i="1" dirty="0">
                <a:solidFill>
                  <a:srgbClr val="3D1C05"/>
                </a:solidFill>
              </a:rPr>
              <a:t> </a:t>
            </a:r>
            <a:r>
              <a:rPr lang="en-US" sz="2800" i="1" dirty="0" err="1">
                <a:solidFill>
                  <a:srgbClr val="3D1C05"/>
                </a:solidFill>
              </a:rPr>
              <a:t>kexueshi</a:t>
            </a:r>
            <a:r>
              <a:rPr lang="en-US" sz="2800" i="1" dirty="0">
                <a:solidFill>
                  <a:srgbClr val="3D1C05"/>
                </a:solidFill>
              </a:rPr>
              <a:t> </a:t>
            </a:r>
            <a:r>
              <a:rPr lang="en-US" sz="2800" i="1" dirty="0" err="1">
                <a:solidFill>
                  <a:srgbClr val="3D1C05"/>
                </a:solidFill>
              </a:rPr>
              <a:t>yanjiu</a:t>
            </a:r>
            <a:r>
              <a:rPr lang="en-US" sz="2800" i="1" dirty="0">
                <a:solidFill>
                  <a:srgbClr val="3D1C05"/>
                </a:solidFill>
              </a:rPr>
              <a:t> </a:t>
            </a:r>
            <a:r>
              <a:rPr lang="ja-JP" altLang="fr-FR" sz="2800" i="1" dirty="0">
                <a:solidFill>
                  <a:srgbClr val="3D1C05"/>
                </a:solidFill>
              </a:rPr>
              <a:t>自然科学史研究 </a:t>
            </a:r>
            <a:r>
              <a:rPr lang="fr-FR" altLang="ja-JP" sz="2800" i="1" dirty="0">
                <a:solidFill>
                  <a:srgbClr val="3D1C05"/>
                </a:solidFill>
              </a:rPr>
              <a:t>(</a:t>
            </a:r>
            <a:r>
              <a:rPr lang="en-US" sz="2800" i="1" dirty="0">
                <a:solidFill>
                  <a:srgbClr val="3D1C05"/>
                </a:solidFill>
              </a:rPr>
              <a:t>Research in the history of natural sciences) 34:201-221</a:t>
            </a:r>
            <a:r>
              <a:rPr lang="en-US" sz="2800" i="1" dirty="0" smtClean="0">
                <a:solidFill>
                  <a:srgbClr val="3D1C05"/>
                </a:solidFill>
              </a:rPr>
              <a:t>.</a:t>
            </a:r>
          </a:p>
          <a:p>
            <a:pPr marR="0" algn="just"/>
            <a:endParaRPr lang="en-US" sz="2800" i="1" dirty="0">
              <a:solidFill>
                <a:srgbClr val="3D1C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798" y="1643452"/>
            <a:ext cx="590550" cy="5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61145">
            <a:off x="6575911" y="1650490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85645" y="3644293"/>
            <a:ext cx="628232" cy="3242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196" y="3573613"/>
            <a:ext cx="503755" cy="4857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298" y="5408633"/>
            <a:ext cx="281792" cy="6888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729" y="5408633"/>
            <a:ext cx="438345" cy="62620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7886" y="1261720"/>
            <a:ext cx="50175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D1C05"/>
                </a:solidFill>
              </a:rPr>
              <a:t>Token </a:t>
            </a:r>
            <a:br>
              <a:rPr lang="en-US" sz="3200" dirty="0" smtClean="0">
                <a:solidFill>
                  <a:srgbClr val="3D1C05"/>
                </a:solidFill>
              </a:rPr>
            </a:br>
            <a:r>
              <a:rPr lang="en-US" sz="3200" dirty="0" smtClean="0">
                <a:solidFill>
                  <a:srgbClr val="3D1C05"/>
                </a:solidFill>
              </a:rPr>
              <a:t>(from </a:t>
            </a:r>
            <a:r>
              <a:rPr lang="en-US" sz="3200" dirty="0" err="1" smtClean="0">
                <a:solidFill>
                  <a:srgbClr val="3D1C05"/>
                </a:solidFill>
              </a:rPr>
              <a:t>VIII</a:t>
            </a:r>
            <a:r>
              <a:rPr lang="en-US" sz="3200" baseline="30000" dirty="0" err="1" smtClean="0">
                <a:solidFill>
                  <a:srgbClr val="3D1C05"/>
                </a:solidFill>
              </a:rPr>
              <a:t>th</a:t>
            </a:r>
            <a:r>
              <a:rPr lang="en-US" sz="3200" dirty="0" smtClean="0">
                <a:solidFill>
                  <a:srgbClr val="3D1C05"/>
                </a:solidFill>
              </a:rPr>
              <a:t> millennium BCE)  </a:t>
            </a:r>
            <a:endParaRPr lang="en-US" sz="3200" dirty="0">
              <a:solidFill>
                <a:srgbClr val="3D1C05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7886" y="3213291"/>
            <a:ext cx="3526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D1C05"/>
                </a:solidFill>
              </a:rPr>
              <a:t>Pre-cuneiform texts</a:t>
            </a:r>
          </a:p>
          <a:p>
            <a:r>
              <a:rPr lang="en-US" sz="3200" dirty="0" smtClean="0">
                <a:solidFill>
                  <a:srgbClr val="3D1C05"/>
                </a:solidFill>
              </a:rPr>
              <a:t>(ca. 4500-4000 BCE)</a:t>
            </a:r>
            <a:endParaRPr lang="en-US" sz="3200" dirty="0">
              <a:solidFill>
                <a:srgbClr val="3D1C0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886" y="5020242"/>
            <a:ext cx="2901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D1C05"/>
                </a:solidFill>
              </a:rPr>
              <a:t>Cuneiform texts</a:t>
            </a:r>
          </a:p>
          <a:p>
            <a:r>
              <a:rPr lang="en-US" sz="3200" dirty="0" smtClean="0">
                <a:solidFill>
                  <a:srgbClr val="3D1C05"/>
                </a:solidFill>
              </a:rPr>
              <a:t>(ca. 3500-0 BCE)</a:t>
            </a:r>
            <a:endParaRPr lang="en-US" sz="3200" dirty="0">
              <a:solidFill>
                <a:srgbClr val="3D1C05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217223" y="3098758"/>
            <a:ext cx="2547257" cy="130628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5217223" y="5155456"/>
            <a:ext cx="2547257" cy="130628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"/>
          <p:cNvSpPr txBox="1">
            <a:spLocks noChangeArrowheads="1"/>
          </p:cNvSpPr>
          <p:nvPr/>
        </p:nvSpPr>
        <p:spPr bwMode="auto">
          <a:xfrm>
            <a:off x="-134602" y="95452"/>
            <a:ext cx="8496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4D2307"/>
                </a:solidFill>
              </a:rPr>
              <a:t>From</a:t>
            </a:r>
            <a:r>
              <a:rPr lang="fr-FR" sz="3600" b="1" dirty="0" smtClean="0">
                <a:solidFill>
                  <a:srgbClr val="4D2307"/>
                </a:solidFill>
              </a:rPr>
              <a:t> </a:t>
            </a:r>
            <a:r>
              <a:rPr lang="fr-FR" sz="3600" b="1" dirty="0" err="1" smtClean="0">
                <a:solidFill>
                  <a:srgbClr val="4D2307"/>
                </a:solidFill>
              </a:rPr>
              <a:t>objects</a:t>
            </a:r>
            <a:r>
              <a:rPr lang="fr-FR" sz="3600" b="1" dirty="0" smtClean="0">
                <a:solidFill>
                  <a:srgbClr val="4D2307"/>
                </a:solidFill>
              </a:rPr>
              <a:t> to </a:t>
            </a:r>
            <a:r>
              <a:rPr lang="fr-FR" sz="3600" b="1" dirty="0" err="1" smtClean="0">
                <a:solidFill>
                  <a:srgbClr val="4D2307"/>
                </a:solidFill>
              </a:rPr>
              <a:t>texts</a:t>
            </a:r>
            <a:endParaRPr lang="fr-FR" sz="3600" b="1" dirty="0">
              <a:solidFill>
                <a:srgbClr val="4D2307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14" y="4163786"/>
            <a:ext cx="1964791" cy="260856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8" y="2697709"/>
            <a:ext cx="1859934" cy="220826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85" y="513408"/>
            <a:ext cx="3018159" cy="19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66" y="1880539"/>
            <a:ext cx="7429955" cy="1312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91302" y="983700"/>
            <a:ext cx="1787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(CBS </a:t>
            </a:r>
            <a:r>
              <a:rPr lang="fr-FR" dirty="0"/>
              <a:t>1215 #</a:t>
            </a:r>
            <a:r>
              <a:rPr lang="fr-FR" dirty="0" smtClean="0"/>
              <a:t>20)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031" y="933640"/>
            <a:ext cx="667947" cy="6969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022" y="914975"/>
            <a:ext cx="638906" cy="6679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108" y="944018"/>
            <a:ext cx="551781" cy="6098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742" y="965227"/>
            <a:ext cx="551781" cy="6098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4027" y="965227"/>
            <a:ext cx="638906" cy="6679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0019" y="944018"/>
            <a:ext cx="609865" cy="7260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6859" y="842375"/>
            <a:ext cx="667947" cy="929318"/>
          </a:xfrm>
          <a:prstGeom prst="rect">
            <a:avLst/>
          </a:prstGeom>
        </p:spPr>
      </p:pic>
      <p:sp>
        <p:nvSpPr>
          <p:cNvPr id="19" name="ZoneTexte 1"/>
          <p:cNvSpPr txBox="1">
            <a:spLocks noChangeArrowheads="1"/>
          </p:cNvSpPr>
          <p:nvPr/>
        </p:nvSpPr>
        <p:spPr bwMode="auto">
          <a:xfrm>
            <a:off x="714959" y="130541"/>
            <a:ext cx="996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4D2307"/>
                </a:solidFill>
              </a:rPr>
              <a:t>From</a:t>
            </a:r>
            <a:r>
              <a:rPr lang="fr-FR" sz="3200" b="1" dirty="0" smtClean="0">
                <a:solidFill>
                  <a:srgbClr val="4D2307"/>
                </a:solidFill>
              </a:rPr>
              <a:t> </a:t>
            </a:r>
            <a:r>
              <a:rPr lang="fr-FR" sz="3200" b="1" dirty="0" err="1" smtClean="0">
                <a:solidFill>
                  <a:srgbClr val="4D2307"/>
                </a:solidFill>
              </a:rPr>
              <a:t>texts</a:t>
            </a:r>
            <a:r>
              <a:rPr lang="fr-FR" sz="3200" b="1" dirty="0" smtClean="0">
                <a:solidFill>
                  <a:srgbClr val="4D2307"/>
                </a:solidFill>
              </a:rPr>
              <a:t> to </a:t>
            </a:r>
            <a:r>
              <a:rPr lang="fr-FR" sz="3200" b="1" dirty="0" err="1" smtClean="0">
                <a:solidFill>
                  <a:srgbClr val="4D2307"/>
                </a:solidFill>
              </a:rPr>
              <a:t>objects</a:t>
            </a:r>
            <a:endParaRPr lang="fr-FR" sz="3200" b="1" dirty="0">
              <a:solidFill>
                <a:srgbClr val="4D2307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6" y="3948313"/>
            <a:ext cx="10187713" cy="562992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15636" y="2275422"/>
            <a:ext cx="1202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D2307"/>
                </a:solidFill>
              </a:rPr>
              <a:t>Token?</a:t>
            </a:r>
            <a:endParaRPr lang="en-US" sz="2800" dirty="0">
              <a:solidFill>
                <a:srgbClr val="4D2307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5636" y="3459422"/>
            <a:ext cx="149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D2307"/>
                </a:solidFill>
              </a:rPr>
              <a:t>Abacus?</a:t>
            </a:r>
            <a:endParaRPr lang="en-US" sz="2800" dirty="0">
              <a:solidFill>
                <a:srgbClr val="4D2307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5400000">
            <a:off x="9645656" y="5053673"/>
            <a:ext cx="251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2307"/>
                </a:solidFill>
              </a:rPr>
              <a:t>Model by Baptiste </a:t>
            </a:r>
            <a:r>
              <a:rPr lang="en-US" dirty="0" err="1" smtClean="0">
                <a:solidFill>
                  <a:srgbClr val="4D2307"/>
                </a:solidFill>
              </a:rPr>
              <a:t>Mélès</a:t>
            </a:r>
            <a:endParaRPr lang="en-US" dirty="0">
              <a:solidFill>
                <a:srgbClr val="4D23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 descr="F:\OneDrive\欧阳晓莉\2015-1月-自然科学史研究投稿\Pictures_with_copy_right\I 2 759_obv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11039" r="6876" b="4221"/>
          <a:stretch/>
        </p:blipFill>
        <p:spPr bwMode="auto">
          <a:xfrm>
            <a:off x="4603738" y="1000027"/>
            <a:ext cx="3910776" cy="5298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图片 28" descr="F:\OneDrive\欧阳晓莉\2015-1月-自然科学史研究投稿\Pictures_with_copy_right\I 2 759_rev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6428" r="25088" b="19818"/>
          <a:stretch/>
        </p:blipFill>
        <p:spPr bwMode="auto">
          <a:xfrm>
            <a:off x="8393150" y="882942"/>
            <a:ext cx="3869267" cy="5415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1061" y="-19229"/>
            <a:ext cx="52220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4D2307"/>
                </a:solidFill>
                <a:ea typeface="Calibri" panose="020F0502020204030204" pitchFamily="34" charset="0"/>
              </a:rPr>
              <a:t>A </a:t>
            </a:r>
            <a:r>
              <a:rPr lang="en-US" sz="2800" b="1" dirty="0" smtClean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 </a:t>
            </a:r>
            <a:r>
              <a:rPr lang="en-US" sz="2800" b="1" dirty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 </a:t>
            </a:r>
            <a:r>
              <a:rPr lang="en-US" sz="2800" dirty="0" smtClean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br>
              <a:rPr lang="en-US" sz="2800" dirty="0" smtClean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</a:t>
            </a:r>
            <a:r>
              <a:rPr lang="en-US" sz="2800" dirty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 of </a:t>
            </a:r>
            <a:r>
              <a:rPr lang="en-US" sz="2800" dirty="0" smtClean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lard </a:t>
            </a:r>
            <a:r>
              <a:rPr lang="en-US" sz="2800" dirty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rgbClr val="4D23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copper</a:t>
            </a:r>
            <a:r>
              <a:rPr lang="en-GB" sz="2800" dirty="0" smtClean="0">
                <a:solidFill>
                  <a:srgbClr val="4D2307"/>
                </a:solidFill>
              </a:rPr>
              <a:t> </a:t>
            </a:r>
          </a:p>
          <a:p>
            <a:r>
              <a:rPr lang="en-GB" b="1" dirty="0" smtClean="0">
                <a:solidFill>
                  <a:srgbClr val="4D2307"/>
                </a:solidFill>
              </a:rPr>
              <a:t>Provenance</a:t>
            </a:r>
            <a:r>
              <a:rPr lang="en-GB" b="1" dirty="0">
                <a:solidFill>
                  <a:srgbClr val="4D2307"/>
                </a:solidFill>
              </a:rPr>
              <a:t>: </a:t>
            </a:r>
            <a:r>
              <a:rPr lang="en-GB" dirty="0" err="1">
                <a:solidFill>
                  <a:srgbClr val="4D2307"/>
                </a:solidFill>
              </a:rPr>
              <a:t>Umma</a:t>
            </a:r>
            <a:r>
              <a:rPr lang="en-GB" dirty="0">
                <a:solidFill>
                  <a:srgbClr val="4D2307"/>
                </a:solidFill>
              </a:rPr>
              <a:t>, </a:t>
            </a:r>
            <a:r>
              <a:rPr lang="en-GB" b="1" dirty="0" smtClean="0">
                <a:solidFill>
                  <a:srgbClr val="4D2307"/>
                </a:solidFill>
              </a:rPr>
              <a:t>Date</a:t>
            </a:r>
            <a:r>
              <a:rPr lang="en-GB" b="1" dirty="0">
                <a:solidFill>
                  <a:srgbClr val="4D2307"/>
                </a:solidFill>
              </a:rPr>
              <a:t>:</a:t>
            </a:r>
            <a:r>
              <a:rPr lang="fr-FR" dirty="0">
                <a:solidFill>
                  <a:srgbClr val="4D2307"/>
                </a:solidFill>
                <a:ea typeface="Calibri" panose="020F0502020204030204" pitchFamily="34" charset="0"/>
              </a:rPr>
              <a:t> ca. 2042</a:t>
            </a:r>
            <a:endParaRPr lang="fr-FR" dirty="0">
              <a:solidFill>
                <a:srgbClr val="4D2307"/>
              </a:solidFill>
            </a:endParaRPr>
          </a:p>
          <a:p>
            <a:r>
              <a:rPr lang="en-GB" dirty="0" err="1" smtClean="0">
                <a:solidFill>
                  <a:srgbClr val="4D2307"/>
                </a:solidFill>
              </a:rPr>
              <a:t>Pouchkine</a:t>
            </a:r>
            <a:r>
              <a:rPr lang="en-GB" dirty="0" smtClean="0">
                <a:solidFill>
                  <a:srgbClr val="4D2307"/>
                </a:solidFill>
              </a:rPr>
              <a:t> Museum</a:t>
            </a:r>
            <a:r>
              <a:rPr lang="en-GB" dirty="0">
                <a:solidFill>
                  <a:srgbClr val="4D2307"/>
                </a:solidFill>
              </a:rPr>
              <a:t>, </a:t>
            </a:r>
            <a:r>
              <a:rPr lang="en-GB" dirty="0" err="1" smtClean="0">
                <a:solidFill>
                  <a:srgbClr val="4D2307"/>
                </a:solidFill>
              </a:rPr>
              <a:t>Moscou</a:t>
            </a:r>
            <a:r>
              <a:rPr lang="en-GB" dirty="0" smtClean="0">
                <a:solidFill>
                  <a:srgbClr val="4D2307"/>
                </a:solidFill>
              </a:rPr>
              <a:t> (</a:t>
            </a:r>
            <a:r>
              <a:rPr lang="en-GB" dirty="0" err="1" smtClean="0">
                <a:solidFill>
                  <a:srgbClr val="4D2307"/>
                </a:solidFill>
              </a:rPr>
              <a:t>n</a:t>
            </a:r>
            <a:r>
              <a:rPr lang="en-GB" sz="1400" dirty="0" err="1" smtClean="0">
                <a:solidFill>
                  <a:srgbClr val="4D2307"/>
                </a:solidFill>
              </a:rPr>
              <a:t>O</a:t>
            </a:r>
            <a:r>
              <a:rPr lang="en-GB" dirty="0" smtClean="0">
                <a:solidFill>
                  <a:srgbClr val="4D2307"/>
                </a:solidFill>
              </a:rPr>
              <a:t> public; </a:t>
            </a:r>
            <a:r>
              <a:rPr lang="fr-FR" dirty="0" err="1" smtClean="0">
                <a:solidFill>
                  <a:srgbClr val="4D2307"/>
                </a:solidFill>
                <a:ea typeface="Calibri" panose="020F0502020204030204" pitchFamily="34" charset="0"/>
              </a:rPr>
              <a:t>Nik</a:t>
            </a:r>
            <a:r>
              <a:rPr lang="fr-FR" dirty="0" smtClean="0">
                <a:solidFill>
                  <a:srgbClr val="4D2307"/>
                </a:solidFill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4D2307"/>
                </a:solidFill>
                <a:ea typeface="Calibri" panose="020F0502020204030204" pitchFamily="34" charset="0"/>
              </a:rPr>
              <a:t>2, </a:t>
            </a:r>
            <a:r>
              <a:rPr lang="fr-FR" dirty="0" smtClean="0">
                <a:solidFill>
                  <a:srgbClr val="4D2307"/>
                </a:solidFill>
                <a:ea typeface="Calibri" panose="020F0502020204030204" pitchFamily="34" charset="0"/>
              </a:rPr>
              <a:t>402)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09923" y="5975487"/>
            <a:ext cx="174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4D2307"/>
                </a:solidFill>
              </a:rPr>
              <a:t>12:50</a:t>
            </a:r>
            <a:endParaRPr lang="fr-FR" sz="3600" dirty="0">
              <a:solidFill>
                <a:srgbClr val="4D2307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05052" y="6039099"/>
            <a:ext cx="174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4D2307"/>
                </a:solidFill>
              </a:rPr>
              <a:t>23:30</a:t>
            </a:r>
            <a:endParaRPr lang="fr-FR" sz="3600" dirty="0">
              <a:solidFill>
                <a:srgbClr val="4D2307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 rot="19224396">
            <a:off x="7967361" y="282840"/>
            <a:ext cx="702399" cy="151076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e bas 13"/>
          <p:cNvSpPr/>
          <p:nvPr/>
        </p:nvSpPr>
        <p:spPr>
          <a:xfrm rot="13951022">
            <a:off x="4340399" y="1262091"/>
            <a:ext cx="457963" cy="163036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6299" y="1849078"/>
            <a:ext cx="459265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D2307"/>
                </a:solidFill>
              </a:rPr>
              <a:t>Amount of silver advanced by the governor of </a:t>
            </a:r>
            <a:r>
              <a:rPr lang="en-US" sz="2400" dirty="0" err="1">
                <a:solidFill>
                  <a:srgbClr val="4D2307"/>
                </a:solidFill>
              </a:rPr>
              <a:t>Umma</a:t>
            </a:r>
            <a:r>
              <a:rPr lang="en-US" sz="2400" dirty="0">
                <a:solidFill>
                  <a:srgbClr val="4D2307"/>
                </a:solidFill>
              </a:rPr>
              <a:t> to the </a:t>
            </a:r>
            <a:r>
              <a:rPr lang="en-US" sz="2400" dirty="0" smtClean="0">
                <a:solidFill>
                  <a:srgbClr val="4D2307"/>
                </a:solidFill>
              </a:rPr>
              <a:t>supplier.</a:t>
            </a:r>
            <a:endParaRPr lang="en-US" sz="2400" dirty="0">
              <a:solidFill>
                <a:srgbClr val="4D2307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4496" y="52286"/>
            <a:ext cx="6652399" cy="5533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rgbClr val="4D2307"/>
                </a:solidFill>
                <a:ea typeface="Calibri" panose="020F0502020204030204" pitchFamily="34" charset="0"/>
              </a:rPr>
              <a:t>Total expenses in silver: </a:t>
            </a:r>
            <a:r>
              <a:rPr lang="en-GB" sz="2800" b="1" dirty="0" smtClean="0">
                <a:solidFill>
                  <a:srgbClr val="4D2307"/>
                </a:solidFill>
                <a:ea typeface="Calibri" panose="020F0502020204030204" pitchFamily="34" charset="0"/>
              </a:rPr>
              <a:t>12 </a:t>
            </a:r>
            <a:r>
              <a:rPr lang="en-GB" sz="2800" b="1" dirty="0">
                <a:solidFill>
                  <a:srgbClr val="4D2307"/>
                </a:solidFill>
                <a:ea typeface="Calibri" panose="020F0502020204030204" pitchFamily="34" charset="0"/>
              </a:rPr>
              <a:t>5/6 </a:t>
            </a:r>
            <a:r>
              <a:rPr lang="en-GB" sz="2800" b="1" i="1" dirty="0">
                <a:solidFill>
                  <a:srgbClr val="4D2307"/>
                </a:solidFill>
                <a:ea typeface="Calibri" panose="020F0502020204030204" pitchFamily="34" charset="0"/>
              </a:rPr>
              <a:t>gin</a:t>
            </a:r>
            <a:r>
              <a:rPr lang="en-GB" sz="2800" b="1" dirty="0">
                <a:solidFill>
                  <a:srgbClr val="4D2307"/>
                </a:solidFill>
                <a:ea typeface="Calibri" panose="020F0502020204030204" pitchFamily="34" charset="0"/>
              </a:rPr>
              <a:t> 23 1/2 </a:t>
            </a:r>
            <a:r>
              <a:rPr lang="en-GB" sz="2800" b="1" i="1" dirty="0" err="1">
                <a:solidFill>
                  <a:srgbClr val="4D2307"/>
                </a:solidFill>
                <a:ea typeface="Calibri" panose="020F0502020204030204" pitchFamily="34" charset="0"/>
              </a:rPr>
              <a:t>še</a:t>
            </a:r>
            <a:endParaRPr lang="fr-FR" sz="2800" b="1" dirty="0">
              <a:solidFill>
                <a:srgbClr val="4D2307"/>
              </a:solidFill>
              <a:ea typeface="Calibri" panose="020F0502020204030204" pitchFamily="34" charset="0"/>
            </a:endParaRPr>
          </a:p>
        </p:txBody>
      </p:sp>
      <p:sp>
        <p:nvSpPr>
          <p:cNvPr id="19" name="Flèche vers le bas 18"/>
          <p:cNvSpPr/>
          <p:nvPr/>
        </p:nvSpPr>
        <p:spPr>
          <a:xfrm rot="14017098">
            <a:off x="3964470" y="3217956"/>
            <a:ext cx="457963" cy="241219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vers le bas 19"/>
          <p:cNvSpPr/>
          <p:nvPr/>
        </p:nvSpPr>
        <p:spPr>
          <a:xfrm rot="14160403">
            <a:off x="4159070" y="4706460"/>
            <a:ext cx="457963" cy="137497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4603" y="2907613"/>
            <a:ext cx="4077765" cy="3441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4D2307"/>
                </a:solidFill>
                <a:ea typeface="Calibri" panose="020F0502020204030204" pitchFamily="34" charset="0"/>
              </a:rPr>
              <a:t>Detail </a:t>
            </a:r>
            <a:r>
              <a:rPr lang="en-US" sz="2400" dirty="0">
                <a:solidFill>
                  <a:srgbClr val="4D2307"/>
                </a:solidFill>
                <a:ea typeface="Calibri" panose="020F0502020204030204" pitchFamily="34" charset="0"/>
              </a:rPr>
              <a:t>of the goods bought with this amount of silver by the supplier on behalf of the </a:t>
            </a:r>
            <a:r>
              <a:rPr lang="en-US" sz="2400" dirty="0" smtClean="0">
                <a:solidFill>
                  <a:srgbClr val="4D2307"/>
                </a:solidFill>
                <a:ea typeface="Calibri" panose="020F0502020204030204" pitchFamily="34" charset="0"/>
              </a:rPr>
              <a:t>governor:</a:t>
            </a:r>
          </a:p>
          <a:p>
            <a:pPr marL="179388" indent="-1793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smtClean="0">
                <a:solidFill>
                  <a:srgbClr val="4D2307"/>
                </a:solidFill>
                <a:ea typeface="Calibri" panose="020F0502020204030204" pitchFamily="34" charset="0"/>
              </a:rPr>
              <a:t>about </a:t>
            </a:r>
            <a:r>
              <a:rPr lang="en-US" sz="2400" dirty="0">
                <a:solidFill>
                  <a:srgbClr val="4D2307"/>
                </a:solidFill>
                <a:ea typeface="Calibri" panose="020F0502020204030204" pitchFamily="34" charset="0"/>
              </a:rPr>
              <a:t>96 liters of </a:t>
            </a:r>
            <a:r>
              <a:rPr lang="en-US" sz="2400" dirty="0" smtClean="0">
                <a:solidFill>
                  <a:srgbClr val="4D2307"/>
                </a:solidFill>
                <a:ea typeface="Calibri" panose="020F0502020204030204" pitchFamily="34" charset="0"/>
              </a:rPr>
              <a:t>lard, </a:t>
            </a:r>
            <a:br>
              <a:rPr lang="en-US" sz="2400" dirty="0" smtClean="0">
                <a:solidFill>
                  <a:srgbClr val="4D2307"/>
                </a:solidFill>
                <a:ea typeface="Calibri" panose="020F0502020204030204" pitchFamily="34" charset="0"/>
              </a:rPr>
            </a:br>
            <a:r>
              <a:rPr lang="en-US" sz="2400" dirty="0" smtClean="0">
                <a:solidFill>
                  <a:srgbClr val="3D1C05"/>
                </a:solidFill>
                <a:ea typeface="Calibri" panose="020F0502020204030204" pitchFamily="34" charset="0"/>
              </a:rPr>
              <a:t>value </a:t>
            </a:r>
            <a:r>
              <a:rPr lang="fr-FR" sz="2400" dirty="0">
                <a:solidFill>
                  <a:srgbClr val="3D1C05"/>
                </a:solidFill>
              </a:rPr>
              <a:t>5 ½ </a:t>
            </a:r>
            <a:r>
              <a:rPr lang="fr-FR" sz="2400" i="1" dirty="0">
                <a:solidFill>
                  <a:srgbClr val="3D1C05"/>
                </a:solidFill>
              </a:rPr>
              <a:t>gin </a:t>
            </a:r>
            <a:r>
              <a:rPr lang="fr-FR" sz="2400" dirty="0">
                <a:solidFill>
                  <a:srgbClr val="3D1C05"/>
                </a:solidFill>
              </a:rPr>
              <a:t>23 ½ </a:t>
            </a:r>
            <a:r>
              <a:rPr lang="fr-FR" sz="2400" i="1" dirty="0" err="1">
                <a:solidFill>
                  <a:srgbClr val="3D1C05"/>
                </a:solidFill>
              </a:rPr>
              <a:t>še</a:t>
            </a:r>
            <a:endParaRPr lang="en-US" sz="2400" dirty="0" smtClean="0">
              <a:solidFill>
                <a:srgbClr val="3D1C05"/>
              </a:solidFill>
              <a:ea typeface="Calibri" panose="020F0502020204030204" pitchFamily="34" charset="0"/>
            </a:endParaRPr>
          </a:p>
          <a:p>
            <a:pPr marL="179388" indent="-1793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smtClean="0">
                <a:solidFill>
                  <a:srgbClr val="4D2307"/>
                </a:solidFill>
                <a:ea typeface="Calibri" panose="020F0502020204030204" pitchFamily="34" charset="0"/>
              </a:rPr>
              <a:t>About 5.5 </a:t>
            </a:r>
            <a:r>
              <a:rPr lang="en-US" sz="2400" dirty="0">
                <a:solidFill>
                  <a:srgbClr val="4D2307"/>
                </a:solidFill>
                <a:ea typeface="Calibri" panose="020F0502020204030204" pitchFamily="34" charset="0"/>
              </a:rPr>
              <a:t>kg of </a:t>
            </a:r>
            <a:r>
              <a:rPr lang="en-US" sz="2400" dirty="0" smtClean="0">
                <a:solidFill>
                  <a:srgbClr val="4D2307"/>
                </a:solidFill>
                <a:ea typeface="Calibri" panose="020F0502020204030204" pitchFamily="34" charset="0"/>
              </a:rPr>
              <a:t>copper, </a:t>
            </a:r>
            <a:br>
              <a:rPr lang="en-US" sz="2400" dirty="0" smtClean="0">
                <a:solidFill>
                  <a:srgbClr val="4D2307"/>
                </a:solidFill>
                <a:ea typeface="Calibri" panose="020F0502020204030204" pitchFamily="34" charset="0"/>
              </a:rPr>
            </a:br>
            <a:r>
              <a:rPr lang="en-US" sz="2400" dirty="0" smtClean="0">
                <a:solidFill>
                  <a:srgbClr val="4D2307"/>
                </a:solidFill>
                <a:ea typeface="Calibri" panose="020F0502020204030204" pitchFamily="34" charset="0"/>
              </a:rPr>
              <a:t>value </a:t>
            </a:r>
            <a:r>
              <a:rPr lang="fr-FR" sz="2400" dirty="0">
                <a:solidFill>
                  <a:srgbClr val="3D1C05"/>
                </a:solidFill>
              </a:rPr>
              <a:t>7 1/3 </a:t>
            </a:r>
            <a:r>
              <a:rPr lang="fr-FR" sz="2400" i="1" dirty="0">
                <a:solidFill>
                  <a:srgbClr val="3D1C05"/>
                </a:solidFill>
              </a:rPr>
              <a:t>gin</a:t>
            </a:r>
            <a:endParaRPr lang="fr-FR" sz="2400" dirty="0">
              <a:solidFill>
                <a:srgbClr val="3D1C05"/>
              </a:solidFill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42605" y="6252570"/>
            <a:ext cx="2240132" cy="388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fr-FR" i="1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</a:t>
            </a: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/>
              <a:t>≈ </a:t>
            </a:r>
            <a:r>
              <a:rPr lang="fr-FR" dirty="0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8g; 1 </a:t>
            </a:r>
            <a:r>
              <a:rPr lang="fr-FR" dirty="0" err="1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</a:t>
            </a: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/>
              <a:t>≈ </a:t>
            </a:r>
            <a:r>
              <a:rPr lang="fr-FR" dirty="0" smtClean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fr-FR" dirty="0">
                <a:solidFill>
                  <a:srgbClr val="3D1C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cg.</a:t>
            </a:r>
            <a:endParaRPr lang="fr-FR" dirty="0">
              <a:solidFill>
                <a:srgbClr val="3D1C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818</Words>
  <Application>Microsoft Office PowerPoint</Application>
  <PresentationFormat>Grand écran</PresentationFormat>
  <Paragraphs>94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MS Mincho</vt:lpstr>
      <vt:lpstr>ＭＳ Ｐゴシック</vt:lpstr>
      <vt:lpstr>SimSun</vt:lpstr>
      <vt:lpstr>Arial</vt:lpstr>
      <vt:lpstr>Calibri</vt:lpstr>
      <vt:lpstr>Calibri Light</vt:lpstr>
      <vt:lpstr>SemiramisUnicode</vt:lpstr>
      <vt:lpstr>Tahoma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CP</dc:creator>
  <cp:lastModifiedBy>CP</cp:lastModifiedBy>
  <cp:revision>41</cp:revision>
  <dcterms:created xsi:type="dcterms:W3CDTF">2019-06-21T08:21:25Z</dcterms:created>
  <dcterms:modified xsi:type="dcterms:W3CDTF">2019-06-25T09:58:04Z</dcterms:modified>
</cp:coreProperties>
</file>