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324" r:id="rId3"/>
    <p:sldId id="373" r:id="rId4"/>
    <p:sldId id="363" r:id="rId5"/>
    <p:sldId id="364" r:id="rId6"/>
    <p:sldId id="366" r:id="rId7"/>
    <p:sldId id="370" r:id="rId8"/>
    <p:sldId id="367" r:id="rId9"/>
    <p:sldId id="368" r:id="rId10"/>
    <p:sldId id="369" r:id="rId11"/>
    <p:sldId id="371" r:id="rId12"/>
    <p:sldId id="377" r:id="rId13"/>
    <p:sldId id="378" r:id="rId14"/>
    <p:sldId id="379" r:id="rId15"/>
    <p:sldId id="383" r:id="rId16"/>
    <p:sldId id="385" r:id="rId17"/>
    <p:sldId id="386" r:id="rId18"/>
    <p:sldId id="384" r:id="rId19"/>
    <p:sldId id="387" r:id="rId20"/>
    <p:sldId id="388" r:id="rId21"/>
    <p:sldId id="389" r:id="rId22"/>
    <p:sldId id="408" r:id="rId23"/>
    <p:sldId id="392" r:id="rId24"/>
    <p:sldId id="393" r:id="rId25"/>
    <p:sldId id="406" r:id="rId26"/>
    <p:sldId id="394" r:id="rId27"/>
    <p:sldId id="400" r:id="rId28"/>
    <p:sldId id="401" r:id="rId29"/>
    <p:sldId id="407" r:id="rId30"/>
    <p:sldId id="362" r:id="rId31"/>
    <p:sldId id="381" r:id="rId32"/>
    <p:sldId id="402" r:id="rId33"/>
    <p:sldId id="404" r:id="rId34"/>
    <p:sldId id="403" r:id="rId35"/>
    <p:sldId id="380" r:id="rId36"/>
    <p:sldId id="293" r:id="rId37"/>
    <p:sldId id="355" r:id="rId3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c Trouch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E300"/>
    <a:srgbClr val="E1D900"/>
    <a:srgbClr val="BDD900"/>
    <a:srgbClr val="4F6228"/>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36" autoAdjust="0"/>
    <p:restoredTop sz="80131" autoAdjust="0"/>
  </p:normalViewPr>
  <p:slideViewPr>
    <p:cSldViewPr>
      <p:cViewPr>
        <p:scale>
          <a:sx n="63" d="100"/>
          <a:sy n="63" d="100"/>
        </p:scale>
        <p:origin x="-1744" y="-592"/>
      </p:cViewPr>
      <p:guideLst>
        <p:guide orient="horz" pos="2160"/>
        <p:guide pos="2880"/>
      </p:guideLst>
    </p:cSldViewPr>
  </p:slid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75" d="100"/>
          <a:sy n="75" d="100"/>
        </p:scale>
        <p:origin x="-295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CB4B93-FED1-A744-B3E2-4F5C716E4C6D}" type="datetimeFigureOut">
              <a:rPr lang="fr-FR" smtClean="0"/>
              <a:t>24/06/19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E934853-AC34-E34C-B894-145269B57EEC}" type="slidenum">
              <a:rPr lang="fr-FR" smtClean="0"/>
              <a:t>‹#›</a:t>
            </a:fld>
            <a:endParaRPr lang="fr-FR"/>
          </a:p>
        </p:txBody>
      </p:sp>
    </p:spTree>
    <p:extLst>
      <p:ext uri="{BB962C8B-B14F-4D97-AF65-F5344CB8AC3E}">
        <p14:creationId xmlns:p14="http://schemas.microsoft.com/office/powerpoint/2010/main" val="5371692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C712EE-9C7D-41A9-B5BC-3D7FD237C621}" type="datetimeFigureOut">
              <a:rPr lang="fr-FR" smtClean="0"/>
              <a:t>19/06/19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3D615E-BB7A-4F5F-A27E-0EBC523147A8}" type="slidenum">
              <a:rPr lang="fr-FR" smtClean="0"/>
              <a:t>‹#›</a:t>
            </a:fld>
            <a:endParaRPr lang="fr-FR"/>
          </a:p>
        </p:txBody>
      </p:sp>
    </p:spTree>
    <p:extLst>
      <p:ext uri="{BB962C8B-B14F-4D97-AF65-F5344CB8AC3E}">
        <p14:creationId xmlns:p14="http://schemas.microsoft.com/office/powerpoint/2010/main" val="36512536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sebastian-grauwin.com/XYZ_InstrumentalOrchestration/index.htm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r.wikipedia.org/wiki/Richmond_(Virginie)" TargetMode="External"/><Relationship Id="rId4" Type="http://schemas.openxmlformats.org/officeDocument/2006/relationships/hyperlink" Target="https://fr.wikipedia.org/wiki/Sudistes" TargetMode="External"/><Relationship Id="rId5" Type="http://schemas.openxmlformats.org/officeDocument/2006/relationships/hyperlink" Target="https://fr.wikipedia.org/wiki/Guerre_de_S%C3%A9cession" TargetMode="External"/><Relationship Id="rId6" Type="http://schemas.openxmlformats.org/officeDocument/2006/relationships/hyperlink" Target="https://fr.wikipedia.org/wiki/Abraham_Lincoln"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Merci à tous d’</a:t>
            </a:r>
            <a:r>
              <a:rPr lang="fr-FR" sz="1200" kern="1200" baseline="0" dirty="0" smtClean="0">
                <a:solidFill>
                  <a:schemeClr val="tx1"/>
                </a:solidFill>
                <a:effectLst/>
                <a:latin typeface="+mn-lt"/>
                <a:ea typeface="+mn-ea"/>
                <a:cs typeface="+mn-cs"/>
              </a:rPr>
              <a:t>être là, en présence ou à distance. </a:t>
            </a:r>
            <a:r>
              <a:rPr lang="fr-FR" sz="1200" kern="1200" baseline="0" dirty="0" smtClean="0">
                <a:solidFill>
                  <a:schemeClr val="tx1"/>
                </a:solidFill>
                <a:effectLst/>
                <a:latin typeface="+mn-lt"/>
                <a:ea typeface="+mn-ea"/>
                <a:cs typeface="+mn-cs"/>
              </a:rPr>
              <a:t>Mon </a:t>
            </a:r>
            <a:r>
              <a:rPr lang="fr-FR" sz="1200" kern="1200" baseline="0" dirty="0" smtClean="0">
                <a:solidFill>
                  <a:schemeClr val="tx1"/>
                </a:solidFill>
                <a:effectLst/>
                <a:latin typeface="+mn-lt"/>
                <a:ea typeface="+mn-ea"/>
                <a:cs typeface="+mn-cs"/>
              </a:rPr>
              <a:t>exposé sera en français, et mes diapositives en anglais, si bien que chacun aura à faire un effort d’attention, les francophones pour comprendre les diapositives, and the </a:t>
            </a:r>
            <a:r>
              <a:rPr lang="fr-FR" sz="1200" kern="1200" baseline="0" dirty="0" err="1" smtClean="0">
                <a:solidFill>
                  <a:schemeClr val="tx1"/>
                </a:solidFill>
                <a:effectLst/>
                <a:latin typeface="+mn-lt"/>
                <a:ea typeface="+mn-ea"/>
                <a:cs typeface="+mn-cs"/>
              </a:rPr>
              <a:t>english</a:t>
            </a:r>
            <a:r>
              <a:rPr lang="fr-FR" sz="1200" kern="1200" baseline="0" dirty="0" smtClean="0">
                <a:solidFill>
                  <a:schemeClr val="tx1"/>
                </a:solidFill>
                <a:effectLst/>
                <a:latin typeface="+mn-lt"/>
                <a:ea typeface="+mn-ea"/>
                <a:cs typeface="+mn-cs"/>
              </a:rPr>
              <a:t> speakers </a:t>
            </a:r>
            <a:r>
              <a:rPr lang="fr-FR" sz="1200" kern="1200" baseline="0" dirty="0" err="1" smtClean="0">
                <a:solidFill>
                  <a:schemeClr val="tx1"/>
                </a:solidFill>
                <a:effectLst/>
                <a:latin typeface="+mn-lt"/>
                <a:ea typeface="+mn-ea"/>
                <a:cs typeface="+mn-cs"/>
              </a:rPr>
              <a:t>will</a:t>
            </a:r>
            <a:r>
              <a:rPr lang="fr-FR" sz="1200" kern="1200" baseline="0" dirty="0" smtClean="0">
                <a:solidFill>
                  <a:schemeClr val="tx1"/>
                </a:solidFill>
                <a:effectLst/>
                <a:latin typeface="+mn-lt"/>
                <a:ea typeface="+mn-ea"/>
                <a:cs typeface="+mn-cs"/>
              </a:rPr>
              <a:t> have to </a:t>
            </a:r>
            <a:r>
              <a:rPr lang="fr-FR" sz="1200" kern="1200" baseline="0" dirty="0" err="1" smtClean="0">
                <a:solidFill>
                  <a:schemeClr val="tx1"/>
                </a:solidFill>
                <a:effectLst/>
                <a:latin typeface="+mn-lt"/>
                <a:ea typeface="+mn-ea"/>
                <a:cs typeface="+mn-cs"/>
              </a:rPr>
              <a:t>make</a:t>
            </a:r>
            <a:r>
              <a:rPr lang="fr-FR" sz="1200" kern="1200" baseline="0" dirty="0" smtClean="0">
                <a:solidFill>
                  <a:schemeClr val="tx1"/>
                </a:solidFill>
                <a:effectLst/>
                <a:latin typeface="+mn-lt"/>
                <a:ea typeface="+mn-ea"/>
                <a:cs typeface="+mn-cs"/>
              </a:rPr>
              <a:t> an effort for </a:t>
            </a:r>
            <a:r>
              <a:rPr lang="fr-FR" sz="1200" kern="1200" baseline="0" dirty="0" err="1" smtClean="0">
                <a:solidFill>
                  <a:schemeClr val="tx1"/>
                </a:solidFill>
                <a:effectLst/>
                <a:latin typeface="+mn-lt"/>
                <a:ea typeface="+mn-ea"/>
                <a:cs typeface="+mn-cs"/>
              </a:rPr>
              <a:t>understanding</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my</a:t>
            </a:r>
            <a:r>
              <a:rPr lang="fr-FR" sz="1200" kern="1200" baseline="0" dirty="0" smtClean="0">
                <a:solidFill>
                  <a:schemeClr val="tx1"/>
                </a:solidFill>
                <a:effectLst/>
                <a:latin typeface="+mn-lt"/>
                <a:ea typeface="+mn-ea"/>
                <a:cs typeface="+mn-cs"/>
              </a:rPr>
              <a:t> talk</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Thank</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you</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fpr</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that</a:t>
            </a:r>
            <a:r>
              <a:rPr lang="fr-FR"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Quelqu’un reconnaît ce schéma? </a:t>
            </a:r>
            <a:r>
              <a:rPr lang="fr-FR" sz="1200" kern="1200" baseline="0" dirty="0" smtClean="0">
                <a:solidFill>
                  <a:schemeClr val="tx1"/>
                </a:solidFill>
                <a:effectLst/>
                <a:latin typeface="+mn-lt"/>
                <a:ea typeface="+mn-ea"/>
                <a:cs typeface="+mn-cs"/>
              </a:rPr>
              <a:t>Il a été réalisé par le </a:t>
            </a:r>
            <a:r>
              <a:rPr lang="fr-FR" sz="1200" kern="1200" baseline="0" dirty="0" smtClean="0">
                <a:solidFill>
                  <a:schemeClr val="tx1"/>
                </a:solidFill>
                <a:effectLst/>
                <a:latin typeface="+mn-lt"/>
                <a:ea typeface="+mn-ea"/>
                <a:cs typeface="+mn-cs"/>
              </a:rPr>
              <a:t>mathématicien Alexandre </a:t>
            </a:r>
            <a:r>
              <a:rPr lang="fr-FR" sz="1200" kern="1200" baseline="0" dirty="0" smtClean="0">
                <a:solidFill>
                  <a:schemeClr val="tx1"/>
                </a:solidFill>
                <a:effectLst/>
                <a:latin typeface="+mn-lt"/>
                <a:ea typeface="+mn-ea"/>
                <a:cs typeface="+mn-cs"/>
              </a:rPr>
              <a:t>Grothendieck, dans des notes </a:t>
            </a:r>
            <a:r>
              <a:rPr lang="fr-FR" sz="1200" kern="1200" baseline="0" dirty="0" err="1" smtClean="0">
                <a:solidFill>
                  <a:schemeClr val="tx1"/>
                </a:solidFill>
                <a:effectLst/>
                <a:latin typeface="+mn-lt"/>
                <a:ea typeface="+mn-ea"/>
                <a:cs typeface="+mn-cs"/>
              </a:rPr>
              <a:t>manuscrités</a:t>
            </a:r>
            <a:r>
              <a:rPr lang="fr-FR" sz="1200" kern="1200" baseline="0" dirty="0" smtClean="0">
                <a:solidFill>
                  <a:schemeClr val="tx1"/>
                </a:solidFill>
                <a:effectLst/>
                <a:latin typeface="+mn-lt"/>
                <a:ea typeface="+mn-ea"/>
                <a:cs typeface="+mn-cs"/>
              </a:rPr>
              <a:t> réalisées à l’université de Montpelier dans les années 80. Je </a:t>
            </a:r>
            <a:r>
              <a:rPr lang="fr-FR" sz="1200" kern="1200" baseline="0" dirty="0" smtClean="0">
                <a:solidFill>
                  <a:schemeClr val="tx1"/>
                </a:solidFill>
                <a:effectLst/>
                <a:latin typeface="+mn-lt"/>
                <a:ea typeface="+mn-ea"/>
                <a:cs typeface="+mn-cs"/>
              </a:rPr>
              <a:t>l’ai choisi </a:t>
            </a:r>
            <a:r>
              <a:rPr lang="fr-FR" sz="1200" kern="1200" baseline="0" dirty="0" smtClean="0">
                <a:solidFill>
                  <a:schemeClr val="tx1"/>
                </a:solidFill>
                <a:effectLst/>
                <a:latin typeface="+mn-lt"/>
                <a:ea typeface="+mn-ea"/>
                <a:cs typeface="+mn-cs"/>
              </a:rPr>
              <a:t>parce qu’il illustre bien les trajectoires </a:t>
            </a:r>
            <a:r>
              <a:rPr lang="fr-FR" sz="1200" kern="1200" baseline="0" dirty="0" smtClean="0">
                <a:solidFill>
                  <a:schemeClr val="tx1"/>
                </a:solidFill>
                <a:effectLst/>
                <a:latin typeface="+mn-lt"/>
                <a:ea typeface="+mn-ea"/>
                <a:cs typeface="+mn-cs"/>
              </a:rPr>
              <a:t>dont je parlerai plus </a:t>
            </a:r>
            <a:r>
              <a:rPr lang="fr-FR" sz="1200" kern="1200" baseline="0" dirty="0" smtClean="0">
                <a:solidFill>
                  <a:schemeClr val="tx1"/>
                </a:solidFill>
                <a:effectLst/>
                <a:latin typeface="+mn-lt"/>
                <a:ea typeface="+mn-ea"/>
                <a:cs typeface="+mn-cs"/>
              </a:rPr>
              <a:t>tard. C’est un exemple d’instrumentalisation</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Utiliser quelque chose pour quelque chose qui ne correspond pas à sa vocation première</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J’ai croisé Grothendieck en 1974 au sein du comité critique de la science que nous avions créé à Montpellier. J’ai choisi aussi cette évocation de Grothendieck pour ses intuitions, ses ruptures, sa radicalité contre les distinctions, contre la guerre et pour l’écologie.</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Je voudrais d’abord situer cet exposé dans ma propre trajectoire</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Je suis à l’ENS aujourd’hui</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Manifestation, parler de la Chine et du Brésil</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Dans une famille, comme dans une communauté scientifique, plus on avance, plus on réalise ce qu’on doit à ceux qui nous entourent, mais aussi à ceux qui ont disparu et qui demeurent, finalement, aussi vivants.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Alors c’est depuis ce patchwork de lieux et de moments que je vais vous parler aujourd’hui</a:t>
            </a:r>
            <a:endParaRPr lang="fr-FR" sz="1200" kern="1200" baseline="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1</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Je reviens aux</a:t>
            </a:r>
            <a:r>
              <a:rPr lang="fr-FR" sz="1200" kern="1200" baseline="0" dirty="0" smtClean="0">
                <a:solidFill>
                  <a:schemeClr val="tx1"/>
                </a:solidFill>
                <a:effectLst/>
                <a:latin typeface="+mn-lt"/>
                <a:ea typeface="+mn-ea"/>
                <a:cs typeface="+mn-cs"/>
              </a:rPr>
              <a:t> trajectoires comme tissage de fils</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On peut, dans ces ressources filles, distinguer au moins deux fils: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baseline="0" dirty="0" smtClean="0">
                <a:solidFill>
                  <a:schemeClr val="tx1"/>
                </a:solidFill>
                <a:effectLst/>
                <a:latin typeface="+mn-lt"/>
                <a:ea typeface="+mn-ea"/>
                <a:cs typeface="+mn-cs"/>
              </a:rPr>
              <a:t>Un fil autour des outils du travail mathématique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baseline="0" dirty="0" smtClean="0">
                <a:solidFill>
                  <a:schemeClr val="tx1"/>
                </a:solidFill>
                <a:effectLst/>
                <a:latin typeface="+mn-lt"/>
                <a:ea typeface="+mn-ea"/>
                <a:cs typeface="+mn-cs"/>
              </a:rPr>
              <a:t>Un fil autour des ressources des enseignants</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10</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Pour comprendre quels sont les fils qui sont tissés pour passer des ressources mères aux ressources filles,  ils faudrait sans doute penser un modèle, dans un espace à plusieurs dimensions, à partir d’une pluralité d’identités (je ne mets pas celles qui relèvent de choses plus intimes, comme époux, père, frère</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qui, chacune, pourrait se subdiviser à l’envie</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.(par </a:t>
            </a:r>
            <a:r>
              <a:rPr lang="fr-FR" sz="1200" kern="1200" baseline="0" dirty="0" smtClean="0">
                <a:solidFill>
                  <a:schemeClr val="tx1"/>
                </a:solidFill>
                <a:effectLst/>
                <a:latin typeface="+mn-lt"/>
                <a:ea typeface="+mn-ea"/>
                <a:cs typeface="+mn-cs"/>
              </a:rPr>
              <a:t>exemple chercheur, dans plusieurs direction, didactique des mathématiques, environnements informatiques pour l’apprentissage humain), bifurcations et </a:t>
            </a:r>
            <a:r>
              <a:rPr lang="fr-FR" sz="1200" kern="1200" baseline="0" dirty="0" smtClean="0">
                <a:solidFill>
                  <a:schemeClr val="tx1"/>
                </a:solidFill>
                <a:effectLst/>
                <a:latin typeface="+mn-lt"/>
                <a:ea typeface="+mn-ea"/>
                <a:cs typeface="+mn-cs"/>
              </a:rPr>
              <a:t>intersections)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On part ainsi des ressources mères, et à tout moment, on doit prendre en compte</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Cette question professionnelle, c’est: comme modéliser la gestion, par les enseignants, des outils présents dans la classe, pour faire face à un problème donné?</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Si je repense les conditions de ma réflexion, à cette époque, je réalise que j’ai mobilisé un ensemble d’identités</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qui </a:t>
            </a:r>
            <a:r>
              <a:rPr lang="fr-FR" sz="1200" kern="1200" baseline="0" dirty="0" smtClean="0">
                <a:solidFill>
                  <a:schemeClr val="tx1"/>
                </a:solidFill>
                <a:effectLst/>
                <a:latin typeface="+mn-lt"/>
                <a:ea typeface="+mn-ea"/>
                <a:cs typeface="+mn-cs"/>
              </a:rPr>
              <a:t>a aussi rencontré celles de Celia </a:t>
            </a:r>
            <a:r>
              <a:rPr lang="fr-FR" sz="1200" kern="1200" baseline="0" dirty="0" err="1" smtClean="0">
                <a:solidFill>
                  <a:schemeClr val="tx1"/>
                </a:solidFill>
                <a:effectLst/>
                <a:latin typeface="+mn-lt"/>
                <a:ea typeface="+mn-ea"/>
                <a:cs typeface="+mn-cs"/>
              </a:rPr>
              <a:t>Hoyles</a:t>
            </a:r>
            <a:r>
              <a:rPr lang="fr-FR" sz="1200" kern="1200" baseline="0" dirty="0" smtClean="0">
                <a:solidFill>
                  <a:schemeClr val="tx1"/>
                </a:solidFill>
                <a:effectLst/>
                <a:latin typeface="+mn-lt"/>
                <a:ea typeface="+mn-ea"/>
                <a:cs typeface="+mn-cs"/>
              </a:rPr>
              <a:t> et Richard </a:t>
            </a:r>
            <a:r>
              <a:rPr lang="fr-FR" sz="1200" kern="1200" baseline="0" dirty="0" err="1" smtClean="0">
                <a:solidFill>
                  <a:schemeClr val="tx1"/>
                </a:solidFill>
                <a:effectLst/>
                <a:latin typeface="+mn-lt"/>
                <a:ea typeface="+mn-ea"/>
                <a:cs typeface="+mn-cs"/>
              </a:rPr>
              <a:t>Noss</a:t>
            </a:r>
            <a:endParaRPr lang="fr-FR" sz="1200" kern="1200" baseline="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11</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Au lieu de penser la trajectoire des individus, on peut aussi s’intéresser à la trajectoire des ressources, ou des concepts. C’est ce qu’on est en train de faire, avec Paul Drijvers, pour le concept d’orchestration instrumentale, en collaboration avec un chercheur du domaine des systèmes complexes.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Je vous décris sommairement la méthode, qui passe par la recherche, dans </a:t>
            </a:r>
            <a:r>
              <a:rPr lang="fr-FR" sz="1200" kern="1200" baseline="0" dirty="0" err="1" smtClean="0">
                <a:solidFill>
                  <a:schemeClr val="tx1"/>
                </a:solidFill>
                <a:effectLst/>
                <a:latin typeface="+mn-lt"/>
                <a:ea typeface="+mn-ea"/>
                <a:cs typeface="+mn-cs"/>
              </a:rPr>
              <a:t>Scopus</a:t>
            </a:r>
            <a:r>
              <a:rPr lang="fr-FR" sz="1200" kern="1200" baseline="0" dirty="0" smtClean="0">
                <a:solidFill>
                  <a:schemeClr val="tx1"/>
                </a:solidFill>
                <a:effectLst/>
                <a:latin typeface="+mn-lt"/>
                <a:ea typeface="+mn-ea"/>
                <a:cs typeface="+mn-cs"/>
              </a:rPr>
              <a:t> (une base de données d’articles de recherche) des publications qui évoquent les orchestrations instrumentales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Puis l’application développé par </a:t>
            </a:r>
            <a:r>
              <a:rPr lang="fr-FR" sz="1200" kern="1200" baseline="0" dirty="0" err="1" smtClean="0">
                <a:solidFill>
                  <a:schemeClr val="tx1"/>
                </a:solidFill>
                <a:effectLst/>
                <a:latin typeface="+mn-lt"/>
                <a:ea typeface="+mn-ea"/>
                <a:cs typeface="+mn-cs"/>
              </a:rPr>
              <a:t>Sebastian</a:t>
            </a:r>
            <a:r>
              <a:rPr lang="fr-FR" sz="1200" kern="1200" baseline="0" dirty="0" smtClean="0">
                <a:solidFill>
                  <a:schemeClr val="tx1"/>
                </a:solidFill>
                <a:effectLst/>
                <a:latin typeface="+mn-lt"/>
                <a:ea typeface="+mn-ea"/>
                <a:cs typeface="+mn-cs"/>
              </a:rPr>
              <a:t> calcule la distance entre deux publications en fonction du nombre de références communes qu’elles partagent.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Cela va nous permettre de passer d’un ensemble de 212 publications à des clusters, des grappes de publications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u="sng" kern="1200" dirty="0" smtClean="0">
                <a:solidFill>
                  <a:schemeClr val="tx1"/>
                </a:solidFill>
                <a:latin typeface="+mn-lt"/>
                <a:ea typeface="+mn-ea"/>
                <a:cs typeface="+mn-cs"/>
                <a:hlinkClick r:id="rId3"/>
              </a:rPr>
              <a:t>cc</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u="sng" kern="1200" dirty="0" smtClean="0">
              <a:solidFill>
                <a:schemeClr val="tx1"/>
              </a:solidFill>
              <a:latin typeface="+mn-lt"/>
              <a:ea typeface="+mn-ea"/>
              <a:cs typeface="+mn-cs"/>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u="sng" kern="1200" dirty="0" smtClean="0">
                <a:solidFill>
                  <a:schemeClr val="tx1"/>
                </a:solidFill>
                <a:latin typeface="+mn-lt"/>
                <a:ea typeface="+mn-ea"/>
                <a:cs typeface="+mn-cs"/>
                <a:hlinkClick r:id="rId3"/>
              </a:rPr>
              <a:t>Un </a:t>
            </a:r>
            <a:r>
              <a:rPr lang="fr-FR" sz="1200" u="sng" kern="1200" dirty="0" smtClean="0">
                <a:solidFill>
                  <a:schemeClr val="tx1"/>
                </a:solidFill>
                <a:latin typeface="+mn-lt"/>
                <a:ea typeface="+mn-ea"/>
                <a:cs typeface="+mn-cs"/>
                <a:hlinkClick r:id="rId3"/>
              </a:rPr>
              <a:t>travail basé sur les ressources</a:t>
            </a:r>
            <a:r>
              <a:rPr lang="fr-FR" sz="1200" u="sng" kern="1200" baseline="0" dirty="0" smtClean="0">
                <a:solidFill>
                  <a:schemeClr val="tx1"/>
                </a:solidFill>
                <a:latin typeface="+mn-lt"/>
                <a:ea typeface="+mn-ea"/>
                <a:cs typeface="+mn-cs"/>
                <a:hlinkClick r:id="rId3"/>
              </a:rPr>
              <a:t> et les sources des ressources</a:t>
            </a:r>
            <a:endParaRPr lang="fr-FR" sz="1200" u="sng" kern="1200" dirty="0" smtClean="0">
              <a:solidFill>
                <a:schemeClr val="tx1"/>
              </a:solidFill>
              <a:latin typeface="+mn-lt"/>
              <a:ea typeface="+mn-ea"/>
              <a:cs typeface="+mn-cs"/>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u="sng" kern="1200" dirty="0" smtClean="0">
                <a:solidFill>
                  <a:schemeClr val="tx1"/>
                </a:solidFill>
                <a:latin typeface="+mn-lt"/>
                <a:ea typeface="+mn-ea"/>
                <a:cs typeface="+mn-cs"/>
                <a:hlinkClick r:id="rId3"/>
              </a:rPr>
              <a:t>http://www.sebastian-grauwin.com/XYZ_InstrumentalOrchestration/index.html</a:t>
            </a:r>
            <a:r>
              <a:rPr lang="fr-FR" sz="1200" u="sng" kern="1200" dirty="0" smtClean="0">
                <a:solidFill>
                  <a:schemeClr val="tx1"/>
                </a:solidFill>
                <a:latin typeface="+mn-lt"/>
                <a:ea typeface="+mn-ea"/>
                <a:cs typeface="+mn-cs"/>
              </a:rPr>
              <a:t>, montrer le site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sng" kern="1200" dirty="0" smtClean="0">
                <a:solidFill>
                  <a:schemeClr val="tx1"/>
                </a:solidFill>
                <a:effectLst/>
                <a:latin typeface="+mn-lt"/>
                <a:ea typeface="+mn-ea"/>
                <a:cs typeface="+mn-cs"/>
              </a:rPr>
              <a:t>Ce sont des clusters d’articles, donc de ressources produites par des chercheurs, pas des clusters de chercheurs</a:t>
            </a:r>
            <a:r>
              <a:rPr lang="mr-IN" sz="1200" u="sng" kern="1200" dirty="0" smtClean="0">
                <a:solidFill>
                  <a:schemeClr val="tx1"/>
                </a:solidFill>
                <a:effectLst/>
                <a:latin typeface="+mn-lt"/>
                <a:ea typeface="+mn-ea"/>
                <a:cs typeface="+mn-cs"/>
              </a:rPr>
              <a:t>…</a:t>
            </a:r>
            <a:r>
              <a:rPr lang="fr-FR" sz="1200" u="sng"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sng" kern="1200" dirty="0" smtClean="0">
                <a:solidFill>
                  <a:schemeClr val="tx1"/>
                </a:solidFill>
                <a:effectLst/>
                <a:latin typeface="+mn-lt"/>
                <a:ea typeface="+mn-ea"/>
                <a:cs typeface="+mn-cs"/>
              </a:rPr>
              <a:t>U</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12</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u="none" kern="1200" dirty="0" smtClean="0">
                <a:solidFill>
                  <a:schemeClr val="tx1"/>
                </a:solidFill>
                <a:latin typeface="+mn-lt"/>
                <a:ea typeface="+mn-ea"/>
                <a:cs typeface="+mn-cs"/>
              </a:rPr>
              <a:t>On a alors des grappes à analyser sous différents angles possibles.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kern="1200" dirty="0" smtClean="0">
                <a:solidFill>
                  <a:schemeClr val="tx1"/>
                </a:solidFill>
                <a:latin typeface="+mn-lt"/>
                <a:ea typeface="+mn-ea"/>
                <a:cs typeface="+mn-cs"/>
              </a:rPr>
              <a:t>Pour un m</a:t>
            </a:r>
            <a:r>
              <a:rPr lang="fr-FR" sz="1200" u="none" kern="1200" dirty="0" smtClean="0">
                <a:solidFill>
                  <a:schemeClr val="tx1"/>
                </a:solidFill>
                <a:latin typeface="+mn-lt"/>
                <a:ea typeface="+mn-ea"/>
                <a:cs typeface="+mn-cs"/>
              </a:rPr>
              <a:t>ême champ d’articles,</a:t>
            </a:r>
            <a:r>
              <a:rPr lang="fr-FR" sz="1200" u="none" kern="1200" baseline="0" dirty="0" smtClean="0">
                <a:solidFill>
                  <a:schemeClr val="tx1"/>
                </a:solidFill>
                <a:latin typeface="+mn-lt"/>
                <a:ea typeface="+mn-ea"/>
                <a:cs typeface="+mn-cs"/>
              </a:rPr>
              <a:t> cette approche ressources permet d’analyser les communautés de recherche à partir des grappes de ressources qui les constituent.</a:t>
            </a:r>
            <a:endParaRPr lang="fr-FR" sz="1200" u="none"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13</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deuxième chantier dont je voudrais</a:t>
            </a:r>
            <a:r>
              <a:rPr lang="fr-FR" sz="1200" kern="1200" baseline="0" dirty="0" smtClean="0">
                <a:solidFill>
                  <a:schemeClr val="tx1"/>
                </a:solidFill>
                <a:effectLst/>
                <a:latin typeface="+mn-lt"/>
                <a:ea typeface="+mn-ea"/>
                <a:cs typeface="+mn-cs"/>
              </a:rPr>
              <a:t> parler, c’est celui de la structure des systèmes de ressource des enseignants, qui a été abordé par la thèse de Karima </a:t>
            </a:r>
            <a:r>
              <a:rPr lang="fr-FR" sz="1200" kern="1200" baseline="0" dirty="0" err="1" smtClean="0">
                <a:solidFill>
                  <a:schemeClr val="tx1"/>
                </a:solidFill>
                <a:effectLst/>
                <a:latin typeface="+mn-lt"/>
                <a:ea typeface="+mn-ea"/>
                <a:cs typeface="+mn-cs"/>
              </a:rPr>
              <a:t>Sayah</a:t>
            </a:r>
            <a:r>
              <a:rPr lang="fr-FR" sz="1200" kern="1200" baseline="0" dirty="0" smtClean="0">
                <a:solidFill>
                  <a:schemeClr val="tx1"/>
                </a:solidFill>
                <a:effectLst/>
                <a:latin typeface="+mn-lt"/>
                <a:ea typeface="+mn-ea"/>
                <a:cs typeface="+mn-cs"/>
              </a:rPr>
              <a:t>, soutenue en novembre dernier.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Ce chantier propose d’analyser les systèmes de ressources des enseignants, comme ensemble structuré par leur propre rangement, et leur propre activité. On a développé ainsi des outils de cartographie réflexive qui se sont avérés très puissants, par exemple pour analyser</a:t>
            </a:r>
            <a:r>
              <a:rPr lang="mr-IN" sz="1200" kern="1200" baseline="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Un </a:t>
            </a:r>
            <a:r>
              <a:rPr lang="fr-FR" sz="1200" kern="1200" baseline="0" dirty="0" smtClean="0">
                <a:solidFill>
                  <a:schemeClr val="tx1"/>
                </a:solidFill>
                <a:effectLst/>
                <a:latin typeface="+mn-lt"/>
                <a:ea typeface="+mn-ea"/>
                <a:cs typeface="+mn-cs"/>
              </a:rPr>
              <a:t>processus de modélisation à raffiner, </a:t>
            </a:r>
            <a:r>
              <a:rPr lang="fr-FR" sz="1200" kern="1200" baseline="0" dirty="0" smtClean="0">
                <a:solidFill>
                  <a:schemeClr val="tx1"/>
                </a:solidFill>
                <a:effectLst/>
                <a:latin typeface="+mn-lt"/>
                <a:ea typeface="+mn-ea"/>
                <a:cs typeface="+mn-cs"/>
              </a:rPr>
              <a:t>de deux points de vue :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baseline="0" dirty="0" smtClean="0">
                <a:solidFill>
                  <a:schemeClr val="tx1"/>
                </a:solidFill>
                <a:effectLst/>
                <a:latin typeface="+mn-lt"/>
                <a:ea typeface="+mn-ea"/>
                <a:cs typeface="+mn-cs"/>
              </a:rPr>
              <a:t>d’abord en </a:t>
            </a:r>
            <a:r>
              <a:rPr lang="fr-FR" sz="1200" kern="1200" baseline="0" dirty="0" smtClean="0">
                <a:solidFill>
                  <a:schemeClr val="tx1"/>
                </a:solidFill>
                <a:effectLst/>
                <a:latin typeface="+mn-lt"/>
                <a:ea typeface="+mn-ea"/>
                <a:cs typeface="+mn-cs"/>
              </a:rPr>
              <a:t>le croisant avec d’autres systèmes </a:t>
            </a:r>
            <a:r>
              <a:rPr lang="fr-FR" sz="1200" kern="1200" baseline="0" dirty="0" smtClean="0">
                <a:solidFill>
                  <a:schemeClr val="tx1"/>
                </a:solidFill>
                <a:effectLst/>
                <a:latin typeface="+mn-lt"/>
                <a:ea typeface="+mn-ea"/>
                <a:cs typeface="+mn-cs"/>
              </a:rPr>
              <a:t>structurés</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baseline="0" dirty="0" smtClean="0">
                <a:solidFill>
                  <a:schemeClr val="tx1"/>
                </a:solidFill>
                <a:effectLst/>
                <a:latin typeface="+mn-lt"/>
                <a:ea typeface="+mn-ea"/>
                <a:cs typeface="+mn-cs"/>
              </a:rPr>
              <a:t>Mais </a:t>
            </a:r>
            <a:r>
              <a:rPr lang="fr-FR" sz="1200" kern="1200" baseline="0" dirty="0" smtClean="0">
                <a:solidFill>
                  <a:schemeClr val="tx1"/>
                </a:solidFill>
                <a:effectLst/>
                <a:latin typeface="+mn-lt"/>
                <a:ea typeface="+mn-ea"/>
                <a:cs typeface="+mn-cs"/>
              </a:rPr>
              <a:t>surtout passer du statique au dynamique</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14</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Il s’agit</a:t>
            </a:r>
            <a:r>
              <a:rPr lang="fr-FR" sz="1200" kern="1200" baseline="0" dirty="0" smtClean="0">
                <a:solidFill>
                  <a:schemeClr val="tx1"/>
                </a:solidFill>
                <a:effectLst/>
                <a:latin typeface="+mn-lt"/>
                <a:ea typeface="+mn-ea"/>
                <a:cs typeface="+mn-cs"/>
              </a:rPr>
              <a:t> de la préparation collective d’une leçon, et il s’agit d’une nouvelle leçon (enseignement de l’algorithmique, entrée dans les programmes en septembre 2016).</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Une vision structurée de cette heure de préparation, un point de vue d’analyse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D’abord quelles sont les principales questions en jeu?</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15</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Il</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16</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Ensuite quelles sont les différents étapes de traitement de cette question,</a:t>
            </a:r>
            <a:r>
              <a:rPr lang="fr-FR" sz="1200" kern="1200" baseline="0" dirty="0" smtClean="0">
                <a:solidFill>
                  <a:schemeClr val="tx1"/>
                </a:solidFill>
                <a:effectLst/>
                <a:latin typeface="+mn-lt"/>
                <a:ea typeface="+mn-ea"/>
                <a:cs typeface="+mn-cs"/>
              </a:rPr>
              <a:t> 8 épisodes, par exemple le deuxième épisode</a:t>
            </a: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17</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Il</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18</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Enfin,</a:t>
            </a:r>
            <a:r>
              <a:rPr lang="fr-FR" sz="1200" kern="1200" baseline="0" dirty="0" smtClean="0">
                <a:solidFill>
                  <a:schemeClr val="tx1"/>
                </a:solidFill>
                <a:effectLst/>
                <a:latin typeface="+mn-lt"/>
                <a:ea typeface="+mn-ea"/>
                <a:cs typeface="+mn-cs"/>
              </a:rPr>
              <a:t> quelles sont dans chaque épisode, les interactions critiques?</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19</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Cette</a:t>
            </a:r>
            <a:r>
              <a:rPr lang="fr-FR" sz="1200" kern="1200" baseline="0" dirty="0" smtClean="0">
                <a:solidFill>
                  <a:schemeClr val="tx1"/>
                </a:solidFill>
                <a:effectLst/>
                <a:latin typeface="+mn-lt"/>
                <a:ea typeface="+mn-ea"/>
                <a:cs typeface="+mn-cs"/>
              </a:rPr>
              <a:t> intervention est censée être une réponse aux contributions de la journée, que j’ai découvert avec vous</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J’ai donc préparé un fil conducteur, et j’intègrerai dans ce fil, comme autant de bifurcations, ou nœuds possibles, des réactions à ces exposés.</a:t>
            </a: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Merci au passage à Christian </a:t>
            </a:r>
            <a:r>
              <a:rPr lang="fr-FR" sz="1200" kern="1200" baseline="0" dirty="0" err="1" smtClean="0">
                <a:solidFill>
                  <a:schemeClr val="tx1"/>
                </a:solidFill>
                <a:effectLst/>
                <a:latin typeface="+mn-lt"/>
                <a:ea typeface="+mn-ea"/>
                <a:cs typeface="+mn-cs"/>
              </a:rPr>
              <a:t>Mercat</a:t>
            </a:r>
            <a:r>
              <a:rPr lang="fr-FR" sz="1200" kern="1200" baseline="0" dirty="0" smtClean="0">
                <a:solidFill>
                  <a:schemeClr val="tx1"/>
                </a:solidFill>
                <a:effectLst/>
                <a:latin typeface="+mn-lt"/>
                <a:ea typeface="+mn-ea"/>
                <a:cs typeface="+mn-cs"/>
              </a:rPr>
              <a:t> pour cette image d’</a:t>
            </a:r>
            <a:r>
              <a:rPr lang="fr-FR" sz="1200" kern="1200" baseline="0" dirty="0" err="1" smtClean="0">
                <a:solidFill>
                  <a:schemeClr val="tx1"/>
                </a:solidFill>
                <a:effectLst/>
                <a:latin typeface="+mn-lt"/>
                <a:ea typeface="+mn-ea"/>
                <a:cs typeface="+mn-cs"/>
              </a:rPr>
              <a:t>entrelac</a:t>
            </a:r>
            <a:r>
              <a:rPr lang="fr-FR" sz="1200" kern="1200" baseline="0" dirty="0" smtClean="0">
                <a:solidFill>
                  <a:schemeClr val="tx1"/>
                </a:solidFill>
                <a:effectLst/>
                <a:latin typeface="+mn-lt"/>
                <a:ea typeface="+mn-ea"/>
                <a:cs typeface="+mn-cs"/>
              </a:rPr>
              <a:t>, un ensemble de nœuds enlacés, avec un effet d’abime produit par une transformation géométrique</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a:t>
            </a:r>
            <a:r>
              <a:rPr lang="fr-FR" sz="1200" kern="1200" baseline="0" dirty="0" smtClean="0">
                <a:solidFill>
                  <a:schemeClr val="tx1"/>
                </a:solidFill>
                <a:effectLst/>
                <a:latin typeface="+mn-lt"/>
                <a:ea typeface="+mn-ea"/>
                <a:cs typeface="+mn-cs"/>
              </a:rPr>
              <a:t> fil conducteur, ce sera les thèses récentes ou en cours. Ce que je vais vous proposer donc, après un prologue plus personnel, c’est une sorte de visite d’un atelier de recherche, autour de 6 questions: </a:t>
            </a:r>
          </a:p>
          <a:p>
            <a:endParaRPr lang="fr-FR" sz="1200" kern="1200" baseline="0" dirty="0" smtClean="0">
              <a:solidFill>
                <a:schemeClr val="tx1"/>
              </a:solidFill>
              <a:effectLst/>
              <a:latin typeface="+mn-lt"/>
              <a:ea typeface="+mn-ea"/>
              <a:cs typeface="+mn-cs"/>
            </a:endParaRPr>
          </a:p>
          <a:p>
            <a:r>
              <a:rPr lang="fr-FR" sz="1200" kern="1200" baseline="0" dirty="0" smtClean="0">
                <a:solidFill>
                  <a:schemeClr val="tx1"/>
                </a:solidFill>
                <a:effectLst/>
                <a:latin typeface="+mn-lt"/>
                <a:ea typeface="+mn-ea"/>
                <a:cs typeface="+mn-cs"/>
              </a:rPr>
              <a:t>Paco, en indien l’aigle à t</a:t>
            </a:r>
            <a:r>
              <a:rPr lang="fr-FR" sz="1200" kern="1200" baseline="0" dirty="0" smtClean="0">
                <a:solidFill>
                  <a:schemeClr val="tx1"/>
                </a:solidFill>
                <a:effectLst/>
                <a:latin typeface="+mn-lt"/>
                <a:ea typeface="+mn-ea"/>
                <a:cs typeface="+mn-cs"/>
              </a:rPr>
              <a:t>ête blanche, représentant de la communauté des petits enfants</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2</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20</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Nous avons besoin d’outils!!!!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Quand</a:t>
            </a:r>
            <a:r>
              <a:rPr lang="fr-FR" sz="1200" kern="1200" baseline="0" dirty="0" smtClean="0">
                <a:solidFill>
                  <a:schemeClr val="tx1"/>
                </a:solidFill>
                <a:effectLst/>
                <a:latin typeface="+mn-lt"/>
                <a:ea typeface="+mn-ea"/>
                <a:cs typeface="+mn-cs"/>
              </a:rPr>
              <a:t> on considère un épisode, m</a:t>
            </a:r>
            <a:r>
              <a:rPr lang="fr-FR" sz="1200" kern="1200" baseline="0" dirty="0" smtClean="0">
                <a:solidFill>
                  <a:schemeClr val="tx1"/>
                </a:solidFill>
                <a:effectLst/>
                <a:latin typeface="+mn-lt"/>
                <a:ea typeface="+mn-ea"/>
                <a:cs typeface="+mn-cs"/>
              </a:rPr>
              <a:t>ême bref, du travail documentaire des enseignants, on est conduit à analyser un très grand nombre d’interactions, avec un très grand nombre de ressources. Ces interactions conduisent, la plupart du temps, à modifier les ressources mobilisées, et donc le contexte même de l’interaction</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Tout effet de zoom conduit à un panorama aussi complexe, comme pour tout système biologique.</a:t>
            </a: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Arial"/>
                <a:cs typeface="Arial"/>
              </a:rPr>
              <a:t>Finalement</a:t>
            </a:r>
            <a:r>
              <a:rPr lang="en-US" dirty="0" smtClean="0">
                <a:latin typeface="Arial"/>
                <a:cs typeface="Arial"/>
              </a:rPr>
              <a:t>, </a:t>
            </a:r>
            <a:r>
              <a:rPr lang="en-US" dirty="0" err="1" smtClean="0">
                <a:latin typeface="Arial"/>
                <a:cs typeface="Arial"/>
              </a:rPr>
              <a:t>ce</a:t>
            </a:r>
            <a:r>
              <a:rPr lang="en-US" dirty="0" smtClean="0">
                <a:latin typeface="Arial"/>
                <a:cs typeface="Arial"/>
              </a:rPr>
              <a:t> </a:t>
            </a:r>
            <a:r>
              <a:rPr lang="en-US" dirty="0" err="1" smtClean="0">
                <a:latin typeface="Arial"/>
                <a:cs typeface="Arial"/>
              </a:rPr>
              <a:t>dont</a:t>
            </a:r>
            <a:r>
              <a:rPr lang="en-US" baseline="0" dirty="0" smtClean="0">
                <a:latin typeface="Arial"/>
                <a:cs typeface="Arial"/>
              </a:rPr>
              <a:t> nous </a:t>
            </a:r>
            <a:r>
              <a:rPr lang="en-US" baseline="0" dirty="0" err="1" smtClean="0">
                <a:latin typeface="Arial"/>
                <a:cs typeface="Arial"/>
              </a:rPr>
              <a:t>avons</a:t>
            </a:r>
            <a:r>
              <a:rPr lang="en-US" baseline="0" dirty="0" smtClean="0">
                <a:latin typeface="Arial"/>
                <a:cs typeface="Arial"/>
              </a:rPr>
              <a:t> </a:t>
            </a:r>
            <a:r>
              <a:rPr lang="en-US" baseline="0" dirty="0" err="1" smtClean="0">
                <a:latin typeface="Arial"/>
                <a:cs typeface="Arial"/>
              </a:rPr>
              <a:t>besoin</a:t>
            </a:r>
            <a:r>
              <a:rPr lang="en-US" baseline="0" dirty="0" smtClean="0">
                <a:latin typeface="Arial"/>
                <a:cs typeface="Arial"/>
              </a:rPr>
              <a:t>, </a:t>
            </a:r>
            <a:r>
              <a:rPr lang="en-US" baseline="0" dirty="0" err="1" smtClean="0">
                <a:latin typeface="Arial"/>
                <a:cs typeface="Arial"/>
              </a:rPr>
              <a:t>c’est</a:t>
            </a:r>
            <a:r>
              <a:rPr lang="en-US" baseline="0" dirty="0" smtClean="0">
                <a:latin typeface="Arial"/>
                <a:cs typeface="Arial"/>
              </a:rPr>
              <a:t> </a:t>
            </a:r>
            <a:r>
              <a:rPr lang="en-US" baseline="0" dirty="0" err="1" smtClean="0">
                <a:latin typeface="Arial"/>
                <a:cs typeface="Arial"/>
              </a:rPr>
              <a:t>d’outils</a:t>
            </a:r>
            <a:r>
              <a:rPr lang="en-US" baseline="0" dirty="0" smtClean="0">
                <a:latin typeface="Arial"/>
                <a:cs typeface="Arial"/>
              </a:rPr>
              <a:t> pour </a:t>
            </a:r>
            <a:r>
              <a:rPr lang="en-US" baseline="0" dirty="0" err="1" smtClean="0">
                <a:latin typeface="Arial"/>
                <a:cs typeface="Arial"/>
              </a:rPr>
              <a:t>étudier</a:t>
            </a:r>
            <a:r>
              <a:rPr lang="en-US" baseline="0" dirty="0" smtClean="0">
                <a:latin typeface="Arial"/>
                <a:cs typeface="Arial"/>
              </a:rPr>
              <a:t> </a:t>
            </a:r>
            <a:r>
              <a:rPr lang="en-US" baseline="0" dirty="0" err="1" smtClean="0">
                <a:latin typeface="Arial"/>
                <a:cs typeface="Arial"/>
              </a:rPr>
              <a:t>l’évolution</a:t>
            </a:r>
            <a:r>
              <a:rPr lang="en-US" baseline="0" dirty="0" smtClean="0">
                <a:latin typeface="Arial"/>
                <a:cs typeface="Arial"/>
              </a:rPr>
              <a:t> de </a:t>
            </a:r>
            <a:r>
              <a:rPr lang="en-US" baseline="0" dirty="0" err="1" smtClean="0">
                <a:latin typeface="Arial"/>
                <a:cs typeface="Arial"/>
              </a:rPr>
              <a:t>différents</a:t>
            </a:r>
            <a:r>
              <a:rPr lang="en-US" baseline="0" dirty="0" smtClean="0">
                <a:latin typeface="Arial"/>
                <a:cs typeface="Arial"/>
              </a:rPr>
              <a:t> </a:t>
            </a:r>
            <a:r>
              <a:rPr lang="en-US" baseline="0" dirty="0" err="1" smtClean="0">
                <a:latin typeface="Arial"/>
                <a:cs typeface="Arial"/>
              </a:rPr>
              <a:t>systèmes</a:t>
            </a:r>
            <a:r>
              <a:rPr lang="en-US" baseline="0" dirty="0" smtClean="0">
                <a:latin typeface="Arial"/>
                <a:cs typeface="Arial"/>
              </a:rPr>
              <a:t> en interactions</a:t>
            </a:r>
            <a:r>
              <a:rPr lang="mr-IN" baseline="0" dirty="0" smtClean="0">
                <a:latin typeface="Arial"/>
                <a:cs typeface="Arial"/>
              </a:rPr>
              <a:t>…</a:t>
            </a:r>
            <a:endParaRPr lang="fr-FR" baseline="0" dirty="0" smtClean="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a:cs typeface="Arial"/>
              </a:rPr>
              <a:t>(the </a:t>
            </a:r>
            <a:r>
              <a:rPr lang="en-US" dirty="0" err="1" smtClean="0">
                <a:latin typeface="Arial"/>
                <a:cs typeface="Arial"/>
              </a:rPr>
              <a:t>AnA.doc</a:t>
            </a:r>
            <a:r>
              <a:rPr lang="en-US" dirty="0" smtClean="0">
                <a:latin typeface="Arial"/>
                <a:cs typeface="Arial"/>
              </a:rPr>
              <a:t> platform as a first step). Who? How?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Arial"/>
                <a:cs typeface="Arial"/>
              </a:rPr>
              <a:t>Plateformes</a:t>
            </a:r>
            <a:r>
              <a:rPr lang="en-US" baseline="0" dirty="0" smtClean="0">
                <a:latin typeface="Arial"/>
                <a:cs typeface="Arial"/>
              </a:rPr>
              <a:t> </a:t>
            </a:r>
            <a:r>
              <a:rPr lang="en-US" baseline="0" dirty="0" err="1" smtClean="0">
                <a:latin typeface="Arial"/>
                <a:cs typeface="Arial"/>
              </a:rPr>
              <a:t>assez</a:t>
            </a:r>
            <a:r>
              <a:rPr lang="en-US" baseline="0" dirty="0" smtClean="0">
                <a:latin typeface="Arial"/>
                <a:cs typeface="Arial"/>
              </a:rPr>
              <a:t> </a:t>
            </a:r>
            <a:r>
              <a:rPr lang="en-US" baseline="0" dirty="0" err="1" smtClean="0">
                <a:latin typeface="Arial"/>
                <a:cs typeface="Arial"/>
              </a:rPr>
              <a:t>artisanales</a:t>
            </a:r>
            <a:r>
              <a:rPr lang="en-US" baseline="0" dirty="0" smtClean="0">
                <a:latin typeface="Arial"/>
                <a:cs typeface="Arial"/>
              </a:rPr>
              <a:t>, </a:t>
            </a:r>
            <a:r>
              <a:rPr lang="en-US" baseline="0" dirty="0" err="1" smtClean="0">
                <a:latin typeface="Arial"/>
                <a:cs typeface="Arial"/>
              </a:rPr>
              <a:t>s’intéresser</a:t>
            </a:r>
            <a:r>
              <a:rPr lang="en-US" baseline="0" dirty="0" smtClean="0">
                <a:latin typeface="Arial"/>
                <a:cs typeface="Arial"/>
              </a:rPr>
              <a:t> aux </a:t>
            </a:r>
            <a:r>
              <a:rPr lang="en-US" baseline="0" dirty="0" err="1" smtClean="0">
                <a:latin typeface="Arial"/>
                <a:cs typeface="Arial"/>
              </a:rPr>
              <a:t>systèmes</a:t>
            </a:r>
            <a:r>
              <a:rPr lang="en-US" baseline="0" dirty="0" smtClean="0">
                <a:latin typeface="Arial"/>
                <a:cs typeface="Arial"/>
              </a:rPr>
              <a:t> de traces, un </a:t>
            </a:r>
            <a:r>
              <a:rPr lang="en-US" baseline="0" dirty="0" err="1" smtClean="0">
                <a:latin typeface="Arial"/>
                <a:cs typeface="Arial"/>
              </a:rPr>
              <a:t>problème</a:t>
            </a:r>
            <a:r>
              <a:rPr lang="en-US" baseline="0" dirty="0" smtClean="0">
                <a:latin typeface="Arial"/>
                <a:cs typeface="Arial"/>
              </a:rPr>
              <a:t> </a:t>
            </a:r>
            <a:r>
              <a:rPr lang="en-US" baseline="0" dirty="0" err="1" smtClean="0">
                <a:latin typeface="Arial"/>
                <a:cs typeface="Arial"/>
              </a:rPr>
              <a:t>informatique</a:t>
            </a:r>
            <a:r>
              <a:rPr lang="en-US" baseline="0" dirty="0" smtClean="0">
                <a:latin typeface="Arial"/>
                <a:cs typeface="Arial"/>
              </a:rPr>
              <a:t> </a:t>
            </a:r>
            <a:r>
              <a:rPr lang="en-US" baseline="0" dirty="0" err="1" smtClean="0">
                <a:latin typeface="Arial"/>
                <a:cs typeface="Arial"/>
              </a:rPr>
              <a:t>à</a:t>
            </a:r>
            <a:r>
              <a:rPr lang="en-US" baseline="0" dirty="0" smtClean="0">
                <a:latin typeface="Arial"/>
                <a:cs typeface="Arial"/>
              </a:rPr>
              <a:t> </a:t>
            </a:r>
            <a:r>
              <a:rPr lang="en-US" baseline="0" dirty="0" err="1" smtClean="0">
                <a:latin typeface="Arial"/>
                <a:cs typeface="Arial"/>
              </a:rPr>
              <a:t>prendre</a:t>
            </a:r>
            <a:r>
              <a:rPr lang="en-US" baseline="0" dirty="0" smtClean="0">
                <a:latin typeface="Arial"/>
                <a:cs typeface="Arial"/>
              </a:rPr>
              <a:t> en </a:t>
            </a:r>
            <a:r>
              <a:rPr lang="en-US" baseline="0" dirty="0" err="1" smtClean="0">
                <a:latin typeface="Arial"/>
                <a:cs typeface="Arial"/>
              </a:rPr>
              <a:t>compte</a:t>
            </a:r>
            <a:r>
              <a:rPr lang="en-US" baseline="0" dirty="0" smtClean="0">
                <a:latin typeface="Arial"/>
                <a:cs typeface="Arial"/>
              </a:rPr>
              <a:t>. Je </a:t>
            </a:r>
            <a:r>
              <a:rPr lang="en-US" baseline="0" dirty="0" err="1" smtClean="0">
                <a:latin typeface="Arial"/>
                <a:cs typeface="Arial"/>
              </a:rPr>
              <a:t>pense</a:t>
            </a:r>
            <a:r>
              <a:rPr lang="en-US" baseline="0" dirty="0" smtClean="0">
                <a:latin typeface="Arial"/>
                <a:cs typeface="Arial"/>
              </a:rPr>
              <a:t> </a:t>
            </a:r>
            <a:r>
              <a:rPr lang="en-US" baseline="0" dirty="0" err="1" smtClean="0">
                <a:latin typeface="Arial"/>
                <a:cs typeface="Arial"/>
              </a:rPr>
              <a:t>à</a:t>
            </a:r>
            <a:r>
              <a:rPr lang="en-US" baseline="0" dirty="0" smtClean="0">
                <a:latin typeface="Arial"/>
                <a:cs typeface="Arial"/>
              </a:rPr>
              <a:t> la </a:t>
            </a:r>
            <a:r>
              <a:rPr lang="en-US" baseline="0" dirty="0" err="1" smtClean="0">
                <a:latin typeface="Arial"/>
                <a:cs typeface="Arial"/>
              </a:rPr>
              <a:t>thèse</a:t>
            </a:r>
            <a:r>
              <a:rPr lang="en-US" baseline="0" dirty="0" smtClean="0">
                <a:latin typeface="Arial"/>
                <a:cs typeface="Arial"/>
              </a:rPr>
              <a:t> </a:t>
            </a:r>
            <a:r>
              <a:rPr lang="en-US" baseline="0" dirty="0" err="1" smtClean="0">
                <a:latin typeface="Arial"/>
                <a:cs typeface="Arial"/>
              </a:rPr>
              <a:t>d’Eric</a:t>
            </a:r>
            <a:r>
              <a:rPr lang="en-US" baseline="0" dirty="0" smtClean="0">
                <a:latin typeface="Arial"/>
                <a:cs typeface="Arial"/>
              </a:rPr>
              <a:t> Sanchez, </a:t>
            </a:r>
            <a:r>
              <a:rPr lang="en-US" baseline="0" dirty="0" err="1" smtClean="0">
                <a:latin typeface="Arial"/>
                <a:cs typeface="Arial"/>
              </a:rPr>
              <a:t>ce</a:t>
            </a:r>
            <a:r>
              <a:rPr lang="en-US" baseline="0" dirty="0" smtClean="0">
                <a:latin typeface="Arial"/>
                <a:cs typeface="Arial"/>
              </a:rPr>
              <a:t> </a:t>
            </a:r>
            <a:r>
              <a:rPr lang="en-US" baseline="0" dirty="0" err="1" smtClean="0">
                <a:latin typeface="Arial"/>
                <a:cs typeface="Arial"/>
              </a:rPr>
              <a:t>sont</a:t>
            </a:r>
            <a:r>
              <a:rPr lang="en-US" baseline="0" dirty="0" smtClean="0">
                <a:latin typeface="Arial"/>
                <a:cs typeface="Arial"/>
              </a:rPr>
              <a:t> des choses </a:t>
            </a:r>
            <a:r>
              <a:rPr lang="en-US" baseline="0" dirty="0" err="1" smtClean="0">
                <a:latin typeface="Arial"/>
                <a:cs typeface="Arial"/>
              </a:rPr>
              <a:t>que</a:t>
            </a:r>
            <a:r>
              <a:rPr lang="en-US" baseline="0" dirty="0" smtClean="0">
                <a:latin typeface="Arial"/>
                <a:cs typeface="Arial"/>
              </a:rPr>
              <a:t> nous </a:t>
            </a:r>
            <a:r>
              <a:rPr lang="en-US" baseline="0" dirty="0" err="1" smtClean="0">
                <a:latin typeface="Arial"/>
                <a:cs typeface="Arial"/>
              </a:rPr>
              <a:t>n’avons</a:t>
            </a:r>
            <a:r>
              <a:rPr lang="en-US" baseline="0" dirty="0" smtClean="0">
                <a:latin typeface="Arial"/>
                <a:cs typeface="Arial"/>
              </a:rPr>
              <a:t> pas </a:t>
            </a:r>
            <a:r>
              <a:rPr lang="en-US" baseline="0" dirty="0" err="1" smtClean="0">
                <a:latin typeface="Arial"/>
                <a:cs typeface="Arial"/>
              </a:rPr>
              <a:t>explorées</a:t>
            </a:r>
            <a:r>
              <a:rPr lang="mr-IN" baseline="0" dirty="0" smtClean="0">
                <a:latin typeface="Arial"/>
                <a:cs typeface="Arial"/>
              </a:rPr>
              <a:t>…</a:t>
            </a:r>
            <a:endParaRPr lang="en-US" dirty="0" smtClean="0">
              <a:latin typeface="Arial"/>
              <a:cs typeface="Arial"/>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21</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troisième</a:t>
            </a:r>
            <a:r>
              <a:rPr lang="fr-FR" sz="1200" kern="1200" baseline="0" dirty="0" smtClean="0">
                <a:solidFill>
                  <a:schemeClr val="tx1"/>
                </a:solidFill>
                <a:effectLst/>
                <a:latin typeface="+mn-lt"/>
                <a:ea typeface="+mn-ea"/>
                <a:cs typeface="+mn-cs"/>
              </a:rPr>
              <a:t> chantier, c’est celui de la</a:t>
            </a:r>
            <a:r>
              <a:rPr lang="fr-FR" sz="1200" kern="1200" dirty="0" smtClean="0">
                <a:solidFill>
                  <a:schemeClr val="tx1"/>
                </a:solidFill>
                <a:effectLst/>
                <a:latin typeface="+mn-lt"/>
                <a:ea typeface="+mn-ea"/>
                <a:cs typeface="+mn-cs"/>
              </a:rPr>
              <a:t> thèse d’Anita Messaoui, qui sera soutenue en novembre prochain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Il</a:t>
            </a:r>
            <a:r>
              <a:rPr lang="fr-FR" sz="1200" kern="1200" baseline="0" dirty="0" smtClean="0">
                <a:solidFill>
                  <a:schemeClr val="tx1"/>
                </a:solidFill>
                <a:effectLst/>
                <a:latin typeface="+mn-lt"/>
                <a:ea typeface="+mn-ea"/>
                <a:cs typeface="+mn-cs"/>
              </a:rPr>
              <a:t> s’agit d’un travail de modélisation de schème. Un schème, c’est l’organisation invariante de l’activité pour une classe de situations, un schème pour ouvrir une porte, un schème pour écouter une conférence.. Un schème est structuré par des règles d’action</a:t>
            </a:r>
            <a:r>
              <a:rPr lang="fr-FR" sz="1200" kern="1200" dirty="0" smtClean="0">
                <a:solidFill>
                  <a:schemeClr val="tx1"/>
                </a:solidFill>
                <a:effectLst/>
                <a:latin typeface="+mn-lt"/>
                <a:ea typeface="+mn-ea"/>
                <a:cs typeface="+mn-cs"/>
              </a:rPr>
              <a:t>, de prise d’information et</a:t>
            </a:r>
            <a:r>
              <a:rPr lang="fr-FR" sz="1200" kern="1200" baseline="0" dirty="0" smtClean="0">
                <a:solidFill>
                  <a:schemeClr val="tx1"/>
                </a:solidFill>
                <a:effectLst/>
                <a:latin typeface="+mn-lt"/>
                <a:ea typeface="+mn-ea"/>
                <a:cs typeface="+mn-cs"/>
              </a:rPr>
              <a:t> de contr</a:t>
            </a:r>
            <a:r>
              <a:rPr lang="fr-FR" sz="1200" kern="1200" baseline="0" dirty="0" smtClean="0">
                <a:solidFill>
                  <a:schemeClr val="tx1"/>
                </a:solidFill>
                <a:effectLst/>
                <a:latin typeface="+mn-lt"/>
                <a:ea typeface="+mn-ea"/>
                <a:cs typeface="+mn-cs"/>
              </a:rPr>
              <a:t>ôle, et par des connaissances en actes.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Dans la perspective ouverte par Rabardel, Anita distingue deux types de schèmes, des schèmes d’action documentaire, par exemple</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et des schèmes d’usage (par exemple: rechercher une ressource perdue dans votre ordinateur).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On peut alors considérer les relations entre ces deux niveaux de schème de deux façons: soit en considérant les schèmes globaux comme une composition de schèmes locaux</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Soit en prenant un schème local, et en cherchant comment il fonctionne dans un ensemble de circonstances.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Et, à chaque schème, est attaché un ensemble de connaissances en actes. Quelles sont les relations entre ces deux types de connaissance? Est-ce que les connaissances locales ne seraient pas des concentrés de connaissances globales?</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22</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quatrième chantier c’est</a:t>
            </a:r>
            <a:r>
              <a:rPr lang="fr-FR" sz="1200" kern="1200" baseline="0" dirty="0" smtClean="0">
                <a:solidFill>
                  <a:schemeClr val="tx1"/>
                </a:solidFill>
                <a:effectLst/>
                <a:latin typeface="+mn-lt"/>
                <a:ea typeface="+mn-ea"/>
                <a:cs typeface="+mn-cs"/>
              </a:rPr>
              <a:t> celui de la thèse de Zhang, qui sera soutenue en 2021. On retrouve l’idée que je mentionnais au début de cet exposé. Il s’agit ici de combiner différentes approches</a:t>
            </a:r>
            <a:r>
              <a:rPr lang="mr-IN" sz="1200" kern="1200" baseline="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23</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24</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Un parallèle artistique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Cpying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imitating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varying</a:t>
            </a:r>
            <a:r>
              <a:rPr lang="fr-FR" sz="1200" kern="120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creating</a:t>
            </a:r>
            <a:r>
              <a:rPr lang="fr-FR" sz="1200" kern="1200" baseline="0" dirty="0" smtClean="0">
                <a:solidFill>
                  <a:schemeClr val="tx1"/>
                </a:solidFill>
                <a:effectLst/>
                <a:latin typeface="+mn-lt"/>
                <a:ea typeface="+mn-ea"/>
                <a:cs typeface="+mn-cs"/>
              </a:rPr>
              <a:t>, instrumentalisation</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A penser comme méthodes critique d’apprentissage des mathématiques et de formation des enseignants</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25</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cinquième chantier, c’est celui qui a été engagé par la thèse de Wang, soutenue il y a un mois.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Il s’agit ici de constituer</a:t>
            </a:r>
            <a:r>
              <a:rPr lang="fr-FR" sz="1200" kern="1200" baseline="0" dirty="0" smtClean="0">
                <a:solidFill>
                  <a:schemeClr val="tx1"/>
                </a:solidFill>
                <a:effectLst/>
                <a:latin typeface="+mn-lt"/>
                <a:ea typeface="+mn-ea"/>
                <a:cs typeface="+mn-cs"/>
              </a:rPr>
              <a:t> en systèmes toutes les expressions utilisées par les professeurs. Cette perspective a déjà été mise en œuvre par le projet </a:t>
            </a:r>
            <a:r>
              <a:rPr lang="fr-FR" sz="1200" kern="1200" baseline="0" dirty="0" err="1" smtClean="0">
                <a:solidFill>
                  <a:schemeClr val="tx1"/>
                </a:solidFill>
                <a:effectLst/>
                <a:latin typeface="+mn-lt"/>
                <a:ea typeface="+mn-ea"/>
                <a:cs typeface="+mn-cs"/>
              </a:rPr>
              <a:t>Lexicon</a:t>
            </a:r>
            <a:r>
              <a:rPr lang="fr-FR" sz="1200" kern="1200" baseline="0" dirty="0" smtClean="0">
                <a:solidFill>
                  <a:schemeClr val="tx1"/>
                </a:solidFill>
                <a:effectLst/>
                <a:latin typeface="+mn-lt"/>
                <a:ea typeface="+mn-ea"/>
                <a:cs typeface="+mn-cs"/>
              </a:rPr>
              <a:t>, qui s’intéresse aux interactions dans la classe.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Ici, il s’agit d’étudier les expressions utilisées par les professeurs dans leurs interactions avec des ressources: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baseline="0" dirty="0" smtClean="0">
                <a:solidFill>
                  <a:schemeClr val="tx1"/>
                </a:solidFill>
                <a:effectLst/>
                <a:latin typeface="+mn-lt"/>
                <a:ea typeface="+mn-ea"/>
                <a:cs typeface="+mn-cs"/>
              </a:rPr>
              <a:t>Analyser la structure des expressions, par exemple dans le cas ukrainien, traité par Maryna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baseline="0" dirty="0" smtClean="0">
                <a:solidFill>
                  <a:schemeClr val="tx1"/>
                </a:solidFill>
                <a:effectLst/>
                <a:latin typeface="+mn-lt"/>
                <a:ea typeface="+mn-ea"/>
                <a:cs typeface="+mn-cs"/>
              </a:rPr>
              <a:t>Analyser les familles de mots ou des caractères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baseline="0" dirty="0" smtClean="0">
                <a:solidFill>
                  <a:schemeClr val="tx1"/>
                </a:solidFill>
                <a:effectLst/>
                <a:latin typeface="+mn-lt"/>
                <a:ea typeface="+mn-ea"/>
                <a:cs typeface="+mn-cs"/>
              </a:rPr>
              <a:t>Passer des systèmes de noms au système de ressources ou d’activité</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Finalement passer d’un thésaurus à une </a:t>
            </a:r>
            <a:r>
              <a:rPr lang="fr-FR" sz="1200" kern="1200" baseline="0" dirty="0" err="1" smtClean="0">
                <a:solidFill>
                  <a:schemeClr val="tx1"/>
                </a:solidFill>
                <a:effectLst/>
                <a:latin typeface="+mn-lt"/>
                <a:ea typeface="+mn-ea"/>
                <a:cs typeface="+mn-cs"/>
              </a:rPr>
              <a:t>ontology</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Perspectives de projet commun avec le projet </a:t>
            </a:r>
            <a:r>
              <a:rPr lang="fr-FR" sz="1200" kern="1200" dirty="0" err="1" smtClean="0">
                <a:solidFill>
                  <a:schemeClr val="tx1"/>
                </a:solidFill>
                <a:effectLst/>
                <a:latin typeface="+mn-lt"/>
                <a:ea typeface="+mn-ea"/>
                <a:cs typeface="+mn-cs"/>
              </a:rPr>
              <a:t>Lexicon</a:t>
            </a:r>
            <a:r>
              <a:rPr lang="fr-FR" sz="1200" kern="1200" dirty="0" smtClean="0">
                <a:solidFill>
                  <a:schemeClr val="tx1"/>
                </a:solidFill>
                <a:effectLst/>
                <a:latin typeface="+mn-lt"/>
                <a:ea typeface="+mn-ea"/>
                <a:cs typeface="+mn-cs"/>
              </a:rPr>
              <a:t> en Chine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Projets</a:t>
            </a:r>
            <a:r>
              <a:rPr lang="fr-FR" sz="1200" kern="1200" baseline="0" dirty="0" smtClean="0">
                <a:solidFill>
                  <a:schemeClr val="tx1"/>
                </a:solidFill>
                <a:effectLst/>
                <a:latin typeface="+mn-lt"/>
                <a:ea typeface="+mn-ea"/>
                <a:cs typeface="+mn-cs"/>
              </a:rPr>
              <a:t> d’analyses contrastées avec le Mexique et l’Ukraine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Langages </a:t>
            </a:r>
            <a:r>
              <a:rPr lang="fr-FR" sz="1200" kern="1200" dirty="0" smtClean="0">
                <a:solidFill>
                  <a:schemeClr val="tx1"/>
                </a:solidFill>
                <a:effectLst/>
                <a:latin typeface="+mn-lt"/>
                <a:ea typeface="+mn-ea"/>
                <a:cs typeface="+mn-cs"/>
              </a:rPr>
              <a:t>et pensée, entre les</a:t>
            </a:r>
            <a:r>
              <a:rPr lang="fr-FR" sz="1200" kern="1200" baseline="0" dirty="0" smtClean="0">
                <a:solidFill>
                  <a:schemeClr val="tx1"/>
                </a:solidFill>
                <a:effectLst/>
                <a:latin typeface="+mn-lt"/>
                <a:ea typeface="+mn-ea"/>
                <a:cs typeface="+mn-cs"/>
              </a:rPr>
              <a:t> langues européennes, un dialogue entre les concepts, causalité/propension, équivoque/ambigu, vérité/ressource, être/</a:t>
            </a:r>
            <a:r>
              <a:rPr lang="fr-FR" sz="1200" kern="1200" baseline="0" dirty="0" smtClean="0">
                <a:solidFill>
                  <a:schemeClr val="tx1"/>
                </a:solidFill>
                <a:effectLst/>
                <a:latin typeface="+mn-lt"/>
                <a:ea typeface="+mn-ea"/>
                <a:cs typeface="+mn-cs"/>
              </a:rPr>
              <a:t>vivre</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26</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dernier chantier croise tous les autres, il s’agit de la</a:t>
            </a:r>
            <a:r>
              <a:rPr lang="fr-FR" sz="1200" kern="1200" baseline="0" dirty="0" smtClean="0">
                <a:solidFill>
                  <a:schemeClr val="tx1"/>
                </a:solidFill>
                <a:effectLst/>
                <a:latin typeface="+mn-lt"/>
                <a:ea typeface="+mn-ea"/>
                <a:cs typeface="+mn-cs"/>
              </a:rPr>
              <a:t> collaboration comme ressort principal des apprentissage.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Depuis le début de notre réflexion, ca a été un point critique, analysé par exemple par Hussein en ce qui concerne les interactions entre chercheurs et enseignants. C’est aussi au cœur du travail des IREM et des </a:t>
            </a:r>
            <a:r>
              <a:rPr lang="fr-FR" sz="1200" kern="1200" baseline="0" dirty="0" err="1" smtClean="0">
                <a:solidFill>
                  <a:schemeClr val="tx1"/>
                </a:solidFill>
                <a:effectLst/>
                <a:latin typeface="+mn-lt"/>
                <a:ea typeface="+mn-ea"/>
                <a:cs typeface="+mn-cs"/>
              </a:rPr>
              <a:t>LeA</a:t>
            </a:r>
            <a:r>
              <a:rPr lang="fr-FR" sz="120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Mais, il y a sans doute aujourd’hui un nouvel intér</a:t>
            </a:r>
            <a:r>
              <a:rPr lang="fr-FR" sz="1200" kern="1200" baseline="0" dirty="0" smtClean="0">
                <a:solidFill>
                  <a:schemeClr val="tx1"/>
                </a:solidFill>
                <a:effectLst/>
                <a:latin typeface="+mn-lt"/>
                <a:ea typeface="+mn-ea"/>
                <a:cs typeface="+mn-cs"/>
              </a:rPr>
              <a:t>êt pour le travail collectif, ou collaboratif ordinaire, régulier des enseignants. On l’a vu dans le projet développé localement, autour d’un réseau de petites fabriques au cœur des établissements scolaires.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C’est bien sûr le cas de la situation chinoise</a:t>
            </a:r>
            <a:r>
              <a:rPr lang="mr-IN" sz="1200" kern="1200" baseline="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27</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réflexion et la collaboration au cœur du</a:t>
            </a:r>
            <a:r>
              <a:rPr lang="fr-FR" sz="1200" kern="1200" baseline="0" dirty="0" smtClean="0">
                <a:solidFill>
                  <a:schemeClr val="tx1"/>
                </a:solidFill>
                <a:effectLst/>
                <a:latin typeface="+mn-lt"/>
                <a:ea typeface="+mn-ea"/>
                <a:cs typeface="+mn-cs"/>
              </a:rPr>
              <a:t> travail des enseignants (dictionnaire </a:t>
            </a:r>
            <a:r>
              <a:rPr lang="fr-FR" sz="1200" kern="1200" baseline="0" dirty="0" err="1" smtClean="0">
                <a:solidFill>
                  <a:schemeClr val="tx1"/>
                </a:solidFill>
                <a:effectLst/>
                <a:latin typeface="+mn-lt"/>
                <a:ea typeface="+mn-ea"/>
                <a:cs typeface="+mn-cs"/>
              </a:rPr>
              <a:t>pédagogoque</a:t>
            </a:r>
            <a:r>
              <a:rPr lang="fr-FR" sz="120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Au cœur de la prochaine étude de l’ICMI, enseigner, c’est collaborer</a:t>
            </a:r>
            <a:r>
              <a:rPr lang="mr-IN" sz="1200" kern="1200" baseline="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28</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Pas seulement</a:t>
            </a:r>
            <a:r>
              <a:rPr lang="fr-FR" sz="1200" kern="1200" baseline="0" dirty="0" smtClean="0">
                <a:solidFill>
                  <a:schemeClr val="tx1"/>
                </a:solidFill>
                <a:effectLst/>
                <a:latin typeface="+mn-lt"/>
                <a:ea typeface="+mn-ea"/>
                <a:cs typeface="+mn-cs"/>
              </a:rPr>
              <a:t> en Chine</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Revenir aux sources de l’école </a:t>
            </a:r>
            <a:r>
              <a:rPr lang="fr-FR" sz="1200" kern="1200" dirty="0" err="1" smtClean="0">
                <a:solidFill>
                  <a:schemeClr val="tx1"/>
                </a:solidFill>
                <a:effectLst/>
                <a:latin typeface="+mn-lt"/>
                <a:ea typeface="+mn-ea"/>
                <a:cs typeface="+mn-cs"/>
              </a:rPr>
              <a:t>la</a:t>
            </a:r>
            <a:r>
              <a:rPr lang="fr-FR" sz="1200" kern="1200" dirty="0" err="1" smtClean="0">
                <a:solidFill>
                  <a:schemeClr val="tx1"/>
                </a:solidFill>
                <a:effectLst/>
                <a:latin typeface="+mn-lt"/>
                <a:ea typeface="+mn-ea"/>
                <a:cs typeface="+mn-cs"/>
              </a:rPr>
              <a:t>îque</a:t>
            </a:r>
            <a:r>
              <a:rPr lang="mr-IN" sz="1200" kern="120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29</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En guise d’introduction, quelques mots sur cette approche ressource du travail des enseignants, dont on a beaucoup parlé aujourd’hui.</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C’est une approche globale du travail des professeurs, qui comprend leur travail essentiellement à travers leurs interactions avec les ressources de leur enseignement : une large variété de ressources, aujourd’hui largement numériques, une large variété d’interactions, qui m</a:t>
            </a:r>
            <a:r>
              <a:rPr lang="fr-FR" sz="1200" kern="1200" baseline="0" dirty="0" smtClean="0">
                <a:solidFill>
                  <a:schemeClr val="tx1"/>
                </a:solidFill>
                <a:effectLst/>
                <a:latin typeface="+mn-lt"/>
                <a:ea typeface="+mn-ea"/>
                <a:cs typeface="+mn-cs"/>
              </a:rPr>
              <a:t>êlent toujours utilisation et création (le professeur ne donne pas une leçon, il fait sa leçon), une large variété de lieux et de moments, dans et hors l’école, une large variété d’acteurs, enseignants et apprenants, avec un intérêt particulier pour le collectif.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Cette perspective est fondamentalement interdisciplinaire. Elle croise des approches didactiques, ergonomiques, historiques, sociologiques, ou encore informatiques, il s’agit d’un domaine en structuration et en expansion.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Au cours </a:t>
            </a:r>
            <a:r>
              <a:rPr lang="fr-FR" sz="1200" kern="1200" baseline="0" dirty="0" smtClean="0">
                <a:solidFill>
                  <a:schemeClr val="tx1"/>
                </a:solidFill>
                <a:effectLst/>
                <a:latin typeface="+mn-lt"/>
                <a:ea typeface="+mn-ea"/>
                <a:cs typeface="+mn-cs"/>
              </a:rPr>
              <a:t>de cette genèse, il y a pour moi deux évènements marquants: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 La publication d’un livre co-écrit avec les derniers élèves que j’ai eu en lycée, il y a 21 ans. Expérimenter et prouver, 38 variations sur un thème imposé. Une belle expérience de conception collective où la diversité des approches d’un problème a contribué à un approfondissement de sa compréhension. Les 37 élèves ont eu des trajectoires diverses depuis, il y en a une dans cette salle, </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Les mathématiques ouvrent de nombreuses perspectives d’avenir</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 L’autre élément marquant, c’est le livre, qui va para</a:t>
            </a:r>
            <a:r>
              <a:rPr lang="fr-FR" sz="1200" kern="1200" baseline="0" dirty="0" smtClean="0">
                <a:solidFill>
                  <a:schemeClr val="tx1"/>
                </a:solidFill>
                <a:effectLst/>
                <a:latin typeface="+mn-lt"/>
                <a:ea typeface="+mn-ea"/>
                <a:cs typeface="+mn-cs"/>
              </a:rPr>
              <a:t>ître en septembre prochain, nourri de 60 contributions internationales. L’approche vivante, mettant en évidence les avancées, et les questions à travailler.</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3</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Nous voici au terme de la visite de cet atelier de recherche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Escoffier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Cultiver </a:t>
            </a:r>
            <a:r>
              <a:rPr lang="fr-FR" sz="1200" kern="1200" baseline="0" dirty="0" smtClean="0">
                <a:solidFill>
                  <a:schemeClr val="tx1"/>
                </a:solidFill>
                <a:effectLst/>
                <a:latin typeface="+mn-lt"/>
                <a:ea typeface="+mn-ea"/>
                <a:cs typeface="+mn-cs"/>
              </a:rPr>
              <a:t>quatre vertus </a:t>
            </a:r>
            <a:r>
              <a:rPr lang="fr-FR" sz="1200" b="1" kern="1200" dirty="0" smtClean="0">
                <a:solidFill>
                  <a:schemeClr val="tx1"/>
                </a:solidFill>
                <a:effectLst/>
                <a:latin typeface="+mn-lt"/>
                <a:ea typeface="+mn-ea"/>
                <a:cs typeface="+mn-cs"/>
              </a:rPr>
              <a:t>A toi qui va rentrer dans la profession, donc, je conseille de cultiver quatre vertus : la disponibilité et la reconnaissance, la résilience et l’engagement</a:t>
            </a:r>
            <a:r>
              <a:rPr lang="fr-FR" sz="1200" b="1"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solidFill>
                  <a:schemeClr val="tx1"/>
                </a:solidFill>
                <a:latin typeface="Arial"/>
                <a:cs typeface="Arial"/>
              </a:rPr>
              <a:t>cultivate commitment. The sciences of learning are both fundamental sciences (they aim at producing new knowledge), and engineering sciences (they aim at developing resources for empowering teachers and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Ue</a:t>
            </a:r>
            <a:r>
              <a:rPr lang="fr-FR" sz="1200" b="1" kern="1200" baseline="0" dirty="0" smtClean="0">
                <a:solidFill>
                  <a:schemeClr val="tx1"/>
                </a:solidFill>
                <a:effectLst/>
                <a:latin typeface="+mn-lt"/>
                <a:ea typeface="+mn-ea"/>
                <a:cs typeface="+mn-cs"/>
              </a:rPr>
              <a:t> mappemonde qui montre le monde d’une façon inhabituelle, Aurélien Alvarez, les nouvelles doctorantes, Marianne, Paco</a:t>
            </a:r>
            <a:r>
              <a:rPr lang="mr-IN" sz="1200" b="1" kern="1200" baseline="0" dirty="0" smtClean="0">
                <a:solidFill>
                  <a:schemeClr val="tx1"/>
                </a:solidFill>
                <a:effectLst/>
                <a:latin typeface="+mn-lt"/>
                <a:ea typeface="+mn-ea"/>
                <a:cs typeface="+mn-cs"/>
              </a:rPr>
              <a:t>…</a:t>
            </a:r>
            <a:endParaRPr lang="fr-FR"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baseline="0" dirty="0" smtClean="0">
                <a:solidFill>
                  <a:schemeClr val="tx1"/>
                </a:solidFill>
                <a:effectLst/>
                <a:latin typeface="+mn-lt"/>
                <a:ea typeface="+mn-ea"/>
                <a:cs typeface="+mn-cs"/>
              </a:rPr>
              <a:t>Evoquer le Brésil et la Chine en particulier</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30</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On me dit</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qu’est-ce que tu vas faire maintenant</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Différentes </a:t>
            </a:r>
            <a:r>
              <a:rPr lang="fr-FR" sz="1200" kern="1200" baseline="0" dirty="0" smtClean="0">
                <a:solidFill>
                  <a:schemeClr val="tx1"/>
                </a:solidFill>
                <a:effectLst/>
                <a:latin typeface="+mn-lt"/>
                <a:ea typeface="+mn-ea"/>
                <a:cs typeface="+mn-cs"/>
              </a:rPr>
              <a:t>trajectoires qui, toutes, continuent leur vie, nouvelles institutions, thèses, musique, </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31</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Retourner l’image, pour aller vers le haut</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Pour une lecture de gauche à droite</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Lecture écriture de droite à gauche ou de gauche à droite</a:t>
            </a:r>
            <a:r>
              <a:rPr lang="mr-IN" sz="1200" kern="1200" baseline="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32</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Comité de titularisation</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Comité de subvention</a:t>
            </a:r>
            <a:r>
              <a:rPr lang="mr-IN" sz="1200" kern="1200" baseline="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33</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Retourner l’image, pour aller vers le haut</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Pour une lecture de gauche à droite</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Lecture écriture de droite à gauche ou de gauche à droite</a:t>
            </a:r>
            <a:r>
              <a:rPr lang="mr-IN" sz="1200" kern="1200" baseline="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34</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Nécessité d’une</a:t>
            </a:r>
            <a:r>
              <a:rPr lang="fr-FR" sz="1200" kern="1200" baseline="0" dirty="0" smtClean="0">
                <a:solidFill>
                  <a:schemeClr val="tx1"/>
                </a:solidFill>
                <a:effectLst/>
                <a:latin typeface="+mn-lt"/>
                <a:ea typeface="+mn-ea"/>
                <a:cs typeface="+mn-cs"/>
              </a:rPr>
              <a:t> phrase un peu sibylline, pour donner à penser</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et à vivre!</a:t>
            </a: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François </a:t>
            </a:r>
            <a:r>
              <a:rPr lang="fr-FR" sz="1200" kern="1200" dirty="0" smtClean="0">
                <a:solidFill>
                  <a:schemeClr val="tx1"/>
                </a:solidFill>
                <a:effectLst/>
                <a:latin typeface="+mn-lt"/>
                <a:ea typeface="+mn-ea"/>
                <a:cs typeface="+mn-cs"/>
              </a:rPr>
              <a:t>Jullien, de l’être</a:t>
            </a:r>
            <a:r>
              <a:rPr lang="fr-FR" sz="1200" kern="1200" baseline="0" dirty="0" smtClean="0">
                <a:solidFill>
                  <a:schemeClr val="tx1"/>
                </a:solidFill>
                <a:effectLst/>
                <a:latin typeface="+mn-lt"/>
                <a:ea typeface="+mn-ea"/>
                <a:cs typeface="+mn-cs"/>
              </a:rPr>
              <a:t> au vivre, lexique euro-chinois de la pensée, situation/propension, ressource/vérité</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35</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La première question, c’est celle des trajectoires documentaire, c’est le travail de Katiane Rocha, qui a soutenu sa thèse hier après-midi! Ces questions de trajectoire de développement ont aussi été abordées par l’HDR de Catherine Loisy.</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Je </a:t>
            </a:r>
            <a:r>
              <a:rPr lang="fr-FR" sz="1200" kern="1200" baseline="0" dirty="0" smtClean="0">
                <a:solidFill>
                  <a:schemeClr val="tx1"/>
                </a:solidFill>
                <a:effectLst/>
                <a:latin typeface="+mn-lt"/>
                <a:ea typeface="+mn-ea"/>
                <a:cs typeface="+mn-cs"/>
              </a:rPr>
              <a:t>partirai des perspectives de recherche qu’elle </a:t>
            </a:r>
            <a:r>
              <a:rPr lang="fr-FR" sz="1200" kern="1200" baseline="0" dirty="0" smtClean="0">
                <a:solidFill>
                  <a:schemeClr val="tx1"/>
                </a:solidFill>
                <a:effectLst/>
                <a:latin typeface="+mn-lt"/>
                <a:ea typeface="+mn-ea"/>
                <a:cs typeface="+mn-cs"/>
              </a:rPr>
              <a:t>annonçait, concevoir chaque trajectoire comme le nouage d’un ensemble de fils.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Une petite illustration mathématique: vous connaissez peut-</a:t>
            </a:r>
            <a:r>
              <a:rPr lang="fr-FR" sz="1200" kern="1200" baseline="0" dirty="0" smtClean="0">
                <a:solidFill>
                  <a:schemeClr val="tx1"/>
                </a:solidFill>
                <a:effectLst/>
                <a:latin typeface="+mn-lt"/>
                <a:ea typeface="+mn-ea"/>
                <a:cs typeface="+mn-cs"/>
              </a:rPr>
              <a:t>être </a:t>
            </a:r>
            <a:r>
              <a:rPr lang="fr-FR" sz="1200" kern="1200" baseline="0" dirty="0" smtClean="0">
                <a:solidFill>
                  <a:schemeClr val="tx1"/>
                </a:solidFill>
                <a:effectLst/>
                <a:latin typeface="+mn-lt"/>
                <a:ea typeface="+mn-ea"/>
                <a:cs typeface="+mn-cs"/>
              </a:rPr>
              <a:t>le problème des traces de vélo dans le sable. Un seul vélo laisse deux traces. Et l’analyse de ces deux traces permet de comprendre dans quelle direction va le vélo, ce qui conduit à les voir non comme les traces du vélo, mais comme ses fils conducteurs.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On trouve ce problème dans un ouvrage, Nouveaux horizons géométriques, qui est né de la rencontre de deux chercheurs aux profils très contrastés, Tom </a:t>
            </a:r>
            <a:r>
              <a:rPr lang="fr-FR" sz="1200" kern="1200" baseline="0" dirty="0" err="1" smtClean="0">
                <a:solidFill>
                  <a:schemeClr val="tx1"/>
                </a:solidFill>
                <a:effectLst/>
                <a:latin typeface="+mn-lt"/>
                <a:ea typeface="+mn-ea"/>
                <a:cs typeface="+mn-cs"/>
              </a:rPr>
              <a:t>Apostol</a:t>
            </a:r>
            <a:r>
              <a:rPr lang="fr-FR" sz="1200" kern="1200" baseline="0" dirty="0" smtClean="0">
                <a:solidFill>
                  <a:schemeClr val="tx1"/>
                </a:solidFill>
                <a:effectLst/>
                <a:latin typeface="+mn-lt"/>
                <a:ea typeface="+mn-ea"/>
                <a:cs typeface="+mn-cs"/>
              </a:rPr>
              <a:t>, un américain théoricien des nombres, et </a:t>
            </a:r>
            <a:r>
              <a:rPr lang="fr-FR" sz="1200" kern="1200" baseline="0" dirty="0" err="1" smtClean="0">
                <a:solidFill>
                  <a:schemeClr val="tx1"/>
                </a:solidFill>
                <a:effectLst/>
                <a:latin typeface="+mn-lt"/>
                <a:ea typeface="+mn-ea"/>
                <a:cs typeface="+mn-cs"/>
              </a:rPr>
              <a:t>Mamikon</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Mnatsakanian</a:t>
            </a:r>
            <a:r>
              <a:rPr lang="fr-FR" sz="1200" kern="1200" baseline="0" dirty="0" smtClean="0">
                <a:solidFill>
                  <a:schemeClr val="tx1"/>
                </a:solidFill>
                <a:effectLst/>
                <a:latin typeface="+mn-lt"/>
                <a:ea typeface="+mn-ea"/>
                <a:cs typeface="+mn-cs"/>
              </a:rPr>
              <a:t>, astrophysicien arménien qui a développé</a:t>
            </a:r>
            <a:r>
              <a:rPr lang="fr-FR" sz="1200" kern="1200" dirty="0" smtClean="0">
                <a:solidFill>
                  <a:schemeClr val="tx1"/>
                </a:solidFill>
                <a:latin typeface="+mn-lt"/>
                <a:ea typeface="+mn-ea"/>
                <a:cs typeface="+mn-cs"/>
              </a:rPr>
              <a:t> des méthodes géométriques pour résoudre des problèmes d'analyse par une approche visuelle qui n'utilise pas de formules</a:t>
            </a:r>
            <a:r>
              <a:rPr lang="fr-FR" sz="1200" kern="1200" baseline="0" dirty="0" smtClean="0">
                <a:solidFill>
                  <a:schemeClr val="tx1"/>
                </a:solidFill>
                <a:latin typeface="+mn-lt"/>
                <a:ea typeface="+mn-ea"/>
                <a:cs typeface="+mn-cs"/>
              </a:rPr>
              <a:t> (c’est lui, qui est sur le vélo</a:t>
            </a:r>
            <a:r>
              <a:rPr lang="mr-IN" sz="1200" kern="1200" baseline="0" dirty="0" smtClean="0">
                <a:solidFill>
                  <a:schemeClr val="tx1"/>
                </a:solidFill>
                <a:latin typeface="+mn-lt"/>
                <a:ea typeface="+mn-ea"/>
                <a:cs typeface="+mn-cs"/>
              </a:rPr>
              <a:t>…</a:t>
            </a:r>
            <a:r>
              <a:rPr lang="fr-FR" sz="1200" kern="1200" baseline="0" dirty="0" smtClean="0">
                <a:solidFill>
                  <a:schemeClr val="tx1"/>
                </a:solidFill>
                <a:latin typeface="+mn-lt"/>
                <a:ea typeface="+mn-ea"/>
                <a:cs typeface="+mn-cs"/>
              </a:rPr>
              <a:t>)</a:t>
            </a:r>
            <a:endParaRPr lang="fr-F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Cette petite</a:t>
            </a:r>
            <a:r>
              <a:rPr lang="fr-FR" sz="1200" kern="1200" baseline="0" dirty="0" smtClean="0">
                <a:solidFill>
                  <a:schemeClr val="tx1"/>
                </a:solidFill>
                <a:latin typeface="+mn-lt"/>
                <a:ea typeface="+mn-ea"/>
                <a:cs typeface="+mn-cs"/>
              </a:rPr>
              <a:t> histoire me permet d’illustrer ma deuxième idée</a:t>
            </a:r>
            <a:r>
              <a:rPr lang="mr-IN" sz="1200" kern="1200" baseline="0" dirty="0" smtClean="0">
                <a:solidFill>
                  <a:schemeClr val="tx1"/>
                </a:solidFill>
                <a:latin typeface="+mn-lt"/>
                <a:ea typeface="+mn-ea"/>
                <a:cs typeface="+mn-cs"/>
              </a:rPr>
              <a:t>…</a:t>
            </a:r>
            <a:r>
              <a:rPr lang="fr-FR" sz="1200" kern="1200" baseline="0" dirty="0" smtClean="0">
                <a:solidFill>
                  <a:schemeClr val="tx1"/>
                </a:solidFill>
                <a:latin typeface="+mn-lt"/>
                <a:ea typeface="+mn-ea"/>
                <a:cs typeface="+mn-cs"/>
              </a:rPr>
              <a:t> celle du caractère productif de la rencontre de trajectoires contrastées!</a:t>
            </a:r>
            <a:endParaRPr lang="fr-F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The collaborative </a:t>
            </a:r>
            <a:r>
              <a:rPr lang="fr-FR" sz="1200" kern="1200" dirty="0" err="1" smtClean="0">
                <a:solidFill>
                  <a:schemeClr val="tx1"/>
                </a:solidFill>
                <a:latin typeface="+mn-lt"/>
                <a:ea typeface="+mn-ea"/>
                <a:cs typeface="+mn-cs"/>
              </a:rPr>
              <a:t>work</a:t>
            </a:r>
            <a:r>
              <a:rPr lang="fr-FR" sz="1200" kern="1200" dirty="0" smtClean="0">
                <a:solidFill>
                  <a:schemeClr val="tx1"/>
                </a:solidFill>
                <a:latin typeface="+mn-lt"/>
                <a:ea typeface="+mn-ea"/>
                <a:cs typeface="+mn-cs"/>
              </a:rPr>
              <a:t> of Tom </a:t>
            </a:r>
            <a:r>
              <a:rPr lang="fr-FR" sz="1200" kern="1200" dirty="0" err="1" smtClean="0">
                <a:solidFill>
                  <a:schemeClr val="tx1"/>
                </a:solidFill>
                <a:latin typeface="+mn-lt"/>
                <a:ea typeface="+mn-ea"/>
                <a:cs typeface="+mn-cs"/>
              </a:rPr>
              <a:t>Apostol</a:t>
            </a:r>
            <a:r>
              <a:rPr lang="fr-FR" sz="1200" kern="1200" dirty="0" smtClean="0">
                <a:solidFill>
                  <a:schemeClr val="tx1"/>
                </a:solidFill>
                <a:latin typeface="+mn-lt"/>
                <a:ea typeface="+mn-ea"/>
                <a:cs typeface="+mn-cs"/>
              </a:rPr>
              <a:t> and </a:t>
            </a:r>
            <a:r>
              <a:rPr lang="fr-FR" sz="1200" kern="1200" dirty="0" err="1" smtClean="0">
                <a:solidFill>
                  <a:schemeClr val="tx1"/>
                </a:solidFill>
                <a:latin typeface="+mn-lt"/>
                <a:ea typeface="+mn-ea"/>
                <a:cs typeface="+mn-cs"/>
              </a:rPr>
              <a:t>Mamikon</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Mnatsakanian</a:t>
            </a:r>
            <a:r>
              <a:rPr lang="fr-FR" sz="1200" kern="1200" dirty="0" smtClean="0">
                <a:solidFill>
                  <a:schemeClr val="tx1"/>
                </a:solidFill>
                <a:latin typeface="+mn-lt"/>
                <a:ea typeface="+mn-ea"/>
                <a:cs typeface="+mn-cs"/>
              </a:rPr>
              <a:t>, has been </a:t>
            </a:r>
            <a:r>
              <a:rPr lang="fr-FR" sz="1200" kern="1200" dirty="0" err="1" smtClean="0">
                <a:solidFill>
                  <a:schemeClr val="tx1"/>
                </a:solidFill>
                <a:latin typeface="+mn-lt"/>
                <a:ea typeface="+mn-ea"/>
                <a:cs typeface="+mn-cs"/>
              </a:rPr>
              <a:t>lauded</a:t>
            </a:r>
            <a:r>
              <a:rPr lang="fr-FR" sz="1200" kern="1200" dirty="0" smtClean="0">
                <a:solidFill>
                  <a:schemeClr val="tx1"/>
                </a:solidFill>
                <a:latin typeface="+mn-lt"/>
                <a:ea typeface="+mn-ea"/>
                <a:cs typeface="+mn-cs"/>
              </a:rPr>
              <a:t> for </a:t>
            </a:r>
            <a:r>
              <a:rPr lang="fr-FR" sz="1200" kern="1200" dirty="0" err="1" smtClean="0">
                <a:solidFill>
                  <a:schemeClr val="tx1"/>
                </a:solidFill>
                <a:latin typeface="+mn-lt"/>
                <a:ea typeface="+mn-ea"/>
                <a:cs typeface="+mn-cs"/>
              </a:rPr>
              <a:t>its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clarity</a:t>
            </a:r>
            <a:r>
              <a:rPr lang="fr-FR" sz="1200" kern="1200" dirty="0" smtClean="0">
                <a:solidFill>
                  <a:schemeClr val="tx1"/>
                </a:solidFill>
                <a:latin typeface="+mn-lt"/>
                <a:ea typeface="+mn-ea"/>
                <a:cs typeface="+mn-cs"/>
              </a:rPr>
              <a:t> and </a:t>
            </a:r>
            <a:r>
              <a:rPr lang="fr-FR" sz="1200" kern="1200" dirty="0" err="1" smtClean="0">
                <a:solidFill>
                  <a:schemeClr val="tx1"/>
                </a:solidFill>
                <a:latin typeface="+mn-lt"/>
                <a:ea typeface="+mn-ea"/>
                <a:cs typeface="+mn-cs"/>
              </a:rPr>
              <a:t>originality</a:t>
            </a:r>
            <a:r>
              <a:rPr lang="fr-FR" sz="1200" kern="1200" dirty="0" smtClean="0">
                <a:solidFill>
                  <a:schemeClr val="tx1"/>
                </a:solidFill>
                <a:latin typeface="+mn-lt"/>
                <a:ea typeface="+mn-ea"/>
                <a:cs typeface="+mn-cs"/>
              </a:rPr>
              <a:t>. in </a:t>
            </a:r>
            <a:r>
              <a:rPr lang="fr-FR" sz="1200" kern="1200" dirty="0" err="1" smtClean="0">
                <a:solidFill>
                  <a:schemeClr val="tx1"/>
                </a:solidFill>
                <a:latin typeface="+mn-lt"/>
                <a:ea typeface="+mn-ea"/>
                <a:cs typeface="+mn-cs"/>
              </a:rPr>
              <a:t>this</a:t>
            </a:r>
            <a:r>
              <a:rPr lang="fr-FR" sz="1200" kern="1200" dirty="0" smtClean="0">
                <a:solidFill>
                  <a:schemeClr val="tx1"/>
                </a:solidFill>
                <a:latin typeface="+mn-lt"/>
                <a:ea typeface="+mn-ea"/>
                <a:cs typeface="+mn-cs"/>
              </a:rPr>
              <a:t> volume the </a:t>
            </a:r>
            <a:r>
              <a:rPr lang="fr-FR" sz="1200" kern="1200" dirty="0" err="1" smtClean="0">
                <a:solidFill>
                  <a:schemeClr val="tx1"/>
                </a:solidFill>
                <a:latin typeface="+mn-lt"/>
                <a:ea typeface="+mn-ea"/>
                <a:cs typeface="+mn-cs"/>
              </a:rPr>
              <a:t>authors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present</a:t>
            </a:r>
            <a:r>
              <a:rPr lang="fr-FR" sz="1200" kern="1200" dirty="0" smtClean="0">
                <a:solidFill>
                  <a:schemeClr val="tx1"/>
                </a:solidFill>
                <a:latin typeface="+mn-lt"/>
                <a:ea typeface="+mn-ea"/>
                <a:cs typeface="+mn-cs"/>
              </a:rPr>
              <a:t> an impressive collection of </a:t>
            </a:r>
            <a:r>
              <a:rPr lang="fr-FR" sz="1200" kern="1200" dirty="0" err="1" smtClean="0">
                <a:solidFill>
                  <a:schemeClr val="tx1"/>
                </a:solidFill>
                <a:latin typeface="+mn-lt"/>
                <a:ea typeface="+mn-ea"/>
                <a:cs typeface="+mn-cs"/>
              </a:rPr>
              <a:t>geometric</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results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that</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reveal</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surprising</a:t>
            </a:r>
            <a:r>
              <a:rPr lang="fr-FR" sz="1200" kern="1200" dirty="0" smtClean="0">
                <a:solidFill>
                  <a:schemeClr val="tx1"/>
                </a:solidFill>
                <a:latin typeface="+mn-lt"/>
                <a:ea typeface="+mn-ea"/>
                <a:cs typeface="+mn-cs"/>
              </a:rPr>
              <a:t> connections </a:t>
            </a:r>
            <a:r>
              <a:rPr lang="fr-FR" sz="1200" kern="1200" dirty="0" err="1" smtClean="0">
                <a:solidFill>
                  <a:schemeClr val="tx1"/>
                </a:solidFill>
                <a:latin typeface="+mn-lt"/>
                <a:ea typeface="+mn-ea"/>
                <a:cs typeface="+mn-cs"/>
              </a:rPr>
              <a:t>between</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lengths</a:t>
            </a:r>
            <a:r>
              <a:rPr lang="fr-FR" sz="1200" kern="1200" dirty="0" smtClean="0">
                <a:solidFill>
                  <a:schemeClr val="tx1"/>
                </a:solidFill>
                <a:latin typeface="+mn-lt"/>
                <a:ea typeface="+mn-ea"/>
                <a:cs typeface="+mn-cs"/>
              </a:rPr>
              <a:t>, areas and volumes in </a:t>
            </a:r>
            <a:r>
              <a:rPr lang="fr-FR" sz="1200" kern="1200" dirty="0" err="1" smtClean="0">
                <a:solidFill>
                  <a:schemeClr val="tx1"/>
                </a:solidFill>
                <a:latin typeface="+mn-lt"/>
                <a:ea typeface="+mn-ea"/>
                <a:cs typeface="+mn-cs"/>
              </a:rPr>
              <a:t>various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shapes</a:t>
            </a:r>
            <a:endParaRPr lang="fr-FR"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California</a:t>
            </a:r>
            <a:r>
              <a:rPr lang="fr-FR" sz="1200" kern="1200" baseline="0" dirty="0" smtClean="0">
                <a:solidFill>
                  <a:schemeClr val="tx1"/>
                </a:solidFill>
                <a:effectLst/>
                <a:latin typeface="+mn-lt"/>
                <a:ea typeface="+mn-ea"/>
                <a:cs typeface="+mn-cs"/>
              </a:rPr>
              <a:t> Institute of Technology, </a:t>
            </a:r>
            <a:r>
              <a:rPr lang="fr-FR" sz="1200" kern="1200" baseline="0" dirty="0" err="1" smtClean="0">
                <a:solidFill>
                  <a:schemeClr val="tx1"/>
                </a:solidFill>
                <a:effectLst/>
                <a:latin typeface="+mn-lt"/>
                <a:ea typeface="+mn-ea"/>
                <a:cs typeface="+mn-cs"/>
              </a:rPr>
              <a:t>Apostol</a:t>
            </a:r>
            <a:r>
              <a:rPr lang="fr-FR" sz="1200" kern="1200" baseline="0" dirty="0" smtClean="0">
                <a:solidFill>
                  <a:schemeClr val="tx1"/>
                </a:solidFill>
                <a:effectLst/>
                <a:latin typeface="+mn-lt"/>
                <a:ea typeface="+mn-ea"/>
                <a:cs typeface="+mn-cs"/>
              </a:rPr>
              <a:t> 2016, </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4</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Comment analyser des trajectoires</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 partir des ressources qui les fondent et des ressources qu’elles produisent</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Reprendre la distinction de Rim Hammoud (thèse 2012) entre ressources mères et ressources filles</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Trajectoires comme tous les chemins qui mènent des ressources mères aux ressources filles</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Je e suis fixé l’objectif de </a:t>
            </a:r>
            <a:r>
              <a:rPr lang="fr-FR" sz="1200" kern="1200" baseline="0" dirty="0" smtClean="0">
                <a:solidFill>
                  <a:schemeClr val="tx1"/>
                </a:solidFill>
                <a:effectLst/>
                <a:latin typeface="+mn-lt"/>
                <a:ea typeface="+mn-ea"/>
                <a:cs typeface="+mn-cs"/>
              </a:rPr>
              <a:t>sélectionner 10 ressources (10, nombre totalement arbitraire!)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L’ile mystérieuse, imagination créatrice et la puissance des aventures collectives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err="1" smtClean="0">
                <a:solidFill>
                  <a:schemeClr val="tx1"/>
                </a:solidFill>
                <a:effectLst/>
                <a:latin typeface="+mn-lt"/>
                <a:ea typeface="+mn-ea"/>
                <a:cs typeface="+mn-cs"/>
              </a:rPr>
              <a:t>Trotsky</a:t>
            </a:r>
            <a:r>
              <a:rPr lang="fr-FR" sz="1200" kern="1200" baseline="0" dirty="0" smtClean="0">
                <a:solidFill>
                  <a:schemeClr val="tx1"/>
                </a:solidFill>
                <a:effectLst/>
                <a:latin typeface="+mn-lt"/>
                <a:ea typeface="+mn-ea"/>
                <a:cs typeface="+mn-cs"/>
              </a:rPr>
              <a:t>, pour l’idéal socialiste et démocratique et la force de l’analyse historique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Imre </a:t>
            </a:r>
            <a:r>
              <a:rPr lang="fr-FR" sz="1200" kern="1200" baseline="0" dirty="0" err="1" smtClean="0">
                <a:solidFill>
                  <a:schemeClr val="tx1"/>
                </a:solidFill>
                <a:effectLst/>
                <a:latin typeface="+mn-lt"/>
                <a:ea typeface="+mn-ea"/>
                <a:cs typeface="+mn-cs"/>
              </a:rPr>
              <a:t>Lakatos</a:t>
            </a:r>
            <a:r>
              <a:rPr lang="fr-FR" sz="1200" kern="1200" baseline="0" dirty="0" smtClean="0">
                <a:solidFill>
                  <a:schemeClr val="tx1"/>
                </a:solidFill>
                <a:effectLst/>
                <a:latin typeface="+mn-lt"/>
                <a:ea typeface="+mn-ea"/>
                <a:cs typeface="+mn-cs"/>
              </a:rPr>
              <a:t>, preuves et réfutations, </a:t>
            </a:r>
            <a:r>
              <a:rPr lang="fr-FR" sz="1200" kern="1200" dirty="0" smtClean="0">
                <a:solidFill>
                  <a:schemeClr val="tx1"/>
                </a:solidFill>
                <a:latin typeface="+mn-lt"/>
                <a:ea typeface="+mn-ea"/>
                <a:cs typeface="+mn-cs"/>
              </a:rPr>
              <a:t>La découverte mathématique, vue comme une histoire mouvementée, procédant par conjectures, réfutations, analyse des preuves et reformulation des théorèmes.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Seymour Papert, le jaillissement de l’esprit, ordinateurs et apprentissage, le potentiel des ordinateurs pour ouvrir les intelligences</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Régis Debray, Magie </a:t>
            </a:r>
            <a:r>
              <a:rPr lang="fr-FR" sz="1200" kern="1200" baseline="0" dirty="0" smtClean="0">
                <a:solidFill>
                  <a:schemeClr val="tx1"/>
                </a:solidFill>
                <a:effectLst/>
                <a:latin typeface="+mn-lt"/>
                <a:ea typeface="+mn-ea"/>
                <a:cs typeface="+mn-cs"/>
              </a:rPr>
              <a:t>et image ont même lettres, et ce n’est que justice</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Gérard Vergnaud, la conceptualisation au fond de l’action, la résolution de problèmes source et critère de la connaissance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Pierre Rabardel, approche dialectique des outils médiateurs de l’activité, leur caractère constructeur et producteur</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Mauss, fondement anthropologique des recherches en éducation, </a:t>
            </a:r>
            <a:r>
              <a:rPr lang="fr-FR" sz="1200" kern="1200" baseline="0" dirty="0" smtClean="0">
                <a:solidFill>
                  <a:schemeClr val="tx1"/>
                </a:solidFill>
                <a:effectLst/>
                <a:latin typeface="+mn-lt"/>
                <a:ea typeface="+mn-ea"/>
                <a:cs typeface="+mn-cs"/>
              </a:rPr>
              <a:t>qui a guidé ma réflexion au moment où on m’a confié la direction du département recherche de l’IFÉ, par exemple pour concevoir les </a:t>
            </a:r>
            <a:r>
              <a:rPr lang="fr-FR" sz="1200" kern="1200" baseline="0" dirty="0" err="1" smtClean="0">
                <a:solidFill>
                  <a:schemeClr val="tx1"/>
                </a:solidFill>
                <a:effectLst/>
                <a:latin typeface="+mn-lt"/>
                <a:ea typeface="+mn-ea"/>
                <a:cs typeface="+mn-cs"/>
              </a:rPr>
              <a:t>LeA</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Edward </a:t>
            </a:r>
            <a:r>
              <a:rPr lang="fr-FR" sz="1200" kern="1200" baseline="0" dirty="0" err="1" smtClean="0">
                <a:solidFill>
                  <a:schemeClr val="tx1"/>
                </a:solidFill>
                <a:effectLst/>
                <a:latin typeface="+mn-lt"/>
                <a:ea typeface="+mn-ea"/>
                <a:cs typeface="+mn-cs"/>
              </a:rPr>
              <a:t>Said</a:t>
            </a:r>
            <a:r>
              <a:rPr lang="fr-FR" sz="1200" kern="1200" baseline="0" dirty="0" smtClean="0">
                <a:solidFill>
                  <a:schemeClr val="tx1"/>
                </a:solidFill>
                <a:effectLst/>
                <a:latin typeface="+mn-lt"/>
                <a:ea typeface="+mn-ea"/>
                <a:cs typeface="+mn-cs"/>
              </a:rPr>
              <a:t>, ouvrage offert par Hussein.</a:t>
            </a:r>
            <a:r>
              <a:rPr lang="fr-FR" sz="1200" kern="1200" baseline="0" dirty="0" smtClean="0">
                <a:solidFill>
                  <a:schemeClr val="tx1"/>
                </a:solidFill>
                <a:effectLst/>
                <a:latin typeface="+mn-lt"/>
                <a:ea typeface="+mn-ea"/>
                <a:cs typeface="+mn-cs"/>
              </a:rPr>
              <a:t>.(pas à sa place) Une histoire d’exil, et la célébration d’un passé que l’on cherche toujours et que l’on ne retrouve jamais (il est question aussi de trajectoire</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Pierre Julien: mettre en évidence des écarts, qui mettent en tension la pensée (obliquité et frontalité, biais et méthode, disponibilité et liberté, propension et causalité</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Pour des ressources mères, pas très paritaire</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Des ressources mères aux ressources filles, commenter le </a:t>
            </a:r>
            <a:r>
              <a:rPr lang="fr-FR" sz="1200" kern="1200" baseline="0" dirty="0" smtClean="0">
                <a:solidFill>
                  <a:schemeClr val="tx1"/>
                </a:solidFill>
                <a:effectLst/>
                <a:latin typeface="+mn-lt"/>
                <a:ea typeface="+mn-ea"/>
                <a:cs typeface="+mn-cs"/>
              </a:rPr>
              <a:t>dessin</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latin typeface="+mn-lt"/>
                <a:ea typeface="+mn-ea"/>
                <a:cs typeface="+mn-cs"/>
              </a:rPr>
              <a:t>L'Île mystérieuse</a:t>
            </a:r>
            <a:r>
              <a:rPr lang="fr-FR" sz="1200" i="0" kern="1200" dirty="0" smtClean="0">
                <a:solidFill>
                  <a:schemeClr val="tx1"/>
                </a:solidFill>
                <a:latin typeface="+mn-lt"/>
                <a:ea typeface="+mn-ea"/>
                <a:cs typeface="+mn-cs"/>
              </a:rPr>
              <a:t> raconte l'histoire de cinq personnages : l'ingénieur Cyrus Smith, son domestique </a:t>
            </a:r>
            <a:r>
              <a:rPr lang="fr-FR" sz="1200" i="0" kern="1200" dirty="0" err="1" smtClean="0">
                <a:solidFill>
                  <a:schemeClr val="tx1"/>
                </a:solidFill>
                <a:latin typeface="+mn-lt"/>
                <a:ea typeface="+mn-ea"/>
                <a:cs typeface="+mn-cs"/>
              </a:rPr>
              <a:t>Nab</a:t>
            </a:r>
            <a:r>
              <a:rPr lang="fr-FR" sz="1200" i="0" kern="1200" dirty="0" smtClean="0">
                <a:solidFill>
                  <a:schemeClr val="tx1"/>
                </a:solidFill>
                <a:latin typeface="+mn-lt"/>
                <a:ea typeface="+mn-ea"/>
                <a:cs typeface="+mn-cs"/>
              </a:rPr>
              <a:t>, le journaliste Gédéon </a:t>
            </a:r>
            <a:r>
              <a:rPr lang="fr-FR" sz="1200" i="0" kern="1200" dirty="0" err="1" smtClean="0">
                <a:solidFill>
                  <a:schemeClr val="tx1"/>
                </a:solidFill>
                <a:latin typeface="+mn-lt"/>
                <a:ea typeface="+mn-ea"/>
                <a:cs typeface="+mn-cs"/>
              </a:rPr>
              <a:t>Spilett</a:t>
            </a:r>
            <a:r>
              <a:rPr lang="fr-FR" sz="1200" i="0" kern="1200" dirty="0" smtClean="0">
                <a:solidFill>
                  <a:schemeClr val="tx1"/>
                </a:solidFill>
                <a:latin typeface="+mn-lt"/>
                <a:ea typeface="+mn-ea"/>
                <a:cs typeface="+mn-cs"/>
              </a:rPr>
              <a:t>, le marin </a:t>
            </a:r>
            <a:r>
              <a:rPr lang="fr-FR" sz="1200" i="0" kern="1200" dirty="0" err="1" smtClean="0">
                <a:solidFill>
                  <a:schemeClr val="tx1"/>
                </a:solidFill>
                <a:latin typeface="+mn-lt"/>
                <a:ea typeface="+mn-ea"/>
                <a:cs typeface="+mn-cs"/>
              </a:rPr>
              <a:t>Pencroff</a:t>
            </a:r>
            <a:r>
              <a:rPr lang="fr-FR" sz="1200" i="0" kern="1200" dirty="0" smtClean="0">
                <a:solidFill>
                  <a:schemeClr val="tx1"/>
                </a:solidFill>
                <a:latin typeface="+mn-lt"/>
                <a:ea typeface="+mn-ea"/>
                <a:cs typeface="+mn-cs"/>
              </a:rPr>
              <a:t> et l'adolescent </a:t>
            </a:r>
            <a:r>
              <a:rPr lang="fr-FR" sz="1200" i="0" kern="1200" dirty="0" err="1" smtClean="0">
                <a:solidFill>
                  <a:schemeClr val="tx1"/>
                </a:solidFill>
                <a:latin typeface="+mn-lt"/>
                <a:ea typeface="+mn-ea"/>
                <a:cs typeface="+mn-cs"/>
              </a:rPr>
              <a:t>Harbert</a:t>
            </a:r>
            <a:r>
              <a:rPr lang="fr-FR" sz="1200" i="0" kern="1200" dirty="0" smtClean="0">
                <a:solidFill>
                  <a:schemeClr val="tx1"/>
                </a:solidFill>
                <a:latin typeface="+mn-lt"/>
                <a:ea typeface="+mn-ea"/>
                <a:cs typeface="+mn-cs"/>
              </a:rPr>
              <a:t>. Pour échapper au siège </a:t>
            </a:r>
            <a:r>
              <a:rPr lang="fr-FR" sz="1200" i="0" kern="1200" dirty="0" err="1" smtClean="0">
                <a:solidFill>
                  <a:schemeClr val="tx1"/>
                </a:solidFill>
                <a:latin typeface="+mn-lt"/>
                <a:ea typeface="+mn-ea"/>
                <a:cs typeface="+mn-cs"/>
              </a:rPr>
              <a:t>de</a:t>
            </a:r>
            <a:r>
              <a:rPr lang="fr-FR" sz="1200" i="0" kern="1200" dirty="0" err="1" smtClean="0">
                <a:solidFill>
                  <a:schemeClr val="tx1"/>
                </a:solidFill>
                <a:latin typeface="+mn-lt"/>
                <a:ea typeface="+mn-ea"/>
                <a:cs typeface="+mn-cs"/>
                <a:hlinkClick r:id="rId3"/>
              </a:rPr>
              <a:t>Richmond</a:t>
            </a:r>
            <a:r>
              <a:rPr lang="fr-FR" sz="1200" i="0" kern="1200" dirty="0" smtClean="0">
                <a:solidFill>
                  <a:schemeClr val="tx1"/>
                </a:solidFill>
                <a:latin typeface="+mn-lt"/>
                <a:ea typeface="+mn-ea"/>
                <a:cs typeface="+mn-cs"/>
                <a:hlinkClick r:id="rId3"/>
              </a:rPr>
              <a:t>  où  ils  sont retenus prisonniers par les </a:t>
            </a:r>
            <a:r>
              <a:rPr lang="fr-FR" sz="1200" i="0" kern="1200" dirty="0" smtClean="0">
                <a:solidFill>
                  <a:schemeClr val="tx1"/>
                </a:solidFill>
                <a:latin typeface="+mn-lt"/>
                <a:ea typeface="+mn-ea"/>
                <a:cs typeface="+mn-cs"/>
                <a:hlinkClick r:id="rId4"/>
              </a:rPr>
              <a:t>sudistes pendant la </a:t>
            </a:r>
            <a:r>
              <a:rPr lang="fr-FR" sz="1200" i="0" kern="1200" dirty="0" smtClean="0">
                <a:solidFill>
                  <a:schemeClr val="tx1"/>
                </a:solidFill>
                <a:latin typeface="+mn-lt"/>
                <a:ea typeface="+mn-ea"/>
                <a:cs typeface="+mn-cs"/>
                <a:hlinkClick r:id="rId5"/>
              </a:rPr>
              <a:t>guerre de Sécession, ils décident de fuir à l'aide d'un ballon. Pris dans un ouragan, ils échouent sur une île déserte, qu'ils baptiseront </a:t>
            </a:r>
            <a:r>
              <a:rPr lang="fr-FR" sz="1200" i="1" kern="1200" dirty="0" smtClean="0">
                <a:solidFill>
                  <a:schemeClr val="tx1"/>
                </a:solidFill>
                <a:latin typeface="+mn-lt"/>
                <a:ea typeface="+mn-ea"/>
                <a:cs typeface="+mn-cs"/>
                <a:hlinkClick r:id="rId5"/>
              </a:rPr>
              <a:t>Île Lincoln</a:t>
            </a:r>
            <a:r>
              <a:rPr lang="fr-FR" sz="1200" i="0" kern="1200" dirty="0" smtClean="0">
                <a:solidFill>
                  <a:schemeClr val="tx1"/>
                </a:solidFill>
                <a:latin typeface="+mn-lt"/>
                <a:ea typeface="+mn-ea"/>
                <a:cs typeface="+mn-cs"/>
                <a:hlinkClick r:id="rId5"/>
              </a:rPr>
              <a:t> en référence au président américain </a:t>
            </a:r>
            <a:r>
              <a:rPr lang="fr-FR" sz="1200" i="0" kern="1200" dirty="0" smtClean="0">
                <a:solidFill>
                  <a:schemeClr val="tx1"/>
                </a:solidFill>
                <a:latin typeface="+mn-lt"/>
                <a:ea typeface="+mn-ea"/>
                <a:cs typeface="+mn-cs"/>
                <a:hlinkClick r:id="rId6"/>
              </a:rPr>
              <a:t>Abraham Lincoln</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5</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C’est la m</a:t>
            </a:r>
            <a:r>
              <a:rPr lang="fr-FR" sz="1200" kern="1200" baseline="0" dirty="0" smtClean="0">
                <a:solidFill>
                  <a:schemeClr val="tx1"/>
                </a:solidFill>
                <a:effectLst/>
                <a:latin typeface="+mn-lt"/>
                <a:ea typeface="+mn-ea"/>
                <a:cs typeface="+mn-cs"/>
              </a:rPr>
              <a:t>ême difficulté pour sélectionner 10 ressources filles</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que je vais rapidement décrire</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6</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Une</a:t>
            </a:r>
            <a:r>
              <a:rPr lang="fr-FR" sz="1200" kern="1200" baseline="0" dirty="0" smtClean="0">
                <a:solidFill>
                  <a:schemeClr val="tx1"/>
                </a:solidFill>
                <a:effectLst/>
                <a:latin typeface="+mn-lt"/>
                <a:ea typeface="+mn-ea"/>
                <a:cs typeface="+mn-cs"/>
              </a:rPr>
              <a:t> ressource emblématique</a:t>
            </a:r>
            <a:r>
              <a:rPr lang="fr-FR" sz="120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Tous les gauchers qui sont ici peuvent imaginer cette situation particulière d’utilisation d’un outil qui n’est pas fait pour vous</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Vous balancez entre l’adaptation du geste à l’objet, ou l’adaptation de l’objet à votre geste habituel. On est conduit alors à concevoir le geste comme </a:t>
            </a:r>
            <a:r>
              <a:rPr lang="fr-FR" sz="1200" kern="1200" baseline="0" dirty="0" smtClean="0">
                <a:solidFill>
                  <a:schemeClr val="tx1"/>
                </a:solidFill>
                <a:effectLst/>
                <a:latin typeface="+mn-lt"/>
                <a:ea typeface="+mn-ea"/>
                <a:cs typeface="+mn-cs"/>
              </a:rPr>
              <a:t>une synthèse, </a:t>
            </a:r>
            <a:r>
              <a:rPr lang="fr-FR" sz="1200" kern="1200" baseline="0" dirty="0" smtClean="0">
                <a:solidFill>
                  <a:schemeClr val="tx1"/>
                </a:solidFill>
                <a:effectLst/>
                <a:latin typeface="+mn-lt"/>
                <a:ea typeface="+mn-ea"/>
                <a:cs typeface="+mn-cs"/>
              </a:rPr>
              <a:t>une synthèse personnelle intégrée </a:t>
            </a:r>
            <a:r>
              <a:rPr lang="fr-FR" sz="1200" kern="1200" baseline="0" dirty="0" smtClean="0">
                <a:solidFill>
                  <a:schemeClr val="tx1"/>
                </a:solidFill>
                <a:effectLst/>
                <a:latin typeface="+mn-lt"/>
                <a:ea typeface="+mn-ea"/>
                <a:cs typeface="+mn-cs"/>
              </a:rPr>
              <a:t>dans une activité, </a:t>
            </a:r>
            <a:r>
              <a:rPr lang="fr-FR" sz="1200" kern="1200" baseline="0" dirty="0" smtClean="0">
                <a:solidFill>
                  <a:schemeClr val="tx1"/>
                </a:solidFill>
                <a:effectLst/>
                <a:latin typeface="+mn-lt"/>
                <a:ea typeface="+mn-ea"/>
                <a:cs typeface="+mn-cs"/>
              </a:rPr>
              <a:t>qui va constituer un nouveau rapport </a:t>
            </a:r>
            <a:r>
              <a:rPr lang="fr-FR" sz="1200" kern="1200" baseline="0" dirty="0" smtClean="0">
                <a:solidFill>
                  <a:schemeClr val="tx1"/>
                </a:solidFill>
                <a:effectLst/>
                <a:latin typeface="+mn-lt"/>
                <a:ea typeface="+mn-ea"/>
                <a:cs typeface="+mn-cs"/>
              </a:rPr>
              <a:t>à l’espace, </a:t>
            </a:r>
            <a:r>
              <a:rPr lang="fr-FR" sz="1200" kern="1200" baseline="0" dirty="0" smtClean="0">
                <a:solidFill>
                  <a:schemeClr val="tx1"/>
                </a:solidFill>
                <a:effectLst/>
                <a:latin typeface="+mn-lt"/>
                <a:ea typeface="+mn-ea"/>
                <a:cs typeface="+mn-cs"/>
              </a:rPr>
              <a:t>à la matière, et ouvrir de nouveaux chemins pour </a:t>
            </a:r>
            <a:r>
              <a:rPr lang="fr-FR" sz="1200" kern="1200" baseline="0" dirty="0" smtClean="0">
                <a:solidFill>
                  <a:schemeClr val="tx1"/>
                </a:solidFill>
                <a:effectLst/>
                <a:latin typeface="+mn-lt"/>
                <a:ea typeface="+mn-ea"/>
                <a:cs typeface="+mn-cs"/>
              </a:rPr>
              <a:t>la</a:t>
            </a:r>
            <a:r>
              <a:rPr lang="fr-FR" sz="1200" kern="1200" baseline="0" dirty="0" smtClean="0">
                <a:solidFill>
                  <a:schemeClr val="tx1"/>
                </a:solidFill>
                <a:effectLst/>
                <a:latin typeface="+mn-lt"/>
                <a:ea typeface="+mn-ea"/>
                <a:cs typeface="+mn-cs"/>
              </a:rPr>
              <a:t> conceptualisation du monde.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De la casserole aux outils de calcul, il y a évidemment une transposition à faire, ce qui est le propos de l’article.</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7</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Une autre catégories de ressources filles, ce</a:t>
            </a:r>
            <a:r>
              <a:rPr lang="fr-FR" sz="1200" kern="1200" baseline="0" dirty="0" smtClean="0">
                <a:solidFill>
                  <a:schemeClr val="tx1"/>
                </a:solidFill>
                <a:effectLst/>
                <a:latin typeface="+mn-lt"/>
                <a:ea typeface="+mn-ea"/>
                <a:cs typeface="+mn-cs"/>
              </a:rPr>
              <a:t> sont des co-productions produites par des partenariats singuliers, la rencontre de trajectoires contrastées, pour reprendre l’exemple d’</a:t>
            </a:r>
            <a:r>
              <a:rPr lang="fr-FR" sz="1200" kern="1200" baseline="0" dirty="0" err="1" smtClean="0">
                <a:solidFill>
                  <a:schemeClr val="tx1"/>
                </a:solidFill>
                <a:effectLst/>
                <a:latin typeface="+mn-lt"/>
                <a:ea typeface="+mn-ea"/>
                <a:cs typeface="+mn-cs"/>
              </a:rPr>
              <a:t>Apostol</a:t>
            </a:r>
            <a:r>
              <a:rPr lang="fr-FR" sz="1200" kern="1200" baseline="0" dirty="0" smtClean="0">
                <a:solidFill>
                  <a:schemeClr val="tx1"/>
                </a:solidFill>
                <a:effectLst/>
                <a:latin typeface="+mn-lt"/>
                <a:ea typeface="+mn-ea"/>
                <a:cs typeface="+mn-cs"/>
              </a:rPr>
              <a:t> et </a:t>
            </a:r>
            <a:r>
              <a:rPr lang="fr-FR" sz="1200" kern="1200" baseline="0" dirty="0" err="1" smtClean="0">
                <a:solidFill>
                  <a:schemeClr val="tx1"/>
                </a:solidFill>
                <a:effectLst/>
                <a:latin typeface="+mn-lt"/>
                <a:ea typeface="+mn-ea"/>
                <a:cs typeface="+mn-cs"/>
              </a:rPr>
              <a:t>Mnatsakanian</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Je voudrais en citer quatre, qui ont durablement orienté mon travail.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Le partenariat avec Dominique Guin, ma directrice de thèse, un partenariat un peu particulier, inégal on pourrait dire, entre une directrice et son étudiant autour de l’approche instrumentale du didactique. Il a ouvert une phase de collaboration intense, jusqu’à mon départ de Montpellier. Partenariat pivot, qui va de la conceptualisation de nouveaux objets, à la construction de projets de recherche, jusqu’à la programmation de communication et de publication au long terme.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L’autre partenariat pivot</a:t>
            </a:r>
            <a:r>
              <a:rPr lang="fr-FR" sz="1200" kern="1200" baseline="0" dirty="0" smtClean="0">
                <a:solidFill>
                  <a:schemeClr val="tx1"/>
                </a:solidFill>
                <a:effectLst/>
                <a:latin typeface="+mn-lt"/>
                <a:ea typeface="+mn-ea"/>
                <a:cs typeface="+mn-cs"/>
              </a:rPr>
              <a:t>, c’est celui que j’ai noué avec Ghislaine Gueudet qui a ouvert la voie à l’approche documentaire du didactique, l’article de 2009, qui a donné une impulsion forte pour des développements théoriques et pratiques, impulsion qui fait encore sentir ses effets aujourd’hui.</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A côté de ces partenariats pivots, il y a deux partenariats critiques, dont on a déjà parlé aujourd’hui, Paul et John.</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De ces partenariats, on apprend beaucoup</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Incubateurs et protecteurs, ce sont eux, finalement, qui donnent l’énergie pour poursuivre une trajectoire de recherche</a:t>
            </a:r>
            <a:r>
              <a:rPr lang="mr-IN" sz="1200" kern="1200" baseline="0" dirty="0" smtClean="0">
                <a:solidFill>
                  <a:schemeClr val="tx1"/>
                </a:solidFill>
                <a:effectLst/>
                <a:latin typeface="+mn-lt"/>
                <a:ea typeface="+mn-ea"/>
                <a:cs typeface="+mn-cs"/>
              </a:rPr>
              <a:t>…</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évidemment: de Dominique, j’ai appris l’exigence de rigueur, de Ghislaine l’exigence de prise en compte institutionnelle.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8</a:t>
            </a:fld>
            <a:endParaRPr lang="fr-FR" dirty="0"/>
          </a:p>
        </p:txBody>
      </p:sp>
    </p:spTree>
    <p:extLst>
      <p:ext uri="{BB962C8B-B14F-4D97-AF65-F5344CB8AC3E}">
        <p14:creationId xmlns:p14="http://schemas.microsoft.com/office/powerpoint/2010/main" val="1058975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Ensuite </a:t>
            </a:r>
            <a:r>
              <a:rPr lang="fr-FR" sz="1200" kern="1200" baseline="0" dirty="0" smtClean="0">
                <a:solidFill>
                  <a:schemeClr val="tx1"/>
                </a:solidFill>
                <a:effectLst/>
                <a:latin typeface="+mn-lt"/>
                <a:ea typeface="+mn-ea"/>
                <a:cs typeface="+mn-cs"/>
              </a:rPr>
              <a:t>les ressources produites par les </a:t>
            </a:r>
            <a:r>
              <a:rPr lang="fr-FR" sz="1200" kern="1200" baseline="0" dirty="0" smtClean="0">
                <a:solidFill>
                  <a:schemeClr val="tx1"/>
                </a:solidFill>
                <a:effectLst/>
                <a:latin typeface="+mn-lt"/>
                <a:ea typeface="+mn-ea"/>
                <a:cs typeface="+mn-cs"/>
              </a:rPr>
              <a:t>collectifs </a:t>
            </a:r>
            <a:r>
              <a:rPr lang="fr-FR" sz="1200" kern="1200" baseline="0" dirty="0" smtClean="0">
                <a:solidFill>
                  <a:schemeClr val="tx1"/>
                </a:solidFill>
                <a:effectLst/>
                <a:latin typeface="+mn-lt"/>
                <a:ea typeface="+mn-ea"/>
                <a:cs typeface="+mn-cs"/>
              </a:rPr>
              <a:t>qui agissent comme des terreaux, </a:t>
            </a:r>
            <a:r>
              <a:rPr lang="fr-FR" sz="1200" kern="1200" baseline="0" dirty="0" smtClean="0">
                <a:solidFill>
                  <a:schemeClr val="tx1"/>
                </a:solidFill>
                <a:effectLst/>
                <a:latin typeface="+mn-lt"/>
                <a:ea typeface="+mn-ea"/>
                <a:cs typeface="+mn-cs"/>
              </a:rPr>
              <a:t>le développement en miroir des collectifs et des répertoires de </a:t>
            </a:r>
            <a:r>
              <a:rPr lang="fr-FR" sz="1200" kern="1200" baseline="0" dirty="0" smtClean="0">
                <a:solidFill>
                  <a:schemeClr val="tx1"/>
                </a:solidFill>
                <a:effectLst/>
                <a:latin typeface="+mn-lt"/>
                <a:ea typeface="+mn-ea"/>
                <a:cs typeface="+mn-cs"/>
              </a:rPr>
              <a:t>ressources. J’en retiens 5 principaux:</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Avec l’équipe analyse de l’IREM de Montpellier</a:t>
            </a: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Avec mes élèves, j’en ai déjà parlé, 37 </a:t>
            </a:r>
            <a:r>
              <a:rPr lang="fr-FR" sz="1200" kern="1200" baseline="0" dirty="0" smtClean="0">
                <a:solidFill>
                  <a:schemeClr val="tx1"/>
                </a:solidFill>
                <a:effectLst/>
                <a:latin typeface="+mn-lt"/>
                <a:ea typeface="+mn-ea"/>
                <a:cs typeface="+mn-cs"/>
              </a:rPr>
              <a:t>élèves, 20 formateurs, 60 </a:t>
            </a:r>
            <a:r>
              <a:rPr lang="fr-FR" sz="1200" kern="1200" baseline="0" dirty="0" smtClean="0">
                <a:solidFill>
                  <a:schemeClr val="tx1"/>
                </a:solidFill>
                <a:effectLst/>
                <a:latin typeface="+mn-lt"/>
                <a:ea typeface="+mn-ea"/>
                <a:cs typeface="+mn-cs"/>
              </a:rPr>
              <a:t>contributeurs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Avec une équipe de formateurs de l’IREM de Montpellier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Avec Ghislaine et Birgit enfin, dans une collaboration qui n’a cessé de s’élargir de 2012 à 2019</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3D615E-BB7A-4F5F-A27E-0EBC523147A8}" type="slidenum">
              <a:rPr lang="fr-FR" smtClean="0"/>
              <a:t>9</a:t>
            </a:fld>
            <a:endParaRPr lang="fr-FR" dirty="0"/>
          </a:p>
        </p:txBody>
      </p:sp>
    </p:spTree>
    <p:extLst>
      <p:ext uri="{BB962C8B-B14F-4D97-AF65-F5344CB8AC3E}">
        <p14:creationId xmlns:p14="http://schemas.microsoft.com/office/powerpoint/2010/main" val="1058975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704CBE62-5AE5-AF42-A778-A0EF445375D0}" type="datetime1">
              <a:rPr lang="fr-FR" smtClean="0"/>
              <a:t>24/06/19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03010F38-4025-F148-BCD5-91E2A78CB8FD}" type="datetime1">
              <a:rPr lang="fr-FR" smtClean="0"/>
              <a:t>24/06/19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E42A1F25-32BC-8D4D-B18A-98EB8B66D12E}" type="datetime1">
              <a:rPr lang="fr-FR" smtClean="0"/>
              <a:t>24/06/19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9956C31D-DF54-A94A-818E-9F4C575B5597}" type="datetime1">
              <a:rPr lang="fr-FR" smtClean="0"/>
              <a:t>24/06/19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D8E0FE4-5A5B-A848-A214-D4D6C32D3A2C}" type="datetime1">
              <a:rPr lang="fr-FR" smtClean="0"/>
              <a:t>24/06/19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3E262DA3-648C-2C41-828F-CE9092A05F2A}" type="datetime1">
              <a:rPr lang="fr-FR" smtClean="0"/>
              <a:t>24/06/19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0E2915FF-0495-5C4A-A9DC-712DDD575EEE}" type="datetime1">
              <a:rPr lang="fr-FR" smtClean="0"/>
              <a:t>24/06/19</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2A94813C-95D6-D146-BD1C-67CD3472D0DF}" type="datetime1">
              <a:rPr lang="fr-FR" smtClean="0"/>
              <a:t>24/06/19</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B4A4AB8-C63A-7B48-BFC6-294699B7E558}" type="datetime1">
              <a:rPr lang="fr-FR" smtClean="0"/>
              <a:t>24/06/19</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273EDC6-9A6F-0A44-AFF7-334C0AF903E6}" type="datetime1">
              <a:rPr lang="fr-FR" smtClean="0"/>
              <a:t>24/06/19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01B0AB2-0B61-684A-8B9C-4C4458B3BF34}" type="datetime1">
              <a:rPr lang="fr-FR" smtClean="0"/>
              <a:t>24/06/19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1C76F3-3ACE-6447-AF72-381758872EE5}" type="datetime1">
              <a:rPr lang="fr-FR" smtClean="0"/>
              <a:t>24/06/19</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pn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www.sebastian-grauwin.com/XYZ_InstrumentalOrchestration/index.html" TargetMode="Externa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www.sebastian-grauwin.com/XYZ_InstrumentalOrchestration/index.html" TargetMode="External"/><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4" Type="http://schemas.microsoft.com/office/2007/relationships/hdphoto" Target="../media/hdphoto1.wdp"/><Relationship Id="rId5"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hyperlink" Target="http://icmistudy25.ie.ulisboa.pt/" TargetMode="External"/><Relationship Id="rId4"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halshs.archives-ouvertes.fr/halshs-02103459"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5536" y="2348880"/>
            <a:ext cx="3456384" cy="2304256"/>
          </a:xfrm>
        </p:spPr>
        <p:txBody>
          <a:bodyPr anchor="t" anchorCtr="0">
            <a:noAutofit/>
          </a:bodyPr>
          <a:lstStyle/>
          <a:p>
            <a:pPr algn="l"/>
            <a:r>
              <a:rPr lang="en-US" sz="3600" dirty="0" smtClean="0">
                <a:solidFill>
                  <a:srgbClr val="800000"/>
                </a:solidFill>
                <a:latin typeface="Arial"/>
                <a:cs typeface="Arial"/>
              </a:rPr>
              <a:t>The ‘resource’ approach to mathematics education</a:t>
            </a:r>
            <a:endParaRPr lang="en-US" sz="3600" dirty="0">
              <a:solidFill>
                <a:srgbClr val="800000"/>
              </a:solidFill>
              <a:latin typeface="Arial"/>
              <a:cs typeface="Arial"/>
            </a:endParaRPr>
          </a:p>
        </p:txBody>
      </p:sp>
      <p:sp>
        <p:nvSpPr>
          <p:cNvPr id="3" name="Sous-titre 2"/>
          <p:cNvSpPr>
            <a:spLocks noGrp="1"/>
          </p:cNvSpPr>
          <p:nvPr>
            <p:ph type="subTitle" idx="1"/>
          </p:nvPr>
        </p:nvSpPr>
        <p:spPr>
          <a:xfrm>
            <a:off x="4572000" y="5301208"/>
            <a:ext cx="3456384" cy="504056"/>
          </a:xfrm>
        </p:spPr>
        <p:txBody>
          <a:bodyPr>
            <a:noAutofit/>
          </a:bodyPr>
          <a:lstStyle/>
          <a:p>
            <a:pPr algn="l"/>
            <a:r>
              <a:rPr lang="fr-FR" sz="1800" dirty="0" smtClean="0">
                <a:solidFill>
                  <a:schemeClr val="tx1"/>
                </a:solidFill>
                <a:latin typeface="Arial"/>
                <a:cs typeface="Arial"/>
              </a:rPr>
              <a:t>Luc </a:t>
            </a:r>
            <a:r>
              <a:rPr lang="fr-FR" sz="1800" dirty="0" smtClean="0">
                <a:solidFill>
                  <a:schemeClr val="tx1"/>
                </a:solidFill>
                <a:latin typeface="Arial"/>
                <a:cs typeface="Arial"/>
              </a:rPr>
              <a:t>Trouche </a:t>
            </a:r>
            <a:r>
              <a:rPr lang="mr-IN" sz="1800" dirty="0" smtClean="0">
                <a:solidFill>
                  <a:schemeClr val="tx1"/>
                </a:solidFill>
                <a:latin typeface="Arial"/>
                <a:cs typeface="Arial"/>
              </a:rPr>
              <a:t>–</a:t>
            </a:r>
            <a:r>
              <a:rPr lang="fr-FR" sz="1800" dirty="0" smtClean="0">
                <a:solidFill>
                  <a:schemeClr val="tx1"/>
                </a:solidFill>
                <a:latin typeface="Arial"/>
                <a:cs typeface="Arial"/>
              </a:rPr>
              <a:t> 26th </a:t>
            </a:r>
            <a:r>
              <a:rPr lang="fr-FR" sz="1800" dirty="0" err="1" smtClean="0">
                <a:solidFill>
                  <a:schemeClr val="tx1"/>
                </a:solidFill>
                <a:latin typeface="Arial"/>
                <a:cs typeface="Arial"/>
              </a:rPr>
              <a:t>June</a:t>
            </a:r>
            <a:r>
              <a:rPr lang="fr-FR" sz="1800" dirty="0" smtClean="0">
                <a:solidFill>
                  <a:schemeClr val="tx1"/>
                </a:solidFill>
                <a:latin typeface="Arial"/>
                <a:cs typeface="Arial"/>
              </a:rPr>
              <a:t> 2019</a:t>
            </a:r>
            <a:endParaRPr lang="fr-FR" sz="1800" dirty="0">
              <a:solidFill>
                <a:schemeClr val="tx1"/>
              </a:solidFill>
              <a:latin typeface="Arial"/>
              <a:cs typeface="Arial"/>
            </a:endParaRPr>
          </a:p>
        </p:txBody>
      </p:sp>
      <p:pic>
        <p:nvPicPr>
          <p:cNvPr id="4" name="Image 3"/>
          <p:cNvPicPr>
            <a:picLocks noChangeAspect="1"/>
          </p:cNvPicPr>
          <p:nvPr/>
        </p:nvPicPr>
        <p:blipFill>
          <a:blip r:embed="rId3"/>
          <a:stretch>
            <a:fillRect/>
          </a:stretch>
        </p:blipFill>
        <p:spPr>
          <a:xfrm>
            <a:off x="4536504" y="2058438"/>
            <a:ext cx="4283968" cy="3170762"/>
          </a:xfrm>
          <a:prstGeom prst="rect">
            <a:avLst/>
          </a:prstGeom>
        </p:spPr>
      </p:pic>
      <p:pic>
        <p:nvPicPr>
          <p:cNvPr id="5" name="Image 4"/>
          <p:cNvPicPr>
            <a:picLocks noChangeAspect="1"/>
          </p:cNvPicPr>
          <p:nvPr/>
        </p:nvPicPr>
        <p:blipFill>
          <a:blip r:embed="rId4"/>
          <a:stretch>
            <a:fillRect/>
          </a:stretch>
        </p:blipFill>
        <p:spPr>
          <a:xfrm>
            <a:off x="1691680" y="5949280"/>
            <a:ext cx="1080120" cy="720080"/>
          </a:xfrm>
          <a:prstGeom prst="rect">
            <a:avLst/>
          </a:prstGeom>
        </p:spPr>
      </p:pic>
      <p:pic>
        <p:nvPicPr>
          <p:cNvPr id="9" name="Image 8"/>
          <p:cNvPicPr>
            <a:picLocks noChangeAspect="1"/>
          </p:cNvPicPr>
          <p:nvPr/>
        </p:nvPicPr>
        <p:blipFill>
          <a:blip r:embed="rId5"/>
          <a:stretch>
            <a:fillRect/>
          </a:stretch>
        </p:blipFill>
        <p:spPr>
          <a:xfrm>
            <a:off x="4283968" y="5717439"/>
            <a:ext cx="1080120" cy="1133748"/>
          </a:xfrm>
          <a:prstGeom prst="rect">
            <a:avLst/>
          </a:prstGeom>
        </p:spPr>
      </p:pic>
      <p:pic>
        <p:nvPicPr>
          <p:cNvPr id="11" name="Image 10"/>
          <p:cNvPicPr>
            <a:picLocks noChangeAspect="1"/>
          </p:cNvPicPr>
          <p:nvPr/>
        </p:nvPicPr>
        <p:blipFill>
          <a:blip r:embed="rId6"/>
          <a:stretch>
            <a:fillRect/>
          </a:stretch>
        </p:blipFill>
        <p:spPr>
          <a:xfrm>
            <a:off x="6651963" y="5805264"/>
            <a:ext cx="872365" cy="864096"/>
          </a:xfrm>
          <a:prstGeom prst="rect">
            <a:avLst/>
          </a:prstGeom>
        </p:spPr>
      </p:pic>
      <p:pic>
        <p:nvPicPr>
          <p:cNvPr id="12" name="Image 11"/>
          <p:cNvPicPr>
            <a:picLocks noChangeAspect="1"/>
          </p:cNvPicPr>
          <p:nvPr/>
        </p:nvPicPr>
        <p:blipFill>
          <a:blip r:embed="rId7"/>
          <a:stretch>
            <a:fillRect/>
          </a:stretch>
        </p:blipFill>
        <p:spPr>
          <a:xfrm>
            <a:off x="1312111" y="188640"/>
            <a:ext cx="1603705" cy="648072"/>
          </a:xfrm>
          <a:prstGeom prst="rect">
            <a:avLst/>
          </a:prstGeom>
        </p:spPr>
      </p:pic>
      <p:pic>
        <p:nvPicPr>
          <p:cNvPr id="13" name="Image 12"/>
          <p:cNvPicPr>
            <a:picLocks noChangeAspect="1"/>
          </p:cNvPicPr>
          <p:nvPr/>
        </p:nvPicPr>
        <p:blipFill>
          <a:blip r:embed="rId8"/>
          <a:stretch>
            <a:fillRect/>
          </a:stretch>
        </p:blipFill>
        <p:spPr>
          <a:xfrm>
            <a:off x="5580112" y="5871060"/>
            <a:ext cx="720080" cy="854496"/>
          </a:xfrm>
          <a:prstGeom prst="rect">
            <a:avLst/>
          </a:prstGeom>
        </p:spPr>
      </p:pic>
      <p:pic>
        <p:nvPicPr>
          <p:cNvPr id="14" name="Image 13"/>
          <p:cNvPicPr>
            <a:picLocks noChangeAspect="1"/>
          </p:cNvPicPr>
          <p:nvPr/>
        </p:nvPicPr>
        <p:blipFill>
          <a:blip r:embed="rId9"/>
          <a:stretch>
            <a:fillRect/>
          </a:stretch>
        </p:blipFill>
        <p:spPr>
          <a:xfrm>
            <a:off x="3059832" y="0"/>
            <a:ext cx="936104" cy="930253"/>
          </a:xfrm>
          <a:prstGeom prst="rect">
            <a:avLst/>
          </a:prstGeom>
        </p:spPr>
      </p:pic>
      <p:pic>
        <p:nvPicPr>
          <p:cNvPr id="16" name="Image 15"/>
          <p:cNvPicPr>
            <a:picLocks noChangeAspect="1"/>
          </p:cNvPicPr>
          <p:nvPr/>
        </p:nvPicPr>
        <p:blipFill>
          <a:blip r:embed="rId10"/>
          <a:stretch>
            <a:fillRect/>
          </a:stretch>
        </p:blipFill>
        <p:spPr>
          <a:xfrm>
            <a:off x="5796136" y="29460"/>
            <a:ext cx="1152128" cy="730828"/>
          </a:xfrm>
          <a:prstGeom prst="rect">
            <a:avLst/>
          </a:prstGeom>
        </p:spPr>
      </p:pic>
      <p:pic>
        <p:nvPicPr>
          <p:cNvPr id="17" name="Image 16"/>
          <p:cNvPicPr>
            <a:picLocks noChangeAspect="1"/>
          </p:cNvPicPr>
          <p:nvPr/>
        </p:nvPicPr>
        <p:blipFill>
          <a:blip r:embed="rId11"/>
          <a:stretch>
            <a:fillRect/>
          </a:stretch>
        </p:blipFill>
        <p:spPr>
          <a:xfrm>
            <a:off x="6993867" y="0"/>
            <a:ext cx="1900010" cy="800547"/>
          </a:xfrm>
          <a:prstGeom prst="rect">
            <a:avLst/>
          </a:prstGeom>
        </p:spPr>
      </p:pic>
      <p:pic>
        <p:nvPicPr>
          <p:cNvPr id="18" name="Image 17"/>
          <p:cNvPicPr>
            <a:picLocks noChangeAspect="1"/>
          </p:cNvPicPr>
          <p:nvPr/>
        </p:nvPicPr>
        <p:blipFill>
          <a:blip r:embed="rId12"/>
          <a:stretch>
            <a:fillRect/>
          </a:stretch>
        </p:blipFill>
        <p:spPr>
          <a:xfrm>
            <a:off x="251520" y="116632"/>
            <a:ext cx="936104" cy="679236"/>
          </a:xfrm>
          <a:prstGeom prst="rect">
            <a:avLst/>
          </a:prstGeom>
        </p:spPr>
      </p:pic>
      <p:pic>
        <p:nvPicPr>
          <p:cNvPr id="19" name="Image 18"/>
          <p:cNvPicPr>
            <a:picLocks noChangeAspect="1"/>
          </p:cNvPicPr>
          <p:nvPr/>
        </p:nvPicPr>
        <p:blipFill>
          <a:blip r:embed="rId13"/>
          <a:stretch>
            <a:fillRect/>
          </a:stretch>
        </p:blipFill>
        <p:spPr>
          <a:xfrm>
            <a:off x="4355976" y="187162"/>
            <a:ext cx="1008112" cy="577542"/>
          </a:xfrm>
          <a:prstGeom prst="rect">
            <a:avLst/>
          </a:prstGeom>
        </p:spPr>
      </p:pic>
      <p:pic>
        <p:nvPicPr>
          <p:cNvPr id="21" name="Image 20"/>
          <p:cNvPicPr>
            <a:picLocks noChangeAspect="1"/>
          </p:cNvPicPr>
          <p:nvPr/>
        </p:nvPicPr>
        <p:blipFill>
          <a:blip r:embed="rId14"/>
          <a:stretch>
            <a:fillRect/>
          </a:stretch>
        </p:blipFill>
        <p:spPr>
          <a:xfrm>
            <a:off x="467544" y="5949280"/>
            <a:ext cx="960108" cy="720080"/>
          </a:xfrm>
          <a:prstGeom prst="rect">
            <a:avLst/>
          </a:prstGeom>
        </p:spPr>
      </p:pic>
      <p:pic>
        <p:nvPicPr>
          <p:cNvPr id="22" name="Image 21"/>
          <p:cNvPicPr>
            <a:picLocks noChangeAspect="1"/>
          </p:cNvPicPr>
          <p:nvPr/>
        </p:nvPicPr>
        <p:blipFill>
          <a:blip r:embed="rId15"/>
          <a:stretch>
            <a:fillRect/>
          </a:stretch>
        </p:blipFill>
        <p:spPr>
          <a:xfrm>
            <a:off x="3059832" y="4725144"/>
            <a:ext cx="1316418" cy="882000"/>
          </a:xfrm>
          <a:prstGeom prst="rect">
            <a:avLst/>
          </a:prstGeom>
        </p:spPr>
      </p:pic>
      <p:pic>
        <p:nvPicPr>
          <p:cNvPr id="23" name="Image 22"/>
          <p:cNvPicPr>
            <a:picLocks noChangeAspect="1"/>
          </p:cNvPicPr>
          <p:nvPr/>
        </p:nvPicPr>
        <p:blipFill>
          <a:blip r:embed="rId16"/>
          <a:stretch>
            <a:fillRect/>
          </a:stretch>
        </p:blipFill>
        <p:spPr>
          <a:xfrm>
            <a:off x="1691680" y="4779248"/>
            <a:ext cx="1036632" cy="882000"/>
          </a:xfrm>
          <a:prstGeom prst="rect">
            <a:avLst/>
          </a:prstGeom>
        </p:spPr>
      </p:pic>
      <p:pic>
        <p:nvPicPr>
          <p:cNvPr id="24" name="Image 23"/>
          <p:cNvPicPr>
            <a:picLocks noChangeAspect="1"/>
          </p:cNvPicPr>
          <p:nvPr/>
        </p:nvPicPr>
        <p:blipFill>
          <a:blip r:embed="rId17"/>
          <a:stretch>
            <a:fillRect/>
          </a:stretch>
        </p:blipFill>
        <p:spPr>
          <a:xfrm>
            <a:off x="360801" y="4797151"/>
            <a:ext cx="1114855" cy="881679"/>
          </a:xfrm>
          <a:prstGeom prst="rect">
            <a:avLst/>
          </a:prstGeom>
        </p:spPr>
      </p:pic>
      <p:sp>
        <p:nvSpPr>
          <p:cNvPr id="25" name="Bulle rectangulaire 24"/>
          <p:cNvSpPr/>
          <p:nvPr/>
        </p:nvSpPr>
        <p:spPr>
          <a:xfrm>
            <a:off x="251520" y="1052736"/>
            <a:ext cx="3888432" cy="1296144"/>
          </a:xfrm>
          <a:prstGeom prst="wedgeRectCallout">
            <a:avLst>
              <a:gd name="adj1" fmla="val 52517"/>
              <a:gd name="adj2" fmla="val 62452"/>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dirty="0" smtClean="0">
                <a:latin typeface="Arial"/>
                <a:cs typeface="Arial"/>
              </a:rPr>
              <a:t>Grothendieck, A. (1983-1984). </a:t>
            </a:r>
            <a:r>
              <a:rPr lang="fr-FR" i="1" dirty="0" smtClean="0">
                <a:latin typeface="Arial"/>
                <a:cs typeface="Arial"/>
              </a:rPr>
              <a:t>Système de pseudo-droites</a:t>
            </a:r>
            <a:r>
              <a:rPr lang="fr-FR" dirty="0" smtClean="0">
                <a:latin typeface="Arial"/>
                <a:cs typeface="Arial"/>
              </a:rPr>
              <a:t> (</a:t>
            </a:r>
            <a:r>
              <a:rPr lang="fr-FR" dirty="0" err="1" smtClean="0">
                <a:latin typeface="Arial"/>
                <a:cs typeface="Arial"/>
              </a:rPr>
              <a:t>written</a:t>
            </a:r>
            <a:r>
              <a:rPr lang="fr-FR" dirty="0" smtClean="0">
                <a:latin typeface="Arial"/>
                <a:cs typeface="Arial"/>
              </a:rPr>
              <a:t> notes). IMAG, Montpellier</a:t>
            </a:r>
          </a:p>
          <a:p>
            <a:r>
              <a:rPr lang="fr-FR" dirty="0" smtClean="0">
                <a:latin typeface="Arial"/>
                <a:cs typeface="Arial"/>
              </a:rPr>
              <a:t>[Le </a:t>
            </a:r>
            <a:r>
              <a:rPr lang="fr-FR" dirty="0" smtClean="0">
                <a:latin typeface="Arial"/>
                <a:cs typeface="Arial"/>
              </a:rPr>
              <a:t>Monde, 8 mai </a:t>
            </a:r>
            <a:r>
              <a:rPr lang="fr-FR" dirty="0" smtClean="0">
                <a:latin typeface="Arial"/>
                <a:cs typeface="Arial"/>
              </a:rPr>
              <a:t>2019]</a:t>
            </a:r>
            <a:endParaRPr lang="fr-FR" dirty="0">
              <a:latin typeface="Arial"/>
              <a:cs typeface="Arial"/>
            </a:endParaRPr>
          </a:p>
        </p:txBody>
      </p:sp>
      <p:pic>
        <p:nvPicPr>
          <p:cNvPr id="26" name="Image 25"/>
          <p:cNvPicPr>
            <a:picLocks noChangeAspect="1"/>
          </p:cNvPicPr>
          <p:nvPr/>
        </p:nvPicPr>
        <p:blipFill>
          <a:blip r:embed="rId18"/>
          <a:stretch>
            <a:fillRect/>
          </a:stretch>
        </p:blipFill>
        <p:spPr>
          <a:xfrm>
            <a:off x="4572000" y="983859"/>
            <a:ext cx="1800200" cy="932973"/>
          </a:xfrm>
          <a:prstGeom prst="rect">
            <a:avLst/>
          </a:prstGeom>
        </p:spPr>
      </p:pic>
      <p:pic>
        <p:nvPicPr>
          <p:cNvPr id="28" name="Image 27"/>
          <p:cNvPicPr>
            <a:picLocks noChangeAspect="1"/>
          </p:cNvPicPr>
          <p:nvPr/>
        </p:nvPicPr>
        <p:blipFill>
          <a:blip r:embed="rId19"/>
          <a:stretch>
            <a:fillRect/>
          </a:stretch>
        </p:blipFill>
        <p:spPr>
          <a:xfrm>
            <a:off x="6732240" y="1517506"/>
            <a:ext cx="1763688" cy="399326"/>
          </a:xfrm>
          <a:prstGeom prst="rect">
            <a:avLst/>
          </a:prstGeom>
        </p:spPr>
      </p:pic>
      <p:pic>
        <p:nvPicPr>
          <p:cNvPr id="29" name="Image 28"/>
          <p:cNvPicPr>
            <a:picLocks noChangeAspect="1"/>
          </p:cNvPicPr>
          <p:nvPr/>
        </p:nvPicPr>
        <p:blipFill>
          <a:blip r:embed="rId20"/>
          <a:stretch>
            <a:fillRect/>
          </a:stretch>
        </p:blipFill>
        <p:spPr>
          <a:xfrm>
            <a:off x="6804248" y="980728"/>
            <a:ext cx="1080120" cy="479486"/>
          </a:xfrm>
          <a:prstGeom prst="rect">
            <a:avLst/>
          </a:prstGeom>
        </p:spPr>
      </p:pic>
      <p:pic>
        <p:nvPicPr>
          <p:cNvPr id="6" name="Image 5"/>
          <p:cNvPicPr>
            <a:picLocks noChangeAspect="1"/>
          </p:cNvPicPr>
          <p:nvPr/>
        </p:nvPicPr>
        <p:blipFill>
          <a:blip r:embed="rId21"/>
          <a:stretch>
            <a:fillRect/>
          </a:stretch>
        </p:blipFill>
        <p:spPr>
          <a:xfrm>
            <a:off x="3419872" y="5805264"/>
            <a:ext cx="648072" cy="942650"/>
          </a:xfrm>
          <a:prstGeom prst="rect">
            <a:avLst/>
          </a:prstGeom>
        </p:spPr>
      </p:pic>
      <p:pic>
        <p:nvPicPr>
          <p:cNvPr id="7" name="Image 6"/>
          <p:cNvPicPr>
            <a:picLocks noChangeAspect="1"/>
          </p:cNvPicPr>
          <p:nvPr/>
        </p:nvPicPr>
        <p:blipFill>
          <a:blip r:embed="rId22"/>
          <a:stretch>
            <a:fillRect/>
          </a:stretch>
        </p:blipFill>
        <p:spPr>
          <a:xfrm>
            <a:off x="7740352" y="5733256"/>
            <a:ext cx="1150888" cy="927480"/>
          </a:xfrm>
          <a:prstGeom prst="rect">
            <a:avLst/>
          </a:prstGeom>
        </p:spPr>
      </p:pic>
    </p:spTree>
    <p:extLst>
      <p:ext uri="{BB962C8B-B14F-4D97-AF65-F5344CB8AC3E}">
        <p14:creationId xmlns:p14="http://schemas.microsoft.com/office/powerpoint/2010/main" val="2459368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2"/>
          <p:cNvSpPr txBox="1">
            <a:spLocks/>
          </p:cNvSpPr>
          <p:nvPr/>
        </p:nvSpPr>
        <p:spPr>
          <a:xfrm>
            <a:off x="755576" y="1728192"/>
            <a:ext cx="8208912" cy="494116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500" dirty="0" smtClean="0">
                <a:solidFill>
                  <a:srgbClr val="000000"/>
                </a:solidFill>
                <a:latin typeface="Arial"/>
                <a:cs typeface="Arial"/>
              </a:rPr>
              <a:t>Faure, C., </a:t>
            </a:r>
            <a:r>
              <a:rPr lang="en-US" sz="1500" dirty="0" err="1" smtClean="0">
                <a:solidFill>
                  <a:srgbClr val="000000"/>
                </a:solidFill>
                <a:latin typeface="Arial"/>
                <a:cs typeface="Arial"/>
              </a:rPr>
              <a:t>Noguès</a:t>
            </a:r>
            <a:r>
              <a:rPr lang="en-US" sz="1500" dirty="0" smtClean="0">
                <a:solidFill>
                  <a:srgbClr val="000000"/>
                </a:solidFill>
                <a:latin typeface="Arial"/>
                <a:cs typeface="Arial"/>
              </a:rPr>
              <a:t>, M., </a:t>
            </a:r>
            <a:r>
              <a:rPr lang="en-US" sz="1500" dirty="0" err="1" smtClean="0">
                <a:solidFill>
                  <a:srgbClr val="000000"/>
                </a:solidFill>
                <a:latin typeface="Arial"/>
                <a:cs typeface="Arial"/>
              </a:rPr>
              <a:t>Nouazé</a:t>
            </a:r>
            <a:r>
              <a:rPr lang="en-US" sz="1500" dirty="0" smtClean="0">
                <a:solidFill>
                  <a:srgbClr val="000000"/>
                </a:solidFill>
                <a:latin typeface="Arial"/>
                <a:cs typeface="Arial"/>
              </a:rPr>
              <a:t>, Y., &amp; Trouche, L. (1993). Pour une prise en </a:t>
            </a:r>
            <a:r>
              <a:rPr lang="en-US" sz="1500" dirty="0" err="1" smtClean="0">
                <a:solidFill>
                  <a:srgbClr val="000000"/>
                </a:solidFill>
                <a:latin typeface="Arial"/>
                <a:cs typeface="Arial"/>
              </a:rPr>
              <a:t>compte</a:t>
            </a:r>
            <a:r>
              <a:rPr lang="en-US" sz="1500" dirty="0" smtClean="0">
                <a:solidFill>
                  <a:srgbClr val="000000"/>
                </a:solidFill>
                <a:latin typeface="Arial"/>
                <a:cs typeface="Arial"/>
              </a:rPr>
              <a:t> des </a:t>
            </a:r>
            <a:r>
              <a:rPr lang="en-US" sz="1500" dirty="0" err="1" smtClean="0">
                <a:solidFill>
                  <a:srgbClr val="000000"/>
                </a:solidFill>
                <a:latin typeface="Arial"/>
                <a:cs typeface="Arial"/>
              </a:rPr>
              <a:t>calculatrices</a:t>
            </a:r>
            <a:r>
              <a:rPr lang="en-US" sz="1500" dirty="0" smtClean="0">
                <a:solidFill>
                  <a:srgbClr val="000000"/>
                </a:solidFill>
                <a:latin typeface="Arial"/>
                <a:cs typeface="Arial"/>
              </a:rPr>
              <a:t> </a:t>
            </a:r>
            <a:r>
              <a:rPr lang="en-US" sz="1500" dirty="0" err="1" smtClean="0">
                <a:solidFill>
                  <a:srgbClr val="000000"/>
                </a:solidFill>
                <a:latin typeface="Arial"/>
                <a:cs typeface="Arial"/>
              </a:rPr>
              <a:t>graphiques</a:t>
            </a:r>
            <a:r>
              <a:rPr lang="en-US" sz="1500" dirty="0" smtClean="0">
                <a:solidFill>
                  <a:srgbClr val="000000"/>
                </a:solidFill>
                <a:latin typeface="Arial"/>
                <a:cs typeface="Arial"/>
              </a:rPr>
              <a:t> en lycée</a:t>
            </a:r>
          </a:p>
          <a:p>
            <a:pPr algn="l"/>
            <a:r>
              <a:rPr lang="en-US" sz="1500" dirty="0" smtClean="0">
                <a:solidFill>
                  <a:srgbClr val="000000"/>
                </a:solidFill>
                <a:latin typeface="Arial"/>
                <a:cs typeface="Arial"/>
              </a:rPr>
              <a:t>Trouche, L. et 37 </a:t>
            </a:r>
            <a:r>
              <a:rPr lang="en-US" sz="1500" dirty="0" err="1" smtClean="0">
                <a:solidFill>
                  <a:srgbClr val="000000"/>
                </a:solidFill>
                <a:latin typeface="Arial"/>
                <a:cs typeface="Arial"/>
              </a:rPr>
              <a:t>élèves</a:t>
            </a:r>
            <a:r>
              <a:rPr lang="en-US" sz="1500" dirty="0" smtClean="0">
                <a:solidFill>
                  <a:srgbClr val="000000"/>
                </a:solidFill>
                <a:latin typeface="Arial"/>
                <a:cs typeface="Arial"/>
              </a:rPr>
              <a:t> </a:t>
            </a:r>
            <a:r>
              <a:rPr lang="en-US" sz="1500" dirty="0" err="1" smtClean="0">
                <a:solidFill>
                  <a:srgbClr val="000000"/>
                </a:solidFill>
                <a:latin typeface="Arial"/>
                <a:cs typeface="Arial"/>
              </a:rPr>
              <a:t>d’une</a:t>
            </a:r>
            <a:r>
              <a:rPr lang="en-US" sz="1500" dirty="0" smtClean="0">
                <a:solidFill>
                  <a:srgbClr val="000000"/>
                </a:solidFill>
                <a:latin typeface="Arial"/>
                <a:cs typeface="Arial"/>
              </a:rPr>
              <a:t> </a:t>
            </a:r>
            <a:r>
              <a:rPr lang="en-US" sz="1500" dirty="0" err="1" smtClean="0">
                <a:solidFill>
                  <a:srgbClr val="000000"/>
                </a:solidFill>
                <a:latin typeface="Arial"/>
                <a:cs typeface="Arial"/>
              </a:rPr>
              <a:t>classe</a:t>
            </a:r>
            <a:r>
              <a:rPr lang="en-US" sz="1500" dirty="0" smtClean="0">
                <a:solidFill>
                  <a:srgbClr val="000000"/>
                </a:solidFill>
                <a:latin typeface="Arial"/>
                <a:cs typeface="Arial"/>
              </a:rPr>
              <a:t> de </a:t>
            </a:r>
            <a:r>
              <a:rPr lang="en-US" sz="1500" dirty="0" err="1" smtClean="0">
                <a:solidFill>
                  <a:srgbClr val="000000"/>
                </a:solidFill>
                <a:latin typeface="Arial"/>
                <a:cs typeface="Arial"/>
              </a:rPr>
              <a:t>terminale</a:t>
            </a:r>
            <a:r>
              <a:rPr lang="en-US" sz="1500" dirty="0" smtClean="0">
                <a:solidFill>
                  <a:srgbClr val="000000"/>
                </a:solidFill>
                <a:latin typeface="Arial"/>
                <a:cs typeface="Arial"/>
              </a:rPr>
              <a:t> S (1998). </a:t>
            </a:r>
            <a:r>
              <a:rPr lang="en-US" sz="1500" i="1" dirty="0" smtClean="0">
                <a:solidFill>
                  <a:srgbClr val="000000"/>
                </a:solidFill>
                <a:latin typeface="Arial"/>
                <a:cs typeface="Arial"/>
              </a:rPr>
              <a:t>Faire des mathématiques avec des </a:t>
            </a:r>
            <a:r>
              <a:rPr lang="en-US" sz="1500" i="1" dirty="0" err="1" smtClean="0">
                <a:solidFill>
                  <a:srgbClr val="000000"/>
                </a:solidFill>
                <a:latin typeface="Arial"/>
                <a:cs typeface="Arial"/>
              </a:rPr>
              <a:t>calculatrices</a:t>
            </a:r>
            <a:r>
              <a:rPr lang="en-US" sz="1500" i="1" dirty="0" smtClean="0">
                <a:solidFill>
                  <a:srgbClr val="000000"/>
                </a:solidFill>
                <a:latin typeface="Arial"/>
                <a:cs typeface="Arial"/>
              </a:rPr>
              <a:t> </a:t>
            </a:r>
            <a:r>
              <a:rPr lang="en-US" sz="1500" i="1" dirty="0" err="1" smtClean="0">
                <a:solidFill>
                  <a:srgbClr val="000000"/>
                </a:solidFill>
                <a:latin typeface="Arial"/>
                <a:cs typeface="Arial"/>
              </a:rPr>
              <a:t>symboliques</a:t>
            </a:r>
            <a:r>
              <a:rPr lang="en-US" sz="1500" i="1" dirty="0" smtClean="0">
                <a:solidFill>
                  <a:srgbClr val="000000"/>
                </a:solidFill>
                <a:latin typeface="Arial"/>
                <a:cs typeface="Arial"/>
              </a:rPr>
              <a:t>, 37 variations </a:t>
            </a:r>
            <a:r>
              <a:rPr lang="en-US" sz="1500" i="1" dirty="0" err="1" smtClean="0">
                <a:solidFill>
                  <a:srgbClr val="000000"/>
                </a:solidFill>
                <a:latin typeface="Arial"/>
                <a:cs typeface="Arial"/>
              </a:rPr>
              <a:t>sur</a:t>
            </a:r>
            <a:r>
              <a:rPr lang="en-US" sz="1500" i="1" dirty="0" smtClean="0">
                <a:solidFill>
                  <a:srgbClr val="000000"/>
                </a:solidFill>
                <a:latin typeface="Arial"/>
                <a:cs typeface="Arial"/>
              </a:rPr>
              <a:t> un </a:t>
            </a:r>
            <a:r>
              <a:rPr lang="en-US" sz="1500" i="1" dirty="0" err="1" smtClean="0">
                <a:solidFill>
                  <a:srgbClr val="000000"/>
                </a:solidFill>
                <a:latin typeface="Arial"/>
                <a:cs typeface="Arial"/>
              </a:rPr>
              <a:t>thème</a:t>
            </a:r>
            <a:r>
              <a:rPr lang="en-US" sz="1500" i="1" dirty="0" smtClean="0">
                <a:solidFill>
                  <a:srgbClr val="000000"/>
                </a:solidFill>
                <a:latin typeface="Arial"/>
                <a:cs typeface="Arial"/>
              </a:rPr>
              <a:t> </a:t>
            </a:r>
            <a:r>
              <a:rPr lang="en-US" sz="1500" i="1" dirty="0" err="1" smtClean="0">
                <a:solidFill>
                  <a:srgbClr val="000000"/>
                </a:solidFill>
                <a:latin typeface="Arial"/>
                <a:cs typeface="Arial"/>
              </a:rPr>
              <a:t>imposé</a:t>
            </a:r>
            <a:endParaRPr lang="en-US" sz="1500" i="1" dirty="0" smtClean="0">
              <a:solidFill>
                <a:srgbClr val="000000"/>
              </a:solidFill>
              <a:latin typeface="Arial"/>
              <a:cs typeface="Arial"/>
            </a:endParaRPr>
          </a:p>
          <a:p>
            <a:pPr algn="l"/>
            <a:r>
              <a:rPr lang="fr-FR" sz="1500" dirty="0">
                <a:solidFill>
                  <a:schemeClr val="tx1"/>
                </a:solidFill>
                <a:latin typeface="Arial"/>
                <a:cs typeface="Arial"/>
              </a:rPr>
              <a:t>Trouche, L. (2000). La parabole du gaucher et de la casserole à bec </a:t>
            </a:r>
            <a:r>
              <a:rPr lang="fr-FR" sz="1500" dirty="0" smtClean="0">
                <a:solidFill>
                  <a:schemeClr val="tx1"/>
                </a:solidFill>
                <a:latin typeface="Arial"/>
                <a:cs typeface="Arial"/>
              </a:rPr>
              <a:t>verseur</a:t>
            </a:r>
            <a:endParaRPr lang="en-US" sz="1500" i="1" dirty="0" smtClean="0">
              <a:solidFill>
                <a:srgbClr val="000000"/>
              </a:solidFill>
              <a:latin typeface="Arial"/>
              <a:cs typeface="Arial"/>
            </a:endParaRPr>
          </a:p>
          <a:p>
            <a:pPr algn="l"/>
            <a:r>
              <a:rPr lang="en-US" sz="1500" dirty="0" smtClean="0">
                <a:solidFill>
                  <a:srgbClr val="000000"/>
                </a:solidFill>
                <a:latin typeface="Arial"/>
                <a:cs typeface="Arial"/>
              </a:rPr>
              <a:t>Guin, D., &amp; Trouche, L. (1998). The Complex Process of Converting Tools into Mathematical </a:t>
            </a:r>
            <a:r>
              <a:rPr lang="en-US" sz="1500" dirty="0" smtClean="0">
                <a:solidFill>
                  <a:schemeClr val="tx1"/>
                </a:solidFill>
                <a:latin typeface="Arial"/>
                <a:cs typeface="Arial"/>
              </a:rPr>
              <a:t>Instruments. </a:t>
            </a:r>
          </a:p>
          <a:p>
            <a:pPr algn="l"/>
            <a:r>
              <a:rPr lang="en-US" sz="1500" dirty="0">
                <a:solidFill>
                  <a:srgbClr val="000000"/>
                </a:solidFill>
                <a:latin typeface="Arial"/>
                <a:cs typeface="Arial"/>
              </a:rPr>
              <a:t>Drijvers, P., &amp; Trouche, L. (2008). From artifacts to instruments: a theoretical framework behind the orchestra metaphor. </a:t>
            </a:r>
            <a:endParaRPr lang="en-US" sz="1500" dirty="0" smtClean="0">
              <a:solidFill>
                <a:schemeClr val="tx1"/>
              </a:solidFill>
              <a:latin typeface="Arial"/>
              <a:cs typeface="Arial"/>
            </a:endParaRPr>
          </a:p>
          <a:p>
            <a:pPr algn="l"/>
            <a:r>
              <a:rPr lang="en-US" sz="1500" dirty="0" smtClean="0">
                <a:solidFill>
                  <a:srgbClr val="3366FF"/>
                </a:solidFill>
                <a:latin typeface="Arial"/>
                <a:cs typeface="Arial"/>
              </a:rPr>
              <a:t>Guin, D., </a:t>
            </a:r>
            <a:r>
              <a:rPr lang="en-US" sz="1500" dirty="0" err="1" smtClean="0">
                <a:solidFill>
                  <a:srgbClr val="3366FF"/>
                </a:solidFill>
                <a:latin typeface="Arial"/>
                <a:cs typeface="Arial"/>
              </a:rPr>
              <a:t>Joab</a:t>
            </a:r>
            <a:r>
              <a:rPr lang="en-US" sz="1500" dirty="0" smtClean="0">
                <a:solidFill>
                  <a:srgbClr val="3366FF"/>
                </a:solidFill>
                <a:latin typeface="Arial"/>
                <a:cs typeface="Arial"/>
              </a:rPr>
              <a:t>, M., &amp; Trouche, L. (Eds.) (2008). </a:t>
            </a:r>
            <a:r>
              <a:rPr lang="en-US" sz="1500" i="1" dirty="0" smtClean="0">
                <a:solidFill>
                  <a:srgbClr val="3366FF"/>
                </a:solidFill>
                <a:latin typeface="Arial"/>
                <a:cs typeface="Arial"/>
              </a:rPr>
              <a:t>Conception collaborative de ressources pour l’enseignement des mathématiques, </a:t>
            </a:r>
            <a:r>
              <a:rPr lang="en-US" sz="1500" i="1" dirty="0" err="1" smtClean="0">
                <a:solidFill>
                  <a:srgbClr val="3366FF"/>
                </a:solidFill>
                <a:latin typeface="Arial"/>
                <a:cs typeface="Arial"/>
              </a:rPr>
              <a:t>l’expérience</a:t>
            </a:r>
            <a:r>
              <a:rPr lang="en-US" sz="1500" i="1" dirty="0" smtClean="0">
                <a:solidFill>
                  <a:srgbClr val="3366FF"/>
                </a:solidFill>
                <a:latin typeface="Arial"/>
                <a:cs typeface="Arial"/>
              </a:rPr>
              <a:t> du </a:t>
            </a:r>
            <a:r>
              <a:rPr lang="en-US" sz="1500" i="1" dirty="0" err="1" smtClean="0">
                <a:solidFill>
                  <a:srgbClr val="3366FF"/>
                </a:solidFill>
                <a:latin typeface="Arial"/>
                <a:cs typeface="Arial"/>
              </a:rPr>
              <a:t>SFoDEM</a:t>
            </a:r>
            <a:r>
              <a:rPr lang="en-US" sz="1500" i="1" dirty="0" smtClean="0">
                <a:solidFill>
                  <a:srgbClr val="3366FF"/>
                </a:solidFill>
                <a:latin typeface="Arial"/>
                <a:cs typeface="Arial"/>
              </a:rPr>
              <a:t> (2000-2006),</a:t>
            </a:r>
            <a:r>
              <a:rPr lang="en-US" sz="1500" dirty="0" smtClean="0">
                <a:solidFill>
                  <a:srgbClr val="3366FF"/>
                </a:solidFill>
                <a:latin typeface="Arial"/>
                <a:cs typeface="Arial"/>
              </a:rPr>
              <a:t> </a:t>
            </a:r>
          </a:p>
          <a:p>
            <a:pPr algn="l"/>
            <a:r>
              <a:rPr lang="en-US" sz="1500" dirty="0" smtClean="0">
                <a:solidFill>
                  <a:srgbClr val="3366FF"/>
                </a:solidFill>
                <a:latin typeface="Arial"/>
                <a:cs typeface="Arial"/>
              </a:rPr>
              <a:t>Gueudet, G., &amp; Trouche, L. (2009). Towards new documentation systems for mathematics teachers?</a:t>
            </a:r>
            <a:r>
              <a:rPr lang="en-US" sz="1500" i="1" dirty="0" smtClean="0">
                <a:solidFill>
                  <a:srgbClr val="3366FF"/>
                </a:solidFill>
                <a:latin typeface="Arial"/>
                <a:cs typeface="Arial"/>
              </a:rPr>
              <a:t> </a:t>
            </a:r>
          </a:p>
          <a:p>
            <a:pPr algn="l"/>
            <a:r>
              <a:rPr lang="en-US" sz="1500" dirty="0" smtClean="0">
                <a:solidFill>
                  <a:srgbClr val="3366FF"/>
                </a:solidFill>
                <a:latin typeface="Arial"/>
                <a:cs typeface="Arial"/>
              </a:rPr>
              <a:t>Gueudet, G., Pepin, B., &amp; Trouche, L. (Eds.) (2012). </a:t>
            </a:r>
            <a:r>
              <a:rPr lang="en-US" sz="1500" i="1" dirty="0" smtClean="0">
                <a:solidFill>
                  <a:srgbClr val="3366FF"/>
                </a:solidFill>
                <a:latin typeface="Arial"/>
                <a:cs typeface="Arial"/>
              </a:rPr>
              <a:t>From Text to ‘Lived’ Resources: Mathematics Curriculum Materials and Teacher Development</a:t>
            </a:r>
          </a:p>
          <a:p>
            <a:pPr algn="l"/>
            <a:r>
              <a:rPr lang="en-US" sz="1500" dirty="0" smtClean="0">
                <a:solidFill>
                  <a:srgbClr val="000000"/>
                </a:solidFill>
                <a:latin typeface="Arial"/>
                <a:cs typeface="Arial"/>
              </a:rPr>
              <a:t>Monaghan, J., Trouche, L., &amp; </a:t>
            </a:r>
            <a:r>
              <a:rPr lang="en-US" sz="1500" dirty="0" err="1" smtClean="0">
                <a:solidFill>
                  <a:srgbClr val="000000"/>
                </a:solidFill>
                <a:latin typeface="Arial"/>
                <a:cs typeface="Arial"/>
              </a:rPr>
              <a:t>Borwein</a:t>
            </a:r>
            <a:r>
              <a:rPr lang="en-US" sz="1500" dirty="0" smtClean="0">
                <a:solidFill>
                  <a:srgbClr val="000000"/>
                </a:solidFill>
                <a:latin typeface="Arial"/>
                <a:cs typeface="Arial"/>
              </a:rPr>
              <a:t>, J. (2016). </a:t>
            </a:r>
            <a:r>
              <a:rPr lang="en-US" sz="1500" i="1" dirty="0" smtClean="0">
                <a:solidFill>
                  <a:srgbClr val="000000"/>
                </a:solidFill>
                <a:latin typeface="Arial"/>
                <a:cs typeface="Arial"/>
              </a:rPr>
              <a:t>Tools and Mathematics: Instruments for Learning</a:t>
            </a:r>
          </a:p>
          <a:p>
            <a:pPr algn="l"/>
            <a:r>
              <a:rPr lang="en-US" sz="1500" dirty="0" smtClean="0">
                <a:solidFill>
                  <a:srgbClr val="3366FF"/>
                </a:solidFill>
                <a:latin typeface="Arial"/>
                <a:cs typeface="Arial"/>
              </a:rPr>
              <a:t>Trouche, L., Gueudet, G., &amp; Pepin, B. (Eds.) (2019). </a:t>
            </a:r>
            <a:r>
              <a:rPr lang="en-US" sz="1500" i="1" dirty="0" smtClean="0">
                <a:solidFill>
                  <a:srgbClr val="3366FF"/>
                </a:solidFill>
                <a:latin typeface="Arial"/>
                <a:cs typeface="Arial"/>
              </a:rPr>
              <a:t>The 'resource' approach to Mathematics Education</a:t>
            </a:r>
            <a:endParaRPr lang="en-US" sz="1500" dirty="0">
              <a:solidFill>
                <a:srgbClr val="3366FF"/>
              </a:solidFill>
              <a:latin typeface="Arial"/>
              <a:cs typeface="Arial"/>
            </a:endParaRPr>
          </a:p>
        </p:txBody>
      </p:sp>
      <p:sp>
        <p:nvSpPr>
          <p:cNvPr id="7" name="Bulle rectangulaire 6"/>
          <p:cNvSpPr/>
          <p:nvPr/>
        </p:nvSpPr>
        <p:spPr>
          <a:xfrm>
            <a:off x="5868144" y="332656"/>
            <a:ext cx="3039928" cy="936104"/>
          </a:xfrm>
          <a:prstGeom prst="wedgeRectCallout">
            <a:avLst>
              <a:gd name="adj1" fmla="val -59451"/>
              <a:gd name="adj2" fmla="val 10305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A knotwork of </a:t>
            </a:r>
            <a:r>
              <a:rPr lang="en-US" dirty="0" smtClean="0">
                <a:latin typeface="Arial"/>
                <a:cs typeface="Arial"/>
              </a:rPr>
              <a:t>interests vs</a:t>
            </a:r>
            <a:r>
              <a:rPr lang="en-US" dirty="0" smtClean="0">
                <a:latin typeface="Arial"/>
                <a:cs typeface="Arial"/>
              </a:rPr>
              <a:t>. resources trajectories</a:t>
            </a:r>
            <a:endParaRPr lang="en-US" dirty="0">
              <a:latin typeface="Arial"/>
              <a:cs typeface="Arial"/>
            </a:endParaRPr>
          </a:p>
        </p:txBody>
      </p:sp>
      <p:sp>
        <p:nvSpPr>
          <p:cNvPr id="3" name="Flèche courbée vers la droite 2"/>
          <p:cNvSpPr/>
          <p:nvPr/>
        </p:nvSpPr>
        <p:spPr>
          <a:xfrm>
            <a:off x="107504" y="3140968"/>
            <a:ext cx="720080" cy="280831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8" name="Flèche courbée vers la gauche 7"/>
          <p:cNvSpPr/>
          <p:nvPr/>
        </p:nvSpPr>
        <p:spPr>
          <a:xfrm>
            <a:off x="8532440" y="4509120"/>
            <a:ext cx="611560" cy="1728192"/>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0" name="ZoneTexte 9"/>
          <p:cNvSpPr txBox="1"/>
          <p:nvPr/>
        </p:nvSpPr>
        <p:spPr>
          <a:xfrm>
            <a:off x="755576" y="1268760"/>
            <a:ext cx="3053694" cy="369332"/>
          </a:xfrm>
          <a:prstGeom prst="rect">
            <a:avLst/>
          </a:prstGeom>
          <a:noFill/>
        </p:spPr>
        <p:txBody>
          <a:bodyPr wrap="none" rtlCol="0">
            <a:spAutoFit/>
          </a:bodyPr>
          <a:lstStyle/>
          <a:p>
            <a:r>
              <a:rPr lang="fr-FR" i="1" dirty="0" smtClean="0">
                <a:latin typeface="Arial"/>
                <a:cs typeface="Arial"/>
              </a:rPr>
              <a:t>Top </a:t>
            </a:r>
            <a:r>
              <a:rPr lang="fr-FR" i="1" dirty="0" err="1" smtClean="0">
                <a:latin typeface="Arial"/>
                <a:cs typeface="Arial"/>
              </a:rPr>
              <a:t>ten</a:t>
            </a:r>
            <a:r>
              <a:rPr lang="fr-FR" i="1" dirty="0" smtClean="0">
                <a:latin typeface="Arial"/>
                <a:cs typeface="Arial"/>
              </a:rPr>
              <a:t> </a:t>
            </a:r>
            <a:r>
              <a:rPr lang="fr-FR" i="1" dirty="0" err="1" smtClean="0">
                <a:latin typeface="Arial"/>
                <a:cs typeface="Arial"/>
              </a:rPr>
              <a:t>daughter</a:t>
            </a:r>
            <a:r>
              <a:rPr lang="fr-FR" i="1" dirty="0" smtClean="0">
                <a:latin typeface="Arial"/>
                <a:cs typeface="Arial"/>
              </a:rPr>
              <a:t> </a:t>
            </a:r>
            <a:r>
              <a:rPr lang="fr-FR" i="1" dirty="0" err="1" smtClean="0">
                <a:latin typeface="Arial"/>
                <a:cs typeface="Arial"/>
              </a:rPr>
              <a:t>resources</a:t>
            </a:r>
            <a:endParaRPr lang="fr-FR" i="1" dirty="0">
              <a:latin typeface="Arial"/>
              <a:cs typeface="Arial"/>
            </a:endParaRPr>
          </a:p>
        </p:txBody>
      </p:sp>
      <p:sp>
        <p:nvSpPr>
          <p:cNvPr id="11" name="Titre 1"/>
          <p:cNvSpPr txBox="1">
            <a:spLocks/>
          </p:cNvSpPr>
          <p:nvPr/>
        </p:nvSpPr>
        <p:spPr>
          <a:xfrm>
            <a:off x="683568" y="404664"/>
            <a:ext cx="4464496" cy="64807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500"/>
              </a:spcAft>
            </a:pPr>
            <a:r>
              <a:rPr lang="en-US" sz="3000" dirty="0" smtClean="0">
                <a:solidFill>
                  <a:srgbClr val="800000"/>
                </a:solidFill>
                <a:latin typeface="Arial"/>
                <a:cs typeface="Arial"/>
              </a:rPr>
              <a:t>A knotwork of trajectories</a:t>
            </a:r>
            <a:endParaRPr lang="en-US" sz="2000" dirty="0">
              <a:solidFill>
                <a:srgbClr val="800000"/>
              </a:solidFill>
              <a:latin typeface="Arial"/>
              <a:cs typeface="Arial"/>
            </a:endParaRPr>
          </a:p>
        </p:txBody>
      </p:sp>
    </p:spTree>
    <p:extLst>
      <p:ext uri="{BB962C8B-B14F-4D97-AF65-F5344CB8AC3E}">
        <p14:creationId xmlns:p14="http://schemas.microsoft.com/office/powerpoint/2010/main" val="33949555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79512" y="1628800"/>
            <a:ext cx="1005879"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Teacher</a:t>
            </a:r>
            <a:endParaRPr lang="fr-FR" dirty="0"/>
          </a:p>
        </p:txBody>
      </p:sp>
      <p:sp>
        <p:nvSpPr>
          <p:cNvPr id="17" name="Rectangle 16"/>
          <p:cNvSpPr/>
          <p:nvPr/>
        </p:nvSpPr>
        <p:spPr>
          <a:xfrm>
            <a:off x="179512" y="2132856"/>
            <a:ext cx="980407"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Student</a:t>
            </a:r>
            <a:endParaRPr lang="fr-FR" dirty="0"/>
          </a:p>
        </p:txBody>
      </p:sp>
      <p:sp>
        <p:nvSpPr>
          <p:cNvPr id="18" name="Rectangle 17"/>
          <p:cNvSpPr/>
          <p:nvPr/>
        </p:nvSpPr>
        <p:spPr>
          <a:xfrm>
            <a:off x="179512" y="2636912"/>
            <a:ext cx="1108672"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Engineer</a:t>
            </a:r>
            <a:endParaRPr lang="en-US" dirty="0"/>
          </a:p>
        </p:txBody>
      </p:sp>
      <p:sp>
        <p:nvSpPr>
          <p:cNvPr id="19" name="Rectangle 18"/>
          <p:cNvSpPr/>
          <p:nvPr/>
        </p:nvSpPr>
        <p:spPr>
          <a:xfrm>
            <a:off x="179512" y="3140968"/>
            <a:ext cx="1968320"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Teacher educator</a:t>
            </a:r>
            <a:endParaRPr lang="fr-FR" dirty="0"/>
          </a:p>
        </p:txBody>
      </p:sp>
      <p:sp>
        <p:nvSpPr>
          <p:cNvPr id="20" name="Rectangle 19"/>
          <p:cNvSpPr/>
          <p:nvPr/>
        </p:nvSpPr>
        <p:spPr>
          <a:xfrm>
            <a:off x="179512" y="3645024"/>
            <a:ext cx="1095485"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Musician</a:t>
            </a:r>
            <a:endParaRPr lang="fr-FR" dirty="0"/>
          </a:p>
        </p:txBody>
      </p:sp>
      <p:sp>
        <p:nvSpPr>
          <p:cNvPr id="21" name="Rectangle 20"/>
          <p:cNvSpPr/>
          <p:nvPr/>
        </p:nvSpPr>
        <p:spPr>
          <a:xfrm>
            <a:off x="179512" y="4149080"/>
            <a:ext cx="928534"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Activist</a:t>
            </a:r>
            <a:endParaRPr lang="fr-FR" dirty="0"/>
          </a:p>
        </p:txBody>
      </p:sp>
      <p:sp>
        <p:nvSpPr>
          <p:cNvPr id="22" name="Rectangle 21"/>
          <p:cNvSpPr/>
          <p:nvPr/>
        </p:nvSpPr>
        <p:spPr>
          <a:xfrm>
            <a:off x="179512" y="4653136"/>
            <a:ext cx="1377826"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Researcher</a:t>
            </a:r>
            <a:endParaRPr lang="fr-FR" dirty="0"/>
          </a:p>
        </p:txBody>
      </p:sp>
      <p:sp>
        <p:nvSpPr>
          <p:cNvPr id="23" name="Rectangle 22"/>
          <p:cNvSpPr/>
          <p:nvPr/>
        </p:nvSpPr>
        <p:spPr>
          <a:xfrm>
            <a:off x="179512" y="5157192"/>
            <a:ext cx="1095710"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Manager</a:t>
            </a:r>
            <a:endParaRPr lang="fr-FR" dirty="0"/>
          </a:p>
        </p:txBody>
      </p:sp>
      <p:sp>
        <p:nvSpPr>
          <p:cNvPr id="27" name="Forme libre 26"/>
          <p:cNvSpPr/>
          <p:nvPr/>
        </p:nvSpPr>
        <p:spPr>
          <a:xfrm>
            <a:off x="1981607" y="1700808"/>
            <a:ext cx="5554082" cy="516400"/>
          </a:xfrm>
          <a:custGeom>
            <a:avLst/>
            <a:gdLst>
              <a:gd name="connsiteX0" fmla="*/ 0 w 5554082"/>
              <a:gd name="connsiteY0" fmla="*/ 321005 h 516400"/>
              <a:gd name="connsiteX1" fmla="*/ 837299 w 5554082"/>
              <a:gd name="connsiteY1" fmla="*/ 181438 h 516400"/>
              <a:gd name="connsiteX2" fmla="*/ 1437363 w 5554082"/>
              <a:gd name="connsiteY2" fmla="*/ 376832 h 516400"/>
              <a:gd name="connsiteX3" fmla="*/ 2595626 w 5554082"/>
              <a:gd name="connsiteY3" fmla="*/ 97697 h 516400"/>
              <a:gd name="connsiteX4" fmla="*/ 4339998 w 5554082"/>
              <a:gd name="connsiteY4" fmla="*/ 516400 h 516400"/>
              <a:gd name="connsiteX5" fmla="*/ 5554082 w 5554082"/>
              <a:gd name="connsiteY5" fmla="*/ 0 h 516400"/>
              <a:gd name="connsiteX6" fmla="*/ 5554082 w 5554082"/>
              <a:gd name="connsiteY6" fmla="*/ 0 h 5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4082" h="516400">
                <a:moveTo>
                  <a:pt x="0" y="321005"/>
                </a:moveTo>
                <a:lnTo>
                  <a:pt x="837299" y="181438"/>
                </a:lnTo>
                <a:lnTo>
                  <a:pt x="1437363" y="376832"/>
                </a:lnTo>
                <a:lnTo>
                  <a:pt x="2595626" y="97697"/>
                </a:lnTo>
                <a:lnTo>
                  <a:pt x="4339998" y="516400"/>
                </a:lnTo>
                <a:lnTo>
                  <a:pt x="5554082" y="0"/>
                </a:lnTo>
                <a:lnTo>
                  <a:pt x="5554082"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8" name="Forme libre 27"/>
          <p:cNvSpPr/>
          <p:nvPr/>
        </p:nvSpPr>
        <p:spPr>
          <a:xfrm>
            <a:off x="2023472" y="2252421"/>
            <a:ext cx="5442442" cy="257879"/>
          </a:xfrm>
          <a:custGeom>
            <a:avLst/>
            <a:gdLst>
              <a:gd name="connsiteX0" fmla="*/ 0 w 5442442"/>
              <a:gd name="connsiteY0" fmla="*/ 229965 h 257879"/>
              <a:gd name="connsiteX1" fmla="*/ 69775 w 5442442"/>
              <a:gd name="connsiteY1" fmla="*/ 216009 h 257879"/>
              <a:gd name="connsiteX2" fmla="*/ 153505 w 5442442"/>
              <a:gd name="connsiteY2" fmla="*/ 202052 h 257879"/>
              <a:gd name="connsiteX3" fmla="*/ 195370 w 5442442"/>
              <a:gd name="connsiteY3" fmla="*/ 188095 h 257879"/>
              <a:gd name="connsiteX4" fmla="*/ 251190 w 5442442"/>
              <a:gd name="connsiteY4" fmla="*/ 174138 h 257879"/>
              <a:gd name="connsiteX5" fmla="*/ 334919 w 5442442"/>
              <a:gd name="connsiteY5" fmla="*/ 146225 h 257879"/>
              <a:gd name="connsiteX6" fmla="*/ 418649 w 5442442"/>
              <a:gd name="connsiteY6" fmla="*/ 104354 h 257879"/>
              <a:gd name="connsiteX7" fmla="*/ 697749 w 5442442"/>
              <a:gd name="connsiteY7" fmla="*/ 118311 h 257879"/>
              <a:gd name="connsiteX8" fmla="*/ 739614 w 5442442"/>
              <a:gd name="connsiteY8" fmla="*/ 132268 h 257879"/>
              <a:gd name="connsiteX9" fmla="*/ 879164 w 5442442"/>
              <a:gd name="connsiteY9" fmla="*/ 174138 h 257879"/>
              <a:gd name="connsiteX10" fmla="*/ 962894 w 5442442"/>
              <a:gd name="connsiteY10" fmla="*/ 202052 h 257879"/>
              <a:gd name="connsiteX11" fmla="*/ 1004758 w 5442442"/>
              <a:gd name="connsiteY11" fmla="*/ 216009 h 257879"/>
              <a:gd name="connsiteX12" fmla="*/ 1158263 w 5442442"/>
              <a:gd name="connsiteY12" fmla="*/ 257879 h 257879"/>
              <a:gd name="connsiteX13" fmla="*/ 1744372 w 5442442"/>
              <a:gd name="connsiteY13" fmla="*/ 243922 h 257879"/>
              <a:gd name="connsiteX14" fmla="*/ 1842057 w 5442442"/>
              <a:gd name="connsiteY14" fmla="*/ 229965 h 257879"/>
              <a:gd name="connsiteX15" fmla="*/ 2037427 w 5442442"/>
              <a:gd name="connsiteY15" fmla="*/ 202052 h 257879"/>
              <a:gd name="connsiteX16" fmla="*/ 2107202 w 5442442"/>
              <a:gd name="connsiteY16" fmla="*/ 188095 h 257879"/>
              <a:gd name="connsiteX17" fmla="*/ 2274662 w 5442442"/>
              <a:gd name="connsiteY17" fmla="*/ 160182 h 257879"/>
              <a:gd name="connsiteX18" fmla="*/ 2358391 w 5442442"/>
              <a:gd name="connsiteY18" fmla="*/ 132268 h 257879"/>
              <a:gd name="connsiteX19" fmla="*/ 2442121 w 5442442"/>
              <a:gd name="connsiteY19" fmla="*/ 104354 h 257879"/>
              <a:gd name="connsiteX20" fmla="*/ 2483986 w 5442442"/>
              <a:gd name="connsiteY20" fmla="*/ 90398 h 257879"/>
              <a:gd name="connsiteX21" fmla="*/ 2511896 w 5442442"/>
              <a:gd name="connsiteY21" fmla="*/ 34571 h 257879"/>
              <a:gd name="connsiteX22" fmla="*/ 2651446 w 5442442"/>
              <a:gd name="connsiteY22" fmla="*/ 48527 h 257879"/>
              <a:gd name="connsiteX23" fmla="*/ 2930546 w 5442442"/>
              <a:gd name="connsiteY23" fmla="*/ 62484 h 257879"/>
              <a:gd name="connsiteX24" fmla="*/ 3181735 w 5442442"/>
              <a:gd name="connsiteY24" fmla="*/ 118311 h 257879"/>
              <a:gd name="connsiteX25" fmla="*/ 3265465 w 5442442"/>
              <a:gd name="connsiteY25" fmla="*/ 132268 h 257879"/>
              <a:gd name="connsiteX26" fmla="*/ 3349195 w 5442442"/>
              <a:gd name="connsiteY26" fmla="*/ 160182 h 257879"/>
              <a:gd name="connsiteX27" fmla="*/ 3391060 w 5442442"/>
              <a:gd name="connsiteY27" fmla="*/ 174138 h 257879"/>
              <a:gd name="connsiteX28" fmla="*/ 3432925 w 5442442"/>
              <a:gd name="connsiteY28" fmla="*/ 188095 h 257879"/>
              <a:gd name="connsiteX29" fmla="*/ 3474790 w 5442442"/>
              <a:gd name="connsiteY29" fmla="*/ 174138 h 257879"/>
              <a:gd name="connsiteX30" fmla="*/ 3516655 w 5442442"/>
              <a:gd name="connsiteY30" fmla="*/ 146225 h 257879"/>
              <a:gd name="connsiteX31" fmla="*/ 3642249 w 5442442"/>
              <a:gd name="connsiteY31" fmla="*/ 160182 h 257879"/>
              <a:gd name="connsiteX32" fmla="*/ 3963214 w 5442442"/>
              <a:gd name="connsiteY32" fmla="*/ 202052 h 257879"/>
              <a:gd name="connsiteX33" fmla="*/ 4200449 w 5442442"/>
              <a:gd name="connsiteY33" fmla="*/ 216009 h 257879"/>
              <a:gd name="connsiteX34" fmla="*/ 4884243 w 5442442"/>
              <a:gd name="connsiteY34" fmla="*/ 216009 h 257879"/>
              <a:gd name="connsiteX35" fmla="*/ 4912153 w 5442442"/>
              <a:gd name="connsiteY35" fmla="*/ 174138 h 257879"/>
              <a:gd name="connsiteX36" fmla="*/ 4954018 w 5442442"/>
              <a:gd name="connsiteY36" fmla="*/ 146225 h 257879"/>
              <a:gd name="connsiteX37" fmla="*/ 4981927 w 5442442"/>
              <a:gd name="connsiteY37" fmla="*/ 104354 h 257879"/>
              <a:gd name="connsiteX38" fmla="*/ 5274982 w 5442442"/>
              <a:gd name="connsiteY38" fmla="*/ 34571 h 257879"/>
              <a:gd name="connsiteX39" fmla="*/ 5358712 w 5442442"/>
              <a:gd name="connsiteY39" fmla="*/ 62484 h 257879"/>
              <a:gd name="connsiteX40" fmla="*/ 5400577 w 5442442"/>
              <a:gd name="connsiteY40" fmla="*/ 76441 h 257879"/>
              <a:gd name="connsiteX41" fmla="*/ 5442442 w 5442442"/>
              <a:gd name="connsiteY41" fmla="*/ 76441 h 2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42442" h="257879">
                <a:moveTo>
                  <a:pt x="0" y="229965"/>
                </a:moveTo>
                <a:lnTo>
                  <a:pt x="69775" y="216009"/>
                </a:lnTo>
                <a:cubicBezTo>
                  <a:pt x="97614" y="210947"/>
                  <a:pt x="125884" y="208191"/>
                  <a:pt x="153505" y="202052"/>
                </a:cubicBezTo>
                <a:cubicBezTo>
                  <a:pt x="167865" y="198861"/>
                  <a:pt x="181226" y="192137"/>
                  <a:pt x="195370" y="188095"/>
                </a:cubicBezTo>
                <a:cubicBezTo>
                  <a:pt x="213811" y="182825"/>
                  <a:pt x="232820" y="179650"/>
                  <a:pt x="251190" y="174138"/>
                </a:cubicBezTo>
                <a:cubicBezTo>
                  <a:pt x="279369" y="165683"/>
                  <a:pt x="310441" y="162546"/>
                  <a:pt x="334919" y="146225"/>
                </a:cubicBezTo>
                <a:cubicBezTo>
                  <a:pt x="389023" y="110151"/>
                  <a:pt x="360872" y="123616"/>
                  <a:pt x="418649" y="104354"/>
                </a:cubicBezTo>
                <a:cubicBezTo>
                  <a:pt x="511682" y="109006"/>
                  <a:pt x="604950" y="110240"/>
                  <a:pt x="697749" y="118311"/>
                </a:cubicBezTo>
                <a:cubicBezTo>
                  <a:pt x="712404" y="119586"/>
                  <a:pt x="725470" y="128226"/>
                  <a:pt x="739614" y="132268"/>
                </a:cubicBezTo>
                <a:cubicBezTo>
                  <a:pt x="887251" y="174456"/>
                  <a:pt x="680178" y="107801"/>
                  <a:pt x="879164" y="174138"/>
                </a:cubicBezTo>
                <a:lnTo>
                  <a:pt x="962894" y="202052"/>
                </a:lnTo>
                <a:cubicBezTo>
                  <a:pt x="976849" y="206704"/>
                  <a:pt x="990488" y="212441"/>
                  <a:pt x="1004758" y="216009"/>
                </a:cubicBezTo>
                <a:cubicBezTo>
                  <a:pt x="1130669" y="247490"/>
                  <a:pt x="1080008" y="231790"/>
                  <a:pt x="1158263" y="257879"/>
                </a:cubicBezTo>
                <a:lnTo>
                  <a:pt x="1744372" y="243922"/>
                </a:lnTo>
                <a:cubicBezTo>
                  <a:pt x="1777237" y="242580"/>
                  <a:pt x="1809453" y="234313"/>
                  <a:pt x="1842057" y="229965"/>
                </a:cubicBezTo>
                <a:cubicBezTo>
                  <a:pt x="1955799" y="214798"/>
                  <a:pt x="1936301" y="220441"/>
                  <a:pt x="2037427" y="202052"/>
                </a:cubicBezTo>
                <a:cubicBezTo>
                  <a:pt x="2060763" y="197808"/>
                  <a:pt x="2083806" y="191995"/>
                  <a:pt x="2107202" y="188095"/>
                </a:cubicBezTo>
                <a:cubicBezTo>
                  <a:pt x="2158532" y="179539"/>
                  <a:pt x="2222993" y="174275"/>
                  <a:pt x="2274662" y="160182"/>
                </a:cubicBezTo>
                <a:cubicBezTo>
                  <a:pt x="2303045" y="152440"/>
                  <a:pt x="2330481" y="141573"/>
                  <a:pt x="2358391" y="132268"/>
                </a:cubicBezTo>
                <a:lnTo>
                  <a:pt x="2442121" y="104354"/>
                </a:lnTo>
                <a:lnTo>
                  <a:pt x="2483986" y="90398"/>
                </a:lnTo>
                <a:cubicBezTo>
                  <a:pt x="2493289" y="71789"/>
                  <a:pt x="2491712" y="39618"/>
                  <a:pt x="2511896" y="34571"/>
                </a:cubicBezTo>
                <a:cubicBezTo>
                  <a:pt x="2557249" y="23231"/>
                  <a:pt x="2604801" y="45417"/>
                  <a:pt x="2651446" y="48527"/>
                </a:cubicBezTo>
                <a:cubicBezTo>
                  <a:pt x="2744389" y="54724"/>
                  <a:pt x="2837513" y="57832"/>
                  <a:pt x="2930546" y="62484"/>
                </a:cubicBezTo>
                <a:cubicBezTo>
                  <a:pt x="3030918" y="87581"/>
                  <a:pt x="3075420" y="100589"/>
                  <a:pt x="3181735" y="118311"/>
                </a:cubicBezTo>
                <a:cubicBezTo>
                  <a:pt x="3209645" y="122963"/>
                  <a:pt x="3238015" y="125405"/>
                  <a:pt x="3265465" y="132268"/>
                </a:cubicBezTo>
                <a:cubicBezTo>
                  <a:pt x="3294006" y="139404"/>
                  <a:pt x="3321285" y="150878"/>
                  <a:pt x="3349195" y="160182"/>
                </a:cubicBezTo>
                <a:lnTo>
                  <a:pt x="3391060" y="174138"/>
                </a:lnTo>
                <a:lnTo>
                  <a:pt x="3432925" y="188095"/>
                </a:lnTo>
                <a:cubicBezTo>
                  <a:pt x="3446880" y="183443"/>
                  <a:pt x="3461633" y="180717"/>
                  <a:pt x="3474790" y="174138"/>
                </a:cubicBezTo>
                <a:cubicBezTo>
                  <a:pt x="3489791" y="166636"/>
                  <a:pt x="3499941" y="147618"/>
                  <a:pt x="3516655" y="146225"/>
                </a:cubicBezTo>
                <a:cubicBezTo>
                  <a:pt x="3558632" y="142727"/>
                  <a:pt x="3600384" y="155530"/>
                  <a:pt x="3642249" y="160182"/>
                </a:cubicBezTo>
                <a:cubicBezTo>
                  <a:pt x="3769384" y="191968"/>
                  <a:pt x="3748043" y="189393"/>
                  <a:pt x="3963214" y="202052"/>
                </a:cubicBezTo>
                <a:lnTo>
                  <a:pt x="4200449" y="216009"/>
                </a:lnTo>
                <a:cubicBezTo>
                  <a:pt x="4454435" y="266810"/>
                  <a:pt x="4389262" y="259056"/>
                  <a:pt x="4884243" y="216009"/>
                </a:cubicBezTo>
                <a:cubicBezTo>
                  <a:pt x="4900953" y="214556"/>
                  <a:pt x="4900293" y="185999"/>
                  <a:pt x="4912153" y="174138"/>
                </a:cubicBezTo>
                <a:cubicBezTo>
                  <a:pt x="4924012" y="162277"/>
                  <a:pt x="4940063" y="155529"/>
                  <a:pt x="4954018" y="146225"/>
                </a:cubicBezTo>
                <a:cubicBezTo>
                  <a:pt x="4963321" y="132268"/>
                  <a:pt x="4975116" y="119682"/>
                  <a:pt x="4981927" y="104354"/>
                </a:cubicBezTo>
                <a:cubicBezTo>
                  <a:pt x="5056025" y="-62391"/>
                  <a:pt x="4925698" y="16185"/>
                  <a:pt x="5274982" y="34571"/>
                </a:cubicBezTo>
                <a:lnTo>
                  <a:pt x="5358712" y="62484"/>
                </a:lnTo>
                <a:cubicBezTo>
                  <a:pt x="5372667" y="67136"/>
                  <a:pt x="5385867" y="76441"/>
                  <a:pt x="5400577" y="76441"/>
                </a:cubicBezTo>
                <a:lnTo>
                  <a:pt x="5442442" y="7644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9" name="Forme libre 28"/>
          <p:cNvSpPr/>
          <p:nvPr/>
        </p:nvSpPr>
        <p:spPr>
          <a:xfrm>
            <a:off x="2037427" y="2719344"/>
            <a:ext cx="5763406" cy="266170"/>
          </a:xfrm>
          <a:custGeom>
            <a:avLst/>
            <a:gdLst>
              <a:gd name="connsiteX0" fmla="*/ 0 w 5763406"/>
              <a:gd name="connsiteY0" fmla="*/ 237572 h 266170"/>
              <a:gd name="connsiteX1" fmla="*/ 837299 w 5763406"/>
              <a:gd name="connsiteY1" fmla="*/ 181745 h 266170"/>
              <a:gd name="connsiteX2" fmla="*/ 2344436 w 5763406"/>
              <a:gd name="connsiteY2" fmla="*/ 265485 h 266170"/>
              <a:gd name="connsiteX3" fmla="*/ 2846816 w 5763406"/>
              <a:gd name="connsiteY3" fmla="*/ 125918 h 266170"/>
              <a:gd name="connsiteX4" fmla="*/ 3879484 w 5763406"/>
              <a:gd name="connsiteY4" fmla="*/ 251529 h 266170"/>
              <a:gd name="connsiteX5" fmla="*/ 5233117 w 5763406"/>
              <a:gd name="connsiteY5" fmla="*/ 307 h 266170"/>
              <a:gd name="connsiteX6" fmla="*/ 5763406 w 5763406"/>
              <a:gd name="connsiteY6" fmla="*/ 195702 h 266170"/>
              <a:gd name="connsiteX7" fmla="*/ 5763406 w 5763406"/>
              <a:gd name="connsiteY7" fmla="*/ 195702 h 2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63406" h="266170">
                <a:moveTo>
                  <a:pt x="0" y="237572"/>
                </a:moveTo>
                <a:cubicBezTo>
                  <a:pt x="223280" y="207332"/>
                  <a:pt x="446560" y="177093"/>
                  <a:pt x="837299" y="181745"/>
                </a:cubicBezTo>
                <a:cubicBezTo>
                  <a:pt x="1228038" y="186397"/>
                  <a:pt x="2009517" y="274789"/>
                  <a:pt x="2344436" y="265485"/>
                </a:cubicBezTo>
                <a:cubicBezTo>
                  <a:pt x="2679355" y="256181"/>
                  <a:pt x="2590975" y="128244"/>
                  <a:pt x="2846816" y="125918"/>
                </a:cubicBezTo>
                <a:cubicBezTo>
                  <a:pt x="3102657" y="123592"/>
                  <a:pt x="3481767" y="272464"/>
                  <a:pt x="3879484" y="251529"/>
                </a:cubicBezTo>
                <a:cubicBezTo>
                  <a:pt x="4277201" y="230594"/>
                  <a:pt x="4919130" y="9611"/>
                  <a:pt x="5233117" y="307"/>
                </a:cubicBezTo>
                <a:cubicBezTo>
                  <a:pt x="5547104" y="-8997"/>
                  <a:pt x="5763406" y="195702"/>
                  <a:pt x="5763406" y="195702"/>
                </a:cubicBezTo>
                <a:lnTo>
                  <a:pt x="5763406" y="19570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0" name="Forme libre 29"/>
          <p:cNvSpPr/>
          <p:nvPr/>
        </p:nvSpPr>
        <p:spPr>
          <a:xfrm>
            <a:off x="2386301" y="3222094"/>
            <a:ext cx="5330802" cy="362876"/>
          </a:xfrm>
          <a:custGeom>
            <a:avLst/>
            <a:gdLst>
              <a:gd name="connsiteX0" fmla="*/ 0 w 5330802"/>
              <a:gd name="connsiteY0" fmla="*/ 279135 h 362876"/>
              <a:gd name="connsiteX1" fmla="*/ 962894 w 5330802"/>
              <a:gd name="connsiteY1" fmla="*/ 125611 h 362876"/>
              <a:gd name="connsiteX2" fmla="*/ 2093247 w 5330802"/>
              <a:gd name="connsiteY2" fmla="*/ 293092 h 362876"/>
              <a:gd name="connsiteX3" fmla="*/ 3516655 w 5330802"/>
              <a:gd name="connsiteY3" fmla="*/ 0 h 362876"/>
              <a:gd name="connsiteX4" fmla="*/ 4647008 w 5330802"/>
              <a:gd name="connsiteY4" fmla="*/ 362876 h 362876"/>
              <a:gd name="connsiteX5" fmla="*/ 5330802 w 5330802"/>
              <a:gd name="connsiteY5" fmla="*/ 97698 h 36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0802" h="362876">
                <a:moveTo>
                  <a:pt x="0" y="279135"/>
                </a:moveTo>
                <a:lnTo>
                  <a:pt x="962894" y="125611"/>
                </a:lnTo>
                <a:lnTo>
                  <a:pt x="2093247" y="293092"/>
                </a:lnTo>
                <a:lnTo>
                  <a:pt x="3516655" y="0"/>
                </a:lnTo>
                <a:lnTo>
                  <a:pt x="4647008" y="362876"/>
                </a:lnTo>
                <a:lnTo>
                  <a:pt x="5330802" y="97698"/>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1" name="Forme libre 30"/>
          <p:cNvSpPr/>
          <p:nvPr/>
        </p:nvSpPr>
        <p:spPr>
          <a:xfrm>
            <a:off x="2163022" y="3822235"/>
            <a:ext cx="5581991" cy="293173"/>
          </a:xfrm>
          <a:custGeom>
            <a:avLst/>
            <a:gdLst>
              <a:gd name="connsiteX0" fmla="*/ 0 w 5581991"/>
              <a:gd name="connsiteY0" fmla="*/ 181437 h 293173"/>
              <a:gd name="connsiteX1" fmla="*/ 1172218 w 5581991"/>
              <a:gd name="connsiteY1" fmla="*/ 69783 h 293173"/>
              <a:gd name="connsiteX2" fmla="*/ 2093247 w 5581991"/>
              <a:gd name="connsiteY2" fmla="*/ 293091 h 293173"/>
              <a:gd name="connsiteX3" fmla="*/ 3042185 w 5581991"/>
              <a:gd name="connsiteY3" fmla="*/ 97697 h 293173"/>
              <a:gd name="connsiteX4" fmla="*/ 3977169 w 5581991"/>
              <a:gd name="connsiteY4" fmla="*/ 251221 h 293173"/>
              <a:gd name="connsiteX5" fmla="*/ 4716783 w 5581991"/>
              <a:gd name="connsiteY5" fmla="*/ 125610 h 293173"/>
              <a:gd name="connsiteX6" fmla="*/ 5581991 w 5581991"/>
              <a:gd name="connsiteY6" fmla="*/ 0 h 29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1991" h="293173">
                <a:moveTo>
                  <a:pt x="0" y="181437"/>
                </a:moveTo>
                <a:cubicBezTo>
                  <a:pt x="411672" y="116305"/>
                  <a:pt x="823344" y="51174"/>
                  <a:pt x="1172218" y="69783"/>
                </a:cubicBezTo>
                <a:cubicBezTo>
                  <a:pt x="1521093" y="88392"/>
                  <a:pt x="1781586" y="288439"/>
                  <a:pt x="2093247" y="293091"/>
                </a:cubicBezTo>
                <a:cubicBezTo>
                  <a:pt x="2404908" y="297743"/>
                  <a:pt x="2728198" y="104675"/>
                  <a:pt x="3042185" y="97697"/>
                </a:cubicBezTo>
                <a:cubicBezTo>
                  <a:pt x="3356172" y="90719"/>
                  <a:pt x="3698069" y="246569"/>
                  <a:pt x="3977169" y="251221"/>
                </a:cubicBezTo>
                <a:cubicBezTo>
                  <a:pt x="4256269" y="255873"/>
                  <a:pt x="4449313" y="167480"/>
                  <a:pt x="4716783" y="125610"/>
                </a:cubicBezTo>
                <a:cubicBezTo>
                  <a:pt x="4984253" y="83740"/>
                  <a:pt x="5283122" y="41870"/>
                  <a:pt x="5581991"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2" name="Forme libre 31"/>
          <p:cNvSpPr/>
          <p:nvPr/>
        </p:nvSpPr>
        <p:spPr>
          <a:xfrm>
            <a:off x="2065337" y="4115326"/>
            <a:ext cx="5651766" cy="544314"/>
          </a:xfrm>
          <a:custGeom>
            <a:avLst/>
            <a:gdLst>
              <a:gd name="connsiteX0" fmla="*/ 0 w 5651766"/>
              <a:gd name="connsiteY0" fmla="*/ 362876 h 544314"/>
              <a:gd name="connsiteX1" fmla="*/ 1521093 w 5651766"/>
              <a:gd name="connsiteY1" fmla="*/ 544314 h 544314"/>
              <a:gd name="connsiteX2" fmla="*/ 2553761 w 5651766"/>
              <a:gd name="connsiteY2" fmla="*/ 334963 h 544314"/>
              <a:gd name="connsiteX3" fmla="*/ 4116719 w 5651766"/>
              <a:gd name="connsiteY3" fmla="*/ 488487 h 544314"/>
              <a:gd name="connsiteX4" fmla="*/ 5651766 w 5651766"/>
              <a:gd name="connsiteY4" fmla="*/ 0 h 544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766" h="544314">
                <a:moveTo>
                  <a:pt x="0" y="362876"/>
                </a:moveTo>
                <a:lnTo>
                  <a:pt x="1521093" y="544314"/>
                </a:lnTo>
                <a:lnTo>
                  <a:pt x="2553761" y="334963"/>
                </a:lnTo>
                <a:lnTo>
                  <a:pt x="4116719" y="488487"/>
                </a:lnTo>
                <a:lnTo>
                  <a:pt x="5651766"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3" name="Forme libre 32"/>
          <p:cNvSpPr/>
          <p:nvPr/>
        </p:nvSpPr>
        <p:spPr>
          <a:xfrm>
            <a:off x="2093247" y="4729420"/>
            <a:ext cx="5735496" cy="390793"/>
          </a:xfrm>
          <a:custGeom>
            <a:avLst/>
            <a:gdLst>
              <a:gd name="connsiteX0" fmla="*/ 0 w 5735496"/>
              <a:gd name="connsiteY0" fmla="*/ 279139 h 390793"/>
              <a:gd name="connsiteX1" fmla="*/ 167460 w 5735496"/>
              <a:gd name="connsiteY1" fmla="*/ 251225 h 390793"/>
              <a:gd name="connsiteX2" fmla="*/ 209325 w 5735496"/>
              <a:gd name="connsiteY2" fmla="*/ 223312 h 390793"/>
              <a:gd name="connsiteX3" fmla="*/ 293054 w 5735496"/>
              <a:gd name="connsiteY3" fmla="*/ 195398 h 390793"/>
              <a:gd name="connsiteX4" fmla="*/ 418649 w 5735496"/>
              <a:gd name="connsiteY4" fmla="*/ 139571 h 390793"/>
              <a:gd name="connsiteX5" fmla="*/ 627974 w 5735496"/>
              <a:gd name="connsiteY5" fmla="*/ 111658 h 390793"/>
              <a:gd name="connsiteX6" fmla="*/ 669839 w 5735496"/>
              <a:gd name="connsiteY6" fmla="*/ 139571 h 390793"/>
              <a:gd name="connsiteX7" fmla="*/ 725659 w 5735496"/>
              <a:gd name="connsiteY7" fmla="*/ 153528 h 390793"/>
              <a:gd name="connsiteX8" fmla="*/ 823344 w 5735496"/>
              <a:gd name="connsiteY8" fmla="*/ 181441 h 390793"/>
              <a:gd name="connsiteX9" fmla="*/ 865209 w 5735496"/>
              <a:gd name="connsiteY9" fmla="*/ 209355 h 390793"/>
              <a:gd name="connsiteX10" fmla="*/ 907073 w 5735496"/>
              <a:gd name="connsiteY10" fmla="*/ 223312 h 390793"/>
              <a:gd name="connsiteX11" fmla="*/ 1046623 w 5735496"/>
              <a:gd name="connsiteY11" fmla="*/ 251225 h 390793"/>
              <a:gd name="connsiteX12" fmla="*/ 1088488 w 5735496"/>
              <a:gd name="connsiteY12" fmla="*/ 265182 h 390793"/>
              <a:gd name="connsiteX13" fmla="*/ 1144308 w 5735496"/>
              <a:gd name="connsiteY13" fmla="*/ 293096 h 390793"/>
              <a:gd name="connsiteX14" fmla="*/ 1200128 w 5735496"/>
              <a:gd name="connsiteY14" fmla="*/ 307052 h 390793"/>
              <a:gd name="connsiteX15" fmla="*/ 1283858 w 5735496"/>
              <a:gd name="connsiteY15" fmla="*/ 334966 h 390793"/>
              <a:gd name="connsiteX16" fmla="*/ 1437363 w 5735496"/>
              <a:gd name="connsiteY16" fmla="*/ 362879 h 390793"/>
              <a:gd name="connsiteX17" fmla="*/ 1618777 w 5735496"/>
              <a:gd name="connsiteY17" fmla="*/ 390793 h 390793"/>
              <a:gd name="connsiteX18" fmla="*/ 1814147 w 5735496"/>
              <a:gd name="connsiteY18" fmla="*/ 376836 h 390793"/>
              <a:gd name="connsiteX19" fmla="*/ 1883922 w 5735496"/>
              <a:gd name="connsiteY19" fmla="*/ 362879 h 390793"/>
              <a:gd name="connsiteX20" fmla="*/ 1967652 w 5735496"/>
              <a:gd name="connsiteY20" fmla="*/ 348923 h 390793"/>
              <a:gd name="connsiteX21" fmla="*/ 2009517 w 5735496"/>
              <a:gd name="connsiteY21" fmla="*/ 321009 h 390793"/>
              <a:gd name="connsiteX22" fmla="*/ 2051382 w 5735496"/>
              <a:gd name="connsiteY22" fmla="*/ 307052 h 390793"/>
              <a:gd name="connsiteX23" fmla="*/ 2149067 w 5735496"/>
              <a:gd name="connsiteY23" fmla="*/ 279139 h 390793"/>
              <a:gd name="connsiteX24" fmla="*/ 2190932 w 5735496"/>
              <a:gd name="connsiteY24" fmla="*/ 251225 h 390793"/>
              <a:gd name="connsiteX25" fmla="*/ 2232796 w 5735496"/>
              <a:gd name="connsiteY25" fmla="*/ 237268 h 390793"/>
              <a:gd name="connsiteX26" fmla="*/ 2288616 w 5735496"/>
              <a:gd name="connsiteY26" fmla="*/ 195398 h 390793"/>
              <a:gd name="connsiteX27" fmla="*/ 2344436 w 5735496"/>
              <a:gd name="connsiteY27" fmla="*/ 167485 h 390793"/>
              <a:gd name="connsiteX28" fmla="*/ 2386301 w 5735496"/>
              <a:gd name="connsiteY28" fmla="*/ 139571 h 390793"/>
              <a:gd name="connsiteX29" fmla="*/ 2470031 w 5735496"/>
              <a:gd name="connsiteY29" fmla="*/ 111658 h 390793"/>
              <a:gd name="connsiteX30" fmla="*/ 2511896 w 5735496"/>
              <a:gd name="connsiteY30" fmla="*/ 83744 h 390793"/>
              <a:gd name="connsiteX31" fmla="*/ 2595626 w 5735496"/>
              <a:gd name="connsiteY31" fmla="*/ 55831 h 390793"/>
              <a:gd name="connsiteX32" fmla="*/ 2721221 w 5735496"/>
              <a:gd name="connsiteY32" fmla="*/ 97701 h 390793"/>
              <a:gd name="connsiteX33" fmla="*/ 2763086 w 5735496"/>
              <a:gd name="connsiteY33" fmla="*/ 111658 h 390793"/>
              <a:gd name="connsiteX34" fmla="*/ 2916590 w 5735496"/>
              <a:gd name="connsiteY34" fmla="*/ 139571 h 390793"/>
              <a:gd name="connsiteX35" fmla="*/ 3000320 w 5735496"/>
              <a:gd name="connsiteY35" fmla="*/ 167485 h 390793"/>
              <a:gd name="connsiteX36" fmla="*/ 3042185 w 5735496"/>
              <a:gd name="connsiteY36" fmla="*/ 181441 h 390793"/>
              <a:gd name="connsiteX37" fmla="*/ 3084050 w 5735496"/>
              <a:gd name="connsiteY37" fmla="*/ 195398 h 390793"/>
              <a:gd name="connsiteX38" fmla="*/ 3167780 w 5735496"/>
              <a:gd name="connsiteY38" fmla="*/ 209355 h 390793"/>
              <a:gd name="connsiteX39" fmla="*/ 3293375 w 5735496"/>
              <a:gd name="connsiteY39" fmla="*/ 237268 h 390793"/>
              <a:gd name="connsiteX40" fmla="*/ 3600384 w 5735496"/>
              <a:gd name="connsiteY40" fmla="*/ 265182 h 390793"/>
              <a:gd name="connsiteX41" fmla="*/ 3753889 w 5735496"/>
              <a:gd name="connsiteY41" fmla="*/ 251225 h 390793"/>
              <a:gd name="connsiteX42" fmla="*/ 3767844 w 5735496"/>
              <a:gd name="connsiteY42" fmla="*/ 209355 h 390793"/>
              <a:gd name="connsiteX43" fmla="*/ 3851574 w 5735496"/>
              <a:gd name="connsiteY43" fmla="*/ 237268 h 390793"/>
              <a:gd name="connsiteX44" fmla="*/ 3949259 w 5735496"/>
              <a:gd name="connsiteY44" fmla="*/ 265182 h 390793"/>
              <a:gd name="connsiteX45" fmla="*/ 4005079 w 5735496"/>
              <a:gd name="connsiteY45" fmla="*/ 251225 h 390793"/>
              <a:gd name="connsiteX46" fmla="*/ 4395818 w 5735496"/>
              <a:gd name="connsiteY46" fmla="*/ 209355 h 390793"/>
              <a:gd name="connsiteX47" fmla="*/ 4591188 w 5735496"/>
              <a:gd name="connsiteY47" fmla="*/ 223312 h 390793"/>
              <a:gd name="connsiteX48" fmla="*/ 4633053 w 5735496"/>
              <a:gd name="connsiteY48" fmla="*/ 237268 h 390793"/>
              <a:gd name="connsiteX49" fmla="*/ 4702828 w 5735496"/>
              <a:gd name="connsiteY49" fmla="*/ 251225 h 390793"/>
              <a:gd name="connsiteX50" fmla="*/ 4967972 w 5735496"/>
              <a:gd name="connsiteY50" fmla="*/ 237268 h 390793"/>
              <a:gd name="connsiteX51" fmla="*/ 5009837 w 5735496"/>
              <a:gd name="connsiteY51" fmla="*/ 223312 h 390793"/>
              <a:gd name="connsiteX52" fmla="*/ 5079612 w 5735496"/>
              <a:gd name="connsiteY52" fmla="*/ 209355 h 390793"/>
              <a:gd name="connsiteX53" fmla="*/ 5163342 w 5735496"/>
              <a:gd name="connsiteY53" fmla="*/ 167485 h 390793"/>
              <a:gd name="connsiteX54" fmla="*/ 5261027 w 5735496"/>
              <a:gd name="connsiteY54" fmla="*/ 111658 h 390793"/>
              <a:gd name="connsiteX55" fmla="*/ 5316847 w 5735496"/>
              <a:gd name="connsiteY55" fmla="*/ 97701 h 390793"/>
              <a:gd name="connsiteX56" fmla="*/ 5358712 w 5735496"/>
              <a:gd name="connsiteY56" fmla="*/ 83744 h 390793"/>
              <a:gd name="connsiteX57" fmla="*/ 5498262 w 5735496"/>
              <a:gd name="connsiteY57" fmla="*/ 55831 h 390793"/>
              <a:gd name="connsiteX58" fmla="*/ 5581991 w 5735496"/>
              <a:gd name="connsiteY58" fmla="*/ 27917 h 390793"/>
              <a:gd name="connsiteX59" fmla="*/ 5623856 w 5735496"/>
              <a:gd name="connsiteY59" fmla="*/ 13960 h 390793"/>
              <a:gd name="connsiteX60" fmla="*/ 5735496 w 5735496"/>
              <a:gd name="connsiteY60" fmla="*/ 4 h 39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35496" h="390793">
                <a:moveTo>
                  <a:pt x="0" y="279139"/>
                </a:moveTo>
                <a:cubicBezTo>
                  <a:pt x="55820" y="269834"/>
                  <a:pt x="112781" y="265808"/>
                  <a:pt x="167460" y="251225"/>
                </a:cubicBezTo>
                <a:cubicBezTo>
                  <a:pt x="183666" y="246903"/>
                  <a:pt x="193999" y="230125"/>
                  <a:pt x="209325" y="223312"/>
                </a:cubicBezTo>
                <a:cubicBezTo>
                  <a:pt x="236209" y="211362"/>
                  <a:pt x="268576" y="211718"/>
                  <a:pt x="293054" y="195398"/>
                </a:cubicBezTo>
                <a:cubicBezTo>
                  <a:pt x="338740" y="164938"/>
                  <a:pt x="355242" y="148630"/>
                  <a:pt x="418649" y="139571"/>
                </a:cubicBezTo>
                <a:cubicBezTo>
                  <a:pt x="553460" y="120310"/>
                  <a:pt x="483696" y="129694"/>
                  <a:pt x="627974" y="111658"/>
                </a:cubicBezTo>
                <a:cubicBezTo>
                  <a:pt x="641929" y="120962"/>
                  <a:pt x="654423" y="132963"/>
                  <a:pt x="669839" y="139571"/>
                </a:cubicBezTo>
                <a:cubicBezTo>
                  <a:pt x="687467" y="147127"/>
                  <a:pt x="707218" y="148258"/>
                  <a:pt x="725659" y="153528"/>
                </a:cubicBezTo>
                <a:cubicBezTo>
                  <a:pt x="865759" y="193562"/>
                  <a:pt x="648895" y="137826"/>
                  <a:pt x="823344" y="181441"/>
                </a:cubicBezTo>
                <a:cubicBezTo>
                  <a:pt x="837299" y="190746"/>
                  <a:pt x="850208" y="201853"/>
                  <a:pt x="865209" y="209355"/>
                </a:cubicBezTo>
                <a:cubicBezTo>
                  <a:pt x="878365" y="215934"/>
                  <a:pt x="892740" y="220004"/>
                  <a:pt x="907073" y="223312"/>
                </a:cubicBezTo>
                <a:cubicBezTo>
                  <a:pt x="953296" y="233980"/>
                  <a:pt x="1001620" y="236222"/>
                  <a:pt x="1046623" y="251225"/>
                </a:cubicBezTo>
                <a:cubicBezTo>
                  <a:pt x="1060578" y="255877"/>
                  <a:pt x="1074968" y="259387"/>
                  <a:pt x="1088488" y="265182"/>
                </a:cubicBezTo>
                <a:cubicBezTo>
                  <a:pt x="1107609" y="273378"/>
                  <a:pt x="1124829" y="285791"/>
                  <a:pt x="1144308" y="293096"/>
                </a:cubicBezTo>
                <a:cubicBezTo>
                  <a:pt x="1162266" y="299831"/>
                  <a:pt x="1181758" y="301540"/>
                  <a:pt x="1200128" y="307052"/>
                </a:cubicBezTo>
                <a:cubicBezTo>
                  <a:pt x="1228307" y="315507"/>
                  <a:pt x="1255009" y="329195"/>
                  <a:pt x="1283858" y="334966"/>
                </a:cubicBezTo>
                <a:cubicBezTo>
                  <a:pt x="1343975" y="346991"/>
                  <a:pt x="1374856" y="353948"/>
                  <a:pt x="1437363" y="362879"/>
                </a:cubicBezTo>
                <a:cubicBezTo>
                  <a:pt x="1614763" y="388225"/>
                  <a:pt x="1485524" y="364138"/>
                  <a:pt x="1618777" y="390793"/>
                </a:cubicBezTo>
                <a:cubicBezTo>
                  <a:pt x="1683900" y="386141"/>
                  <a:pt x="1749217" y="383672"/>
                  <a:pt x="1814147" y="376836"/>
                </a:cubicBezTo>
                <a:cubicBezTo>
                  <a:pt x="1837736" y="374353"/>
                  <a:pt x="1860586" y="367122"/>
                  <a:pt x="1883922" y="362879"/>
                </a:cubicBezTo>
                <a:cubicBezTo>
                  <a:pt x="1911761" y="357817"/>
                  <a:pt x="1939742" y="353575"/>
                  <a:pt x="1967652" y="348923"/>
                </a:cubicBezTo>
                <a:cubicBezTo>
                  <a:pt x="1981607" y="339618"/>
                  <a:pt x="1994516" y="328511"/>
                  <a:pt x="2009517" y="321009"/>
                </a:cubicBezTo>
                <a:cubicBezTo>
                  <a:pt x="2022674" y="314430"/>
                  <a:pt x="2037292" y="311279"/>
                  <a:pt x="2051382" y="307052"/>
                </a:cubicBezTo>
                <a:cubicBezTo>
                  <a:pt x="2083818" y="297320"/>
                  <a:pt x="2116505" y="288443"/>
                  <a:pt x="2149067" y="279139"/>
                </a:cubicBezTo>
                <a:cubicBezTo>
                  <a:pt x="2163022" y="269834"/>
                  <a:pt x="2175931" y="258727"/>
                  <a:pt x="2190932" y="251225"/>
                </a:cubicBezTo>
                <a:cubicBezTo>
                  <a:pt x="2204088" y="244646"/>
                  <a:pt x="2220025" y="244567"/>
                  <a:pt x="2232796" y="237268"/>
                </a:cubicBezTo>
                <a:cubicBezTo>
                  <a:pt x="2252990" y="225727"/>
                  <a:pt x="2268893" y="207726"/>
                  <a:pt x="2288616" y="195398"/>
                </a:cubicBezTo>
                <a:cubicBezTo>
                  <a:pt x="2306257" y="184371"/>
                  <a:pt x="2326374" y="177807"/>
                  <a:pt x="2344436" y="167485"/>
                </a:cubicBezTo>
                <a:cubicBezTo>
                  <a:pt x="2358998" y="159163"/>
                  <a:pt x="2370974" y="146384"/>
                  <a:pt x="2386301" y="139571"/>
                </a:cubicBezTo>
                <a:cubicBezTo>
                  <a:pt x="2413185" y="127621"/>
                  <a:pt x="2470031" y="111658"/>
                  <a:pt x="2470031" y="111658"/>
                </a:cubicBezTo>
                <a:cubicBezTo>
                  <a:pt x="2483986" y="102353"/>
                  <a:pt x="2496569" y="90557"/>
                  <a:pt x="2511896" y="83744"/>
                </a:cubicBezTo>
                <a:cubicBezTo>
                  <a:pt x="2538780" y="71794"/>
                  <a:pt x="2595626" y="55831"/>
                  <a:pt x="2595626" y="55831"/>
                </a:cubicBezTo>
                <a:lnTo>
                  <a:pt x="2721221" y="97701"/>
                </a:lnTo>
                <a:cubicBezTo>
                  <a:pt x="2735176" y="102353"/>
                  <a:pt x="2748524" y="109578"/>
                  <a:pt x="2763086" y="111658"/>
                </a:cubicBezTo>
                <a:cubicBezTo>
                  <a:pt x="2831891" y="121488"/>
                  <a:pt x="2856771" y="121623"/>
                  <a:pt x="2916590" y="139571"/>
                </a:cubicBezTo>
                <a:cubicBezTo>
                  <a:pt x="2944769" y="148026"/>
                  <a:pt x="2972410" y="158181"/>
                  <a:pt x="3000320" y="167485"/>
                </a:cubicBezTo>
                <a:lnTo>
                  <a:pt x="3042185" y="181441"/>
                </a:lnTo>
                <a:cubicBezTo>
                  <a:pt x="3056140" y="186093"/>
                  <a:pt x="3069540" y="192979"/>
                  <a:pt x="3084050" y="195398"/>
                </a:cubicBezTo>
                <a:cubicBezTo>
                  <a:pt x="3111960" y="200050"/>
                  <a:pt x="3140159" y="203216"/>
                  <a:pt x="3167780" y="209355"/>
                </a:cubicBezTo>
                <a:cubicBezTo>
                  <a:pt x="3276412" y="233499"/>
                  <a:pt x="3118339" y="218512"/>
                  <a:pt x="3293375" y="237268"/>
                </a:cubicBezTo>
                <a:cubicBezTo>
                  <a:pt x="3395549" y="248217"/>
                  <a:pt x="3600384" y="265182"/>
                  <a:pt x="3600384" y="265182"/>
                </a:cubicBezTo>
                <a:cubicBezTo>
                  <a:pt x="3651552" y="260530"/>
                  <a:pt x="3705147" y="267474"/>
                  <a:pt x="3753889" y="251225"/>
                </a:cubicBezTo>
                <a:cubicBezTo>
                  <a:pt x="3767845" y="246572"/>
                  <a:pt x="3753280" y="211436"/>
                  <a:pt x="3767844" y="209355"/>
                </a:cubicBezTo>
                <a:cubicBezTo>
                  <a:pt x="3796968" y="205194"/>
                  <a:pt x="3823664" y="227964"/>
                  <a:pt x="3851574" y="237268"/>
                </a:cubicBezTo>
                <a:cubicBezTo>
                  <a:pt x="3911640" y="257292"/>
                  <a:pt x="3879161" y="247655"/>
                  <a:pt x="3949259" y="265182"/>
                </a:cubicBezTo>
                <a:cubicBezTo>
                  <a:pt x="3967866" y="260530"/>
                  <a:pt x="3986272" y="254987"/>
                  <a:pt x="4005079" y="251225"/>
                </a:cubicBezTo>
                <a:cubicBezTo>
                  <a:pt x="4133570" y="225523"/>
                  <a:pt x="4265576" y="219375"/>
                  <a:pt x="4395818" y="209355"/>
                </a:cubicBezTo>
                <a:cubicBezTo>
                  <a:pt x="4460941" y="214007"/>
                  <a:pt x="4526346" y="215683"/>
                  <a:pt x="4591188" y="223312"/>
                </a:cubicBezTo>
                <a:cubicBezTo>
                  <a:pt x="4605797" y="225031"/>
                  <a:pt x="4618782" y="233700"/>
                  <a:pt x="4633053" y="237268"/>
                </a:cubicBezTo>
                <a:cubicBezTo>
                  <a:pt x="4656064" y="243021"/>
                  <a:pt x="4679570" y="246573"/>
                  <a:pt x="4702828" y="251225"/>
                </a:cubicBezTo>
                <a:cubicBezTo>
                  <a:pt x="4791209" y="246573"/>
                  <a:pt x="4879832" y="245282"/>
                  <a:pt x="4967972" y="237268"/>
                </a:cubicBezTo>
                <a:cubicBezTo>
                  <a:pt x="4982622" y="235936"/>
                  <a:pt x="4995566" y="226880"/>
                  <a:pt x="5009837" y="223312"/>
                </a:cubicBezTo>
                <a:cubicBezTo>
                  <a:pt x="5032848" y="217559"/>
                  <a:pt x="5056354" y="214007"/>
                  <a:pt x="5079612" y="209355"/>
                </a:cubicBezTo>
                <a:cubicBezTo>
                  <a:pt x="5199594" y="129356"/>
                  <a:pt x="5047789" y="225269"/>
                  <a:pt x="5163342" y="167485"/>
                </a:cubicBezTo>
                <a:cubicBezTo>
                  <a:pt x="5244325" y="126989"/>
                  <a:pt x="5163155" y="148364"/>
                  <a:pt x="5261027" y="111658"/>
                </a:cubicBezTo>
                <a:cubicBezTo>
                  <a:pt x="5278985" y="104923"/>
                  <a:pt x="5298406" y="102971"/>
                  <a:pt x="5316847" y="97701"/>
                </a:cubicBezTo>
                <a:cubicBezTo>
                  <a:pt x="5330991" y="93659"/>
                  <a:pt x="5344352" y="86935"/>
                  <a:pt x="5358712" y="83744"/>
                </a:cubicBezTo>
                <a:cubicBezTo>
                  <a:pt x="5455687" y="62191"/>
                  <a:pt x="5418838" y="79661"/>
                  <a:pt x="5498262" y="55831"/>
                </a:cubicBezTo>
                <a:cubicBezTo>
                  <a:pt x="5526441" y="47376"/>
                  <a:pt x="5554081" y="37222"/>
                  <a:pt x="5581991" y="27917"/>
                </a:cubicBezTo>
                <a:cubicBezTo>
                  <a:pt x="5595946" y="23265"/>
                  <a:pt x="5609294" y="16040"/>
                  <a:pt x="5623856" y="13960"/>
                </a:cubicBezTo>
                <a:cubicBezTo>
                  <a:pt x="5726146" y="-654"/>
                  <a:pt x="5688649" y="4"/>
                  <a:pt x="5735496" y="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4" name="Forme libre 33"/>
          <p:cNvSpPr/>
          <p:nvPr/>
        </p:nvSpPr>
        <p:spPr>
          <a:xfrm>
            <a:off x="2123728" y="5229200"/>
            <a:ext cx="5637811" cy="321024"/>
          </a:xfrm>
          <a:custGeom>
            <a:avLst/>
            <a:gdLst>
              <a:gd name="connsiteX0" fmla="*/ 0 w 5637811"/>
              <a:gd name="connsiteY0" fmla="*/ 321005 h 321024"/>
              <a:gd name="connsiteX1" fmla="*/ 711704 w 5637811"/>
              <a:gd name="connsiteY1" fmla="*/ 83740 h 321024"/>
              <a:gd name="connsiteX2" fmla="*/ 711704 w 5637811"/>
              <a:gd name="connsiteY2" fmla="*/ 83740 h 321024"/>
              <a:gd name="connsiteX3" fmla="*/ 1995562 w 5637811"/>
              <a:gd name="connsiteY3" fmla="*/ 321005 h 321024"/>
              <a:gd name="connsiteX4" fmla="*/ 3000320 w 5637811"/>
              <a:gd name="connsiteY4" fmla="*/ 97697 h 321024"/>
              <a:gd name="connsiteX5" fmla="*/ 3935304 w 5637811"/>
              <a:gd name="connsiteY5" fmla="*/ 237264 h 321024"/>
              <a:gd name="connsiteX6" fmla="*/ 4521413 w 5637811"/>
              <a:gd name="connsiteY6" fmla="*/ 265178 h 321024"/>
              <a:gd name="connsiteX7" fmla="*/ 5149387 w 5637811"/>
              <a:gd name="connsiteY7" fmla="*/ 279135 h 321024"/>
              <a:gd name="connsiteX8" fmla="*/ 5637811 w 5637811"/>
              <a:gd name="connsiteY8" fmla="*/ 0 h 32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7811" h="321024">
                <a:moveTo>
                  <a:pt x="0" y="321005"/>
                </a:moveTo>
                <a:lnTo>
                  <a:pt x="711704" y="83740"/>
                </a:lnTo>
                <a:lnTo>
                  <a:pt x="711704" y="83740"/>
                </a:lnTo>
                <a:cubicBezTo>
                  <a:pt x="925680" y="123284"/>
                  <a:pt x="1614126" y="318679"/>
                  <a:pt x="1995562" y="321005"/>
                </a:cubicBezTo>
                <a:cubicBezTo>
                  <a:pt x="2376998" y="323331"/>
                  <a:pt x="2677030" y="111654"/>
                  <a:pt x="3000320" y="97697"/>
                </a:cubicBezTo>
                <a:cubicBezTo>
                  <a:pt x="3323610" y="83740"/>
                  <a:pt x="3681788" y="209350"/>
                  <a:pt x="3935304" y="237264"/>
                </a:cubicBezTo>
                <a:cubicBezTo>
                  <a:pt x="4188820" y="265178"/>
                  <a:pt x="4319066" y="258200"/>
                  <a:pt x="4521413" y="265178"/>
                </a:cubicBezTo>
                <a:cubicBezTo>
                  <a:pt x="4723760" y="272156"/>
                  <a:pt x="4963321" y="323331"/>
                  <a:pt x="5149387" y="279135"/>
                </a:cubicBezTo>
                <a:cubicBezTo>
                  <a:pt x="5335453" y="234939"/>
                  <a:pt x="5637811" y="0"/>
                  <a:pt x="5637811"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6" name="Connecteur droit avec flèche 35"/>
          <p:cNvCxnSpPr/>
          <p:nvPr/>
        </p:nvCxnSpPr>
        <p:spPr>
          <a:xfrm flipV="1">
            <a:off x="323528" y="6453336"/>
            <a:ext cx="8568952" cy="72008"/>
          </a:xfrm>
          <a:prstGeom prst="straightConnector1">
            <a:avLst/>
          </a:prstGeom>
          <a:ln w="38100">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7956376" y="6488668"/>
            <a:ext cx="689048" cy="369332"/>
          </a:xfrm>
          <a:prstGeom prst="rect">
            <a:avLst/>
          </a:prstGeom>
          <a:solidFill>
            <a:schemeClr val="accent2">
              <a:lumMod val="40000"/>
              <a:lumOff val="60000"/>
            </a:schemeClr>
          </a:solidFill>
          <a:ln>
            <a:solidFill>
              <a:schemeClr val="accent2">
                <a:lumMod val="40000"/>
                <a:lumOff val="60000"/>
              </a:schemeClr>
            </a:solidFill>
          </a:ln>
        </p:spPr>
        <p:txBody>
          <a:bodyPr wrap="none">
            <a:spAutoFit/>
          </a:bodyPr>
          <a:lstStyle/>
          <a:p>
            <a:r>
              <a:rPr lang="en-US" dirty="0" smtClean="0">
                <a:solidFill>
                  <a:srgbClr val="000000"/>
                </a:solidFill>
                <a:latin typeface="Arial"/>
                <a:cs typeface="Arial"/>
              </a:rPr>
              <a:t>Time</a:t>
            </a:r>
            <a:endParaRPr lang="fr-FR" dirty="0"/>
          </a:p>
        </p:txBody>
      </p:sp>
      <p:sp>
        <p:nvSpPr>
          <p:cNvPr id="38" name="Rectangle 37"/>
          <p:cNvSpPr/>
          <p:nvPr/>
        </p:nvSpPr>
        <p:spPr>
          <a:xfrm>
            <a:off x="2843808" y="5733256"/>
            <a:ext cx="1198165" cy="646331"/>
          </a:xfrm>
          <a:prstGeom prst="rect">
            <a:avLst/>
          </a:prstGeom>
          <a:solidFill>
            <a:schemeClr val="accent5">
              <a:lumMod val="40000"/>
              <a:lumOff val="60000"/>
            </a:schemeClr>
          </a:solidFill>
          <a:ln>
            <a:solidFill>
              <a:srgbClr val="800000"/>
            </a:solidFill>
          </a:ln>
        </p:spPr>
        <p:txBody>
          <a:bodyPr wrap="none">
            <a:spAutoFit/>
          </a:bodyPr>
          <a:lstStyle/>
          <a:p>
            <a:r>
              <a:rPr lang="en-US" dirty="0" smtClean="0">
                <a:solidFill>
                  <a:srgbClr val="000000"/>
                </a:solidFill>
                <a:latin typeface="Arial"/>
                <a:cs typeface="Arial"/>
              </a:rPr>
              <a:t>Institution</a:t>
            </a:r>
          </a:p>
          <a:p>
            <a:r>
              <a:rPr lang="en-US" dirty="0">
                <a:solidFill>
                  <a:srgbClr val="000000"/>
                </a:solidFill>
                <a:latin typeface="Arial"/>
                <a:cs typeface="Arial"/>
              </a:rPr>
              <a:t>r</a:t>
            </a:r>
            <a:r>
              <a:rPr lang="en-US" dirty="0" smtClean="0">
                <a:solidFill>
                  <a:srgbClr val="000000"/>
                </a:solidFill>
                <a:latin typeface="Arial"/>
                <a:cs typeface="Arial"/>
              </a:rPr>
              <a:t>esources</a:t>
            </a:r>
            <a:endParaRPr lang="fr-FR" dirty="0"/>
          </a:p>
        </p:txBody>
      </p:sp>
      <p:sp>
        <p:nvSpPr>
          <p:cNvPr id="39" name="Rectangle 38"/>
          <p:cNvSpPr/>
          <p:nvPr/>
        </p:nvSpPr>
        <p:spPr>
          <a:xfrm>
            <a:off x="4207372" y="5734997"/>
            <a:ext cx="1516756" cy="646331"/>
          </a:xfrm>
          <a:prstGeom prst="rect">
            <a:avLst/>
          </a:prstGeom>
          <a:solidFill>
            <a:schemeClr val="accent5">
              <a:lumMod val="40000"/>
              <a:lumOff val="60000"/>
            </a:schemeClr>
          </a:solidFill>
          <a:ln>
            <a:solidFill>
              <a:srgbClr val="800000"/>
            </a:solidFill>
          </a:ln>
        </p:spPr>
        <p:txBody>
          <a:bodyPr wrap="square">
            <a:spAutoFit/>
          </a:bodyPr>
          <a:lstStyle/>
          <a:p>
            <a:r>
              <a:rPr lang="en-US" dirty="0" smtClean="0">
                <a:solidFill>
                  <a:srgbClr val="000000"/>
                </a:solidFill>
                <a:latin typeface="Arial"/>
                <a:cs typeface="Arial"/>
              </a:rPr>
              <a:t>Collectives</a:t>
            </a:r>
          </a:p>
          <a:p>
            <a:r>
              <a:rPr lang="en-US" dirty="0">
                <a:solidFill>
                  <a:srgbClr val="000000"/>
                </a:solidFill>
                <a:latin typeface="Arial"/>
                <a:cs typeface="Arial"/>
              </a:rPr>
              <a:t>r</a:t>
            </a:r>
            <a:r>
              <a:rPr lang="en-US" dirty="0" smtClean="0">
                <a:solidFill>
                  <a:srgbClr val="000000"/>
                </a:solidFill>
                <a:latin typeface="Arial"/>
                <a:cs typeface="Arial"/>
              </a:rPr>
              <a:t>esources</a:t>
            </a:r>
            <a:endParaRPr lang="fr-FR" dirty="0"/>
          </a:p>
        </p:txBody>
      </p:sp>
      <p:sp>
        <p:nvSpPr>
          <p:cNvPr id="40" name="Rectangle 39"/>
          <p:cNvSpPr/>
          <p:nvPr/>
        </p:nvSpPr>
        <p:spPr>
          <a:xfrm>
            <a:off x="5913259" y="5733256"/>
            <a:ext cx="1800200" cy="646331"/>
          </a:xfrm>
          <a:prstGeom prst="rect">
            <a:avLst/>
          </a:prstGeom>
          <a:solidFill>
            <a:schemeClr val="accent5">
              <a:lumMod val="40000"/>
              <a:lumOff val="60000"/>
            </a:schemeClr>
          </a:solidFill>
          <a:ln>
            <a:solidFill>
              <a:srgbClr val="800000"/>
            </a:solidFill>
          </a:ln>
        </p:spPr>
        <p:txBody>
          <a:bodyPr wrap="square">
            <a:spAutoFit/>
          </a:bodyPr>
          <a:lstStyle/>
          <a:p>
            <a:r>
              <a:rPr lang="en-US" dirty="0" smtClean="0">
                <a:solidFill>
                  <a:srgbClr val="000000"/>
                </a:solidFill>
                <a:latin typeface="Arial"/>
                <a:cs typeface="Arial"/>
              </a:rPr>
              <a:t>Professional </a:t>
            </a:r>
          </a:p>
          <a:p>
            <a:r>
              <a:rPr lang="en-US" dirty="0" smtClean="0">
                <a:solidFill>
                  <a:srgbClr val="000000"/>
                </a:solidFill>
                <a:latin typeface="Arial"/>
                <a:cs typeface="Arial"/>
              </a:rPr>
              <a:t>issues</a:t>
            </a:r>
          </a:p>
        </p:txBody>
      </p:sp>
      <p:sp>
        <p:nvSpPr>
          <p:cNvPr id="41" name="Ellipse 40"/>
          <p:cNvSpPr/>
          <p:nvPr/>
        </p:nvSpPr>
        <p:spPr>
          <a:xfrm>
            <a:off x="4644008" y="3347792"/>
            <a:ext cx="216024" cy="21602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Ellipse 41"/>
          <p:cNvSpPr/>
          <p:nvPr/>
        </p:nvSpPr>
        <p:spPr>
          <a:xfrm>
            <a:off x="4796408" y="3851848"/>
            <a:ext cx="216024" cy="21602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Ellipse 42"/>
          <p:cNvSpPr/>
          <p:nvPr/>
        </p:nvSpPr>
        <p:spPr>
          <a:xfrm>
            <a:off x="5148064" y="4787952"/>
            <a:ext cx="216024" cy="21602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Ellipse 43"/>
          <p:cNvSpPr/>
          <p:nvPr/>
        </p:nvSpPr>
        <p:spPr>
          <a:xfrm>
            <a:off x="4788024" y="5220000"/>
            <a:ext cx="216024" cy="21602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6" name="Connecteur droit 45"/>
          <p:cNvCxnSpPr>
            <a:stCxn id="41" idx="5"/>
            <a:endCxn id="42" idx="0"/>
          </p:cNvCxnSpPr>
          <p:nvPr/>
        </p:nvCxnSpPr>
        <p:spPr>
          <a:xfrm>
            <a:off x="4828396" y="3532180"/>
            <a:ext cx="76024" cy="3196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7" name="Connecteur droit 46"/>
          <p:cNvCxnSpPr>
            <a:stCxn id="42" idx="7"/>
            <a:endCxn id="43" idx="0"/>
          </p:cNvCxnSpPr>
          <p:nvPr/>
        </p:nvCxnSpPr>
        <p:spPr>
          <a:xfrm>
            <a:off x="4980796" y="3883484"/>
            <a:ext cx="275280" cy="9044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Connecteur droit 49"/>
          <p:cNvCxnSpPr>
            <a:stCxn id="43" idx="3"/>
            <a:endCxn id="44" idx="7"/>
          </p:cNvCxnSpPr>
          <p:nvPr/>
        </p:nvCxnSpPr>
        <p:spPr>
          <a:xfrm flipH="1">
            <a:off x="4972412" y="4972340"/>
            <a:ext cx="207288" cy="2792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5" name="Ellipse 54"/>
          <p:cNvSpPr/>
          <p:nvPr/>
        </p:nvSpPr>
        <p:spPr>
          <a:xfrm>
            <a:off x="4796408" y="2780928"/>
            <a:ext cx="216024" cy="21602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6" name="Connecteur droit 55"/>
          <p:cNvCxnSpPr>
            <a:stCxn id="55" idx="4"/>
            <a:endCxn id="41" idx="7"/>
          </p:cNvCxnSpPr>
          <p:nvPr/>
        </p:nvCxnSpPr>
        <p:spPr>
          <a:xfrm flipH="1">
            <a:off x="4828396" y="2996952"/>
            <a:ext cx="76024" cy="3824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9" name="Bulle rectangulaire 58"/>
          <p:cNvSpPr/>
          <p:nvPr/>
        </p:nvSpPr>
        <p:spPr>
          <a:xfrm>
            <a:off x="5868144" y="245776"/>
            <a:ext cx="3039928" cy="662944"/>
          </a:xfrm>
          <a:prstGeom prst="wedgeRectCallout">
            <a:avLst>
              <a:gd name="adj1" fmla="val -2115"/>
              <a:gd name="adj2" fmla="val 46783"/>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Emerging of the concept of instrumental orchestration</a:t>
            </a:r>
            <a:endParaRPr lang="en-US" dirty="0">
              <a:latin typeface="Arial"/>
              <a:cs typeface="Arial"/>
            </a:endParaRPr>
          </a:p>
        </p:txBody>
      </p:sp>
      <p:sp>
        <p:nvSpPr>
          <p:cNvPr id="4" name="Forme libre 3"/>
          <p:cNvSpPr/>
          <p:nvPr/>
        </p:nvSpPr>
        <p:spPr>
          <a:xfrm>
            <a:off x="4121049" y="1611936"/>
            <a:ext cx="1409809" cy="3977304"/>
          </a:xfrm>
          <a:custGeom>
            <a:avLst/>
            <a:gdLst>
              <a:gd name="connsiteX0" fmla="*/ 0 w 1409809"/>
              <a:gd name="connsiteY0" fmla="*/ 0 h 4121320"/>
              <a:gd name="connsiteX1" fmla="*/ 770163 w 1409809"/>
              <a:gd name="connsiteY1" fmla="*/ 594439 h 4121320"/>
              <a:gd name="connsiteX2" fmla="*/ 499931 w 1409809"/>
              <a:gd name="connsiteY2" fmla="*/ 1391527 h 4121320"/>
              <a:gd name="connsiteX3" fmla="*/ 1148489 w 1409809"/>
              <a:gd name="connsiteY3" fmla="*/ 2188616 h 4121320"/>
              <a:gd name="connsiteX4" fmla="*/ 1391699 w 1409809"/>
              <a:gd name="connsiteY4" fmla="*/ 2661465 h 4121320"/>
              <a:gd name="connsiteX5" fmla="*/ 702605 w 1409809"/>
              <a:gd name="connsiteY5" fmla="*/ 3458553 h 4121320"/>
              <a:gd name="connsiteX6" fmla="*/ 445884 w 1409809"/>
              <a:gd name="connsiteY6" fmla="*/ 4025972 h 4121320"/>
              <a:gd name="connsiteX7" fmla="*/ 418861 w 1409809"/>
              <a:gd name="connsiteY7" fmla="*/ 4120542 h 41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809" h="4121320">
                <a:moveTo>
                  <a:pt x="0" y="0"/>
                </a:moveTo>
                <a:cubicBezTo>
                  <a:pt x="343420" y="181259"/>
                  <a:pt x="686841" y="362518"/>
                  <a:pt x="770163" y="594439"/>
                </a:cubicBezTo>
                <a:cubicBezTo>
                  <a:pt x="853485" y="826360"/>
                  <a:pt x="436877" y="1125831"/>
                  <a:pt x="499931" y="1391527"/>
                </a:cubicBezTo>
                <a:cubicBezTo>
                  <a:pt x="562985" y="1657223"/>
                  <a:pt x="999861" y="1976960"/>
                  <a:pt x="1148489" y="2188616"/>
                </a:cubicBezTo>
                <a:cubicBezTo>
                  <a:pt x="1297117" y="2400272"/>
                  <a:pt x="1466013" y="2449809"/>
                  <a:pt x="1391699" y="2661465"/>
                </a:cubicBezTo>
                <a:cubicBezTo>
                  <a:pt x="1317385" y="2873121"/>
                  <a:pt x="860241" y="3231135"/>
                  <a:pt x="702605" y="3458553"/>
                </a:cubicBezTo>
                <a:cubicBezTo>
                  <a:pt x="544969" y="3685971"/>
                  <a:pt x="493175" y="3915641"/>
                  <a:pt x="445884" y="4025972"/>
                </a:cubicBezTo>
                <a:cubicBezTo>
                  <a:pt x="398593" y="4136304"/>
                  <a:pt x="418861" y="4120542"/>
                  <a:pt x="418861" y="4120542"/>
                </a:cubicBezTo>
              </a:path>
            </a:pathLst>
          </a:custGeom>
          <a:ln>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5" name="Image 4"/>
          <p:cNvPicPr>
            <a:picLocks noChangeAspect="1"/>
          </p:cNvPicPr>
          <p:nvPr/>
        </p:nvPicPr>
        <p:blipFill>
          <a:blip r:embed="rId3"/>
          <a:stretch>
            <a:fillRect/>
          </a:stretch>
        </p:blipFill>
        <p:spPr>
          <a:xfrm>
            <a:off x="5883736" y="980728"/>
            <a:ext cx="3024336" cy="1455033"/>
          </a:xfrm>
          <a:prstGeom prst="rect">
            <a:avLst/>
          </a:prstGeom>
          <a:ln>
            <a:solidFill>
              <a:srgbClr val="3366FF"/>
            </a:solidFill>
          </a:ln>
        </p:spPr>
      </p:pic>
      <p:sp>
        <p:nvSpPr>
          <p:cNvPr id="45" name="Rectangle 44"/>
          <p:cNvSpPr/>
          <p:nvPr/>
        </p:nvSpPr>
        <p:spPr>
          <a:xfrm>
            <a:off x="3943079" y="1187460"/>
            <a:ext cx="1493017" cy="369332"/>
          </a:xfrm>
          <a:prstGeom prst="rect">
            <a:avLst/>
          </a:prstGeom>
          <a:solidFill>
            <a:schemeClr val="accent6">
              <a:lumMod val="40000"/>
              <a:lumOff val="60000"/>
            </a:schemeClr>
          </a:solidFill>
          <a:ln>
            <a:solidFill>
              <a:srgbClr val="800000"/>
            </a:solidFill>
          </a:ln>
        </p:spPr>
        <p:txBody>
          <a:bodyPr wrap="none">
            <a:spAutoFit/>
          </a:bodyPr>
          <a:lstStyle/>
          <a:p>
            <a:r>
              <a:rPr lang="en-US" dirty="0" smtClean="0">
                <a:solidFill>
                  <a:srgbClr val="000000"/>
                </a:solidFill>
                <a:latin typeface="Arial"/>
                <a:cs typeface="Arial"/>
              </a:rPr>
              <a:t>Paul Drijvers</a:t>
            </a:r>
            <a:endParaRPr lang="fr-FR" dirty="0"/>
          </a:p>
        </p:txBody>
      </p:sp>
      <p:sp>
        <p:nvSpPr>
          <p:cNvPr id="48" name="Rectangle 47"/>
          <p:cNvSpPr/>
          <p:nvPr/>
        </p:nvSpPr>
        <p:spPr>
          <a:xfrm>
            <a:off x="2843808" y="5734997"/>
            <a:ext cx="1224136" cy="646331"/>
          </a:xfrm>
          <a:prstGeom prst="rect">
            <a:avLst/>
          </a:prstGeom>
          <a:solidFill>
            <a:schemeClr val="accent5">
              <a:lumMod val="40000"/>
              <a:lumOff val="60000"/>
            </a:schemeClr>
          </a:solidFill>
          <a:ln>
            <a:solidFill>
              <a:srgbClr val="800000"/>
            </a:solidFill>
          </a:ln>
        </p:spPr>
        <p:txBody>
          <a:bodyPr wrap="square">
            <a:spAutoFit/>
          </a:bodyPr>
          <a:lstStyle/>
          <a:p>
            <a:r>
              <a:rPr lang="en-US" dirty="0" smtClean="0">
                <a:solidFill>
                  <a:srgbClr val="000000"/>
                </a:solidFill>
                <a:latin typeface="Arial"/>
                <a:cs typeface="Arial"/>
              </a:rPr>
              <a:t>IREM</a:t>
            </a:r>
          </a:p>
          <a:p>
            <a:r>
              <a:rPr lang="fr-FR" dirty="0" err="1" smtClean="0"/>
              <a:t>resources</a:t>
            </a:r>
            <a:endParaRPr lang="fr-FR" dirty="0"/>
          </a:p>
        </p:txBody>
      </p:sp>
      <p:sp>
        <p:nvSpPr>
          <p:cNvPr id="49" name="Rectangle 48"/>
          <p:cNvSpPr/>
          <p:nvPr/>
        </p:nvSpPr>
        <p:spPr>
          <a:xfrm>
            <a:off x="4211960" y="5733256"/>
            <a:ext cx="1512168" cy="646331"/>
          </a:xfrm>
          <a:prstGeom prst="rect">
            <a:avLst/>
          </a:prstGeom>
          <a:solidFill>
            <a:schemeClr val="accent5">
              <a:lumMod val="40000"/>
              <a:lumOff val="60000"/>
            </a:schemeClr>
          </a:solidFill>
          <a:ln>
            <a:solidFill>
              <a:srgbClr val="800000"/>
            </a:solidFill>
          </a:ln>
        </p:spPr>
        <p:txBody>
          <a:bodyPr wrap="square">
            <a:spAutoFit/>
          </a:bodyPr>
          <a:lstStyle/>
          <a:p>
            <a:r>
              <a:rPr lang="en-US" dirty="0" smtClean="0">
                <a:solidFill>
                  <a:srgbClr val="000000"/>
                </a:solidFill>
                <a:latin typeface="Arial"/>
                <a:cs typeface="Arial"/>
              </a:rPr>
              <a:t>Calculus</a:t>
            </a:r>
          </a:p>
          <a:p>
            <a:r>
              <a:rPr lang="en-US" dirty="0" smtClean="0">
                <a:latin typeface="Arial"/>
                <a:cs typeface="Arial"/>
              </a:rPr>
              <a:t>t</a:t>
            </a:r>
            <a:r>
              <a:rPr lang="fr-FR" dirty="0" err="1" smtClean="0">
                <a:latin typeface="Arial"/>
                <a:cs typeface="Arial"/>
              </a:rPr>
              <a:t>eam</a:t>
            </a:r>
            <a:r>
              <a:rPr lang="fr-FR" dirty="0" smtClean="0">
                <a:latin typeface="Arial"/>
                <a:cs typeface="Arial"/>
              </a:rPr>
              <a:t> (CAS)</a:t>
            </a:r>
            <a:endParaRPr lang="fr-FR" dirty="0">
              <a:latin typeface="Arial"/>
              <a:cs typeface="Arial"/>
            </a:endParaRPr>
          </a:p>
        </p:txBody>
      </p:sp>
      <p:sp>
        <p:nvSpPr>
          <p:cNvPr id="51" name="Rectangle 50"/>
          <p:cNvSpPr/>
          <p:nvPr/>
        </p:nvSpPr>
        <p:spPr>
          <a:xfrm>
            <a:off x="5913259" y="5734997"/>
            <a:ext cx="1827093" cy="646331"/>
          </a:xfrm>
          <a:prstGeom prst="rect">
            <a:avLst/>
          </a:prstGeom>
          <a:solidFill>
            <a:schemeClr val="accent5">
              <a:lumMod val="40000"/>
              <a:lumOff val="60000"/>
            </a:schemeClr>
          </a:solidFill>
          <a:ln>
            <a:solidFill>
              <a:srgbClr val="800000"/>
            </a:solidFill>
          </a:ln>
        </p:spPr>
        <p:txBody>
          <a:bodyPr wrap="none">
            <a:spAutoFit/>
          </a:bodyPr>
          <a:lstStyle/>
          <a:p>
            <a:r>
              <a:rPr lang="en-US" dirty="0" smtClean="0">
                <a:solidFill>
                  <a:srgbClr val="000000"/>
                </a:solidFill>
                <a:latin typeface="Arial"/>
                <a:cs typeface="Arial"/>
              </a:rPr>
              <a:t>Teacher training </a:t>
            </a:r>
          </a:p>
          <a:p>
            <a:r>
              <a:rPr lang="en-US" dirty="0" smtClean="0">
                <a:solidFill>
                  <a:srgbClr val="000000"/>
                </a:solidFill>
                <a:latin typeface="Arial"/>
                <a:cs typeface="Arial"/>
              </a:rPr>
              <a:t>issues</a:t>
            </a:r>
            <a:endParaRPr lang="fr-FR" dirty="0"/>
          </a:p>
        </p:txBody>
      </p:sp>
      <p:sp>
        <p:nvSpPr>
          <p:cNvPr id="52" name="Rectangle 51"/>
          <p:cNvSpPr/>
          <p:nvPr/>
        </p:nvSpPr>
        <p:spPr>
          <a:xfrm>
            <a:off x="179512" y="5733256"/>
            <a:ext cx="1440160" cy="646331"/>
          </a:xfrm>
          <a:prstGeom prst="rect">
            <a:avLst/>
          </a:prstGeom>
          <a:solidFill>
            <a:srgbClr val="FFFF00"/>
          </a:solidFill>
          <a:ln>
            <a:solidFill>
              <a:srgbClr val="800000"/>
            </a:solidFill>
          </a:ln>
        </p:spPr>
        <p:txBody>
          <a:bodyPr wrap="square">
            <a:spAutoFit/>
          </a:bodyPr>
          <a:lstStyle/>
          <a:p>
            <a:r>
              <a:rPr lang="en-US" smtClean="0">
                <a:solidFill>
                  <a:srgbClr val="000000"/>
                </a:solidFill>
                <a:latin typeface="Arial"/>
                <a:cs typeface="Arial"/>
              </a:rPr>
              <a:t>Mother resources</a:t>
            </a:r>
            <a:endParaRPr lang="en-US"/>
          </a:p>
        </p:txBody>
      </p:sp>
      <p:sp>
        <p:nvSpPr>
          <p:cNvPr id="2" name="Rectangle 1"/>
          <p:cNvSpPr/>
          <p:nvPr/>
        </p:nvSpPr>
        <p:spPr>
          <a:xfrm>
            <a:off x="3995936" y="6381328"/>
            <a:ext cx="216024" cy="21602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Rectangle 2"/>
          <p:cNvSpPr/>
          <p:nvPr/>
        </p:nvSpPr>
        <p:spPr>
          <a:xfrm>
            <a:off x="3707904" y="6525344"/>
            <a:ext cx="698178" cy="369332"/>
          </a:xfrm>
          <a:prstGeom prst="rect">
            <a:avLst/>
          </a:prstGeom>
        </p:spPr>
        <p:txBody>
          <a:bodyPr wrap="none">
            <a:spAutoFit/>
          </a:bodyPr>
          <a:lstStyle/>
          <a:p>
            <a:r>
              <a:rPr lang="fr-FR" dirty="0" smtClean="0">
                <a:latin typeface="Arial"/>
                <a:cs typeface="Arial"/>
              </a:rPr>
              <a:t>2000</a:t>
            </a:r>
            <a:endParaRPr lang="fr-FR" dirty="0">
              <a:latin typeface="Arial"/>
              <a:cs typeface="Arial"/>
            </a:endParaRPr>
          </a:p>
        </p:txBody>
      </p:sp>
      <p:sp>
        <p:nvSpPr>
          <p:cNvPr id="54" name="Bulle rectangulaire 53"/>
          <p:cNvSpPr/>
          <p:nvPr/>
        </p:nvSpPr>
        <p:spPr>
          <a:xfrm>
            <a:off x="5868144" y="2492896"/>
            <a:ext cx="3039928" cy="1008112"/>
          </a:xfrm>
          <a:prstGeom prst="wedgeRectCallout">
            <a:avLst>
              <a:gd name="adj1" fmla="val -6560"/>
              <a:gd name="adj2" fmla="val 43030"/>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Crossing Paul </a:t>
            </a:r>
            <a:r>
              <a:rPr lang="en-US" dirty="0" err="1" smtClean="0">
                <a:latin typeface="Arial"/>
                <a:cs typeface="Arial"/>
              </a:rPr>
              <a:t>Drijvers’s</a:t>
            </a:r>
            <a:r>
              <a:rPr lang="en-US" dirty="0" smtClean="0">
                <a:latin typeface="Arial"/>
                <a:cs typeface="Arial"/>
              </a:rPr>
              <a:t> trajectory of research</a:t>
            </a:r>
          </a:p>
          <a:p>
            <a:r>
              <a:rPr lang="en-US" dirty="0" smtClean="0">
                <a:latin typeface="Arial"/>
                <a:cs typeface="Arial"/>
              </a:rPr>
              <a:t>(Drijvers &amp; Trouche 2008)</a:t>
            </a:r>
            <a:endParaRPr lang="en-US" dirty="0">
              <a:latin typeface="Arial"/>
              <a:cs typeface="Arial"/>
            </a:endParaRPr>
          </a:p>
        </p:txBody>
      </p:sp>
      <p:sp>
        <p:nvSpPr>
          <p:cNvPr id="57" name="Ellipse 56"/>
          <p:cNvSpPr/>
          <p:nvPr/>
        </p:nvSpPr>
        <p:spPr>
          <a:xfrm>
            <a:off x="4499992" y="2204864"/>
            <a:ext cx="216024" cy="21602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8" name="Connecteur droit 57"/>
          <p:cNvCxnSpPr>
            <a:stCxn id="57" idx="5"/>
            <a:endCxn id="55" idx="1"/>
          </p:cNvCxnSpPr>
          <p:nvPr/>
        </p:nvCxnSpPr>
        <p:spPr>
          <a:xfrm>
            <a:off x="4684380" y="2389252"/>
            <a:ext cx="143664" cy="4233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0" name="Ellipse 59"/>
          <p:cNvSpPr/>
          <p:nvPr/>
        </p:nvSpPr>
        <p:spPr>
          <a:xfrm>
            <a:off x="4652392" y="1700808"/>
            <a:ext cx="216024" cy="21602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1" name="Connecteur droit 60"/>
          <p:cNvCxnSpPr/>
          <p:nvPr/>
        </p:nvCxnSpPr>
        <p:spPr>
          <a:xfrm flipH="1">
            <a:off x="4572000" y="1844824"/>
            <a:ext cx="152400" cy="50405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62" name="Image 61"/>
          <p:cNvPicPr>
            <a:picLocks noChangeAspect="1"/>
          </p:cNvPicPr>
          <p:nvPr/>
        </p:nvPicPr>
        <p:blipFill>
          <a:blip r:embed="rId4"/>
          <a:stretch>
            <a:fillRect/>
          </a:stretch>
        </p:blipFill>
        <p:spPr>
          <a:xfrm>
            <a:off x="179512" y="116632"/>
            <a:ext cx="3431267" cy="1368152"/>
          </a:xfrm>
          <a:prstGeom prst="rect">
            <a:avLst/>
          </a:prstGeom>
        </p:spPr>
      </p:pic>
    </p:spTree>
    <p:extLst>
      <p:ext uri="{BB962C8B-B14F-4D97-AF65-F5344CB8AC3E}">
        <p14:creationId xmlns:p14="http://schemas.microsoft.com/office/powerpoint/2010/main" val="1437265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38" grpId="0" animBg="1"/>
      <p:bldP spid="39" grpId="0" animBg="1"/>
      <p:bldP spid="40" grpId="0" animBg="1"/>
      <p:bldP spid="41" grpId="0" animBg="1"/>
      <p:bldP spid="42" grpId="0" animBg="1"/>
      <p:bldP spid="43" grpId="0" animBg="1"/>
      <p:bldP spid="44" grpId="0" animBg="1"/>
      <p:bldP spid="55" grpId="0" animBg="1"/>
      <p:bldP spid="59" grpId="0" animBg="1"/>
      <p:bldP spid="4" grpId="0" animBg="1"/>
      <p:bldP spid="45" grpId="0" animBg="1"/>
      <p:bldP spid="48" grpId="0" animBg="1"/>
      <p:bldP spid="49" grpId="0" animBg="1"/>
      <p:bldP spid="51" grpId="0" animBg="1"/>
      <p:bldP spid="52" grpId="0" animBg="1"/>
      <p:bldP spid="2" grpId="0" animBg="1"/>
      <p:bldP spid="3" grpId="0"/>
      <p:bldP spid="54" grpId="0" animBg="1"/>
      <p:bldP spid="57" grpId="0" animBg="1"/>
      <p:bldP spid="6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re 1"/>
          <p:cNvSpPr txBox="1">
            <a:spLocks/>
          </p:cNvSpPr>
          <p:nvPr/>
        </p:nvSpPr>
        <p:spPr>
          <a:xfrm>
            <a:off x="683568" y="404664"/>
            <a:ext cx="4464496" cy="64807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500"/>
              </a:spcAft>
            </a:pPr>
            <a:r>
              <a:rPr lang="en-US" sz="3000" dirty="0" smtClean="0">
                <a:solidFill>
                  <a:srgbClr val="800000"/>
                </a:solidFill>
                <a:latin typeface="Arial"/>
                <a:cs typeface="Arial"/>
              </a:rPr>
              <a:t>A knotwork of trajectories</a:t>
            </a:r>
            <a:endParaRPr lang="en-US" sz="2000" dirty="0">
              <a:solidFill>
                <a:srgbClr val="800000"/>
              </a:solidFill>
              <a:latin typeface="Arial"/>
              <a:cs typeface="Arial"/>
            </a:endParaRPr>
          </a:p>
        </p:txBody>
      </p:sp>
      <p:sp>
        <p:nvSpPr>
          <p:cNvPr id="52" name="ZoneTexte 51"/>
          <p:cNvSpPr txBox="1"/>
          <p:nvPr/>
        </p:nvSpPr>
        <p:spPr>
          <a:xfrm>
            <a:off x="755576" y="1514345"/>
            <a:ext cx="4392488" cy="4567918"/>
          </a:xfrm>
          <a:prstGeom prst="rect">
            <a:avLst/>
          </a:prstGeom>
          <a:noFill/>
        </p:spPr>
        <p:txBody>
          <a:bodyPr wrap="square" rtlCol="0">
            <a:spAutoFit/>
          </a:bodyPr>
          <a:lstStyle/>
          <a:p>
            <a:pPr>
              <a:spcAft>
                <a:spcPts val="1000"/>
              </a:spcAft>
            </a:pPr>
            <a:r>
              <a:rPr lang="en-US" i="1" dirty="0" smtClean="0">
                <a:latin typeface="Arial"/>
                <a:cs typeface="Arial"/>
              </a:rPr>
              <a:t>Analyzing a trajectory of a concept…</a:t>
            </a:r>
          </a:p>
          <a:p>
            <a:pPr>
              <a:spcAft>
                <a:spcPts val="500"/>
              </a:spcAft>
            </a:pPr>
            <a:r>
              <a:rPr lang="en-US" dirty="0">
                <a:latin typeface="Arial"/>
                <a:cs typeface="Arial"/>
              </a:rPr>
              <a:t>Drijvers, P., </a:t>
            </a:r>
            <a:r>
              <a:rPr lang="en-US" dirty="0" err="1">
                <a:latin typeface="Arial"/>
                <a:cs typeface="Arial"/>
              </a:rPr>
              <a:t>Grauwin</a:t>
            </a:r>
            <a:r>
              <a:rPr lang="en-US" dirty="0">
                <a:latin typeface="Arial"/>
                <a:cs typeface="Arial"/>
              </a:rPr>
              <a:t>, S</a:t>
            </a:r>
            <a:r>
              <a:rPr lang="en-US" dirty="0" smtClean="0">
                <a:latin typeface="Arial"/>
                <a:cs typeface="Arial"/>
              </a:rPr>
              <a:t>., </a:t>
            </a:r>
            <a:r>
              <a:rPr lang="en-US" dirty="0">
                <a:latin typeface="Arial"/>
                <a:cs typeface="Arial"/>
              </a:rPr>
              <a:t>&amp; Trouche, L. (in progress). The genesis of </a:t>
            </a:r>
            <a:r>
              <a:rPr lang="en-US" i="1" dirty="0">
                <a:latin typeface="Arial"/>
                <a:cs typeface="Arial"/>
              </a:rPr>
              <a:t>instrumental orchestrati</a:t>
            </a:r>
            <a:r>
              <a:rPr lang="en-US" dirty="0">
                <a:latin typeface="Arial"/>
                <a:cs typeface="Arial"/>
              </a:rPr>
              <a:t>on: a review study. </a:t>
            </a:r>
          </a:p>
          <a:p>
            <a:pPr>
              <a:spcAft>
                <a:spcPts val="500"/>
              </a:spcAft>
            </a:pPr>
            <a:r>
              <a:rPr lang="en-US" dirty="0" smtClean="0">
                <a:latin typeface="Arial"/>
                <a:cs typeface="Arial"/>
              </a:rPr>
              <a:t>Looking </a:t>
            </a:r>
            <a:r>
              <a:rPr lang="en-US" dirty="0" smtClean="0">
                <a:latin typeface="Arial"/>
                <a:cs typeface="Arial"/>
              </a:rPr>
              <a:t>(in Scopus) for </a:t>
            </a:r>
            <a:r>
              <a:rPr lang="en-US" dirty="0" smtClean="0">
                <a:latin typeface="Arial"/>
                <a:cs typeface="Arial"/>
              </a:rPr>
              <a:t>publications referring to </a:t>
            </a:r>
            <a:r>
              <a:rPr lang="en-US" dirty="0" smtClean="0">
                <a:latin typeface="Arial"/>
                <a:cs typeface="Arial"/>
              </a:rPr>
              <a:t>this concept (212 publications, referring to about 10000 papers)</a:t>
            </a:r>
            <a:endParaRPr lang="en-US" dirty="0" smtClean="0">
              <a:latin typeface="Arial"/>
              <a:cs typeface="Arial"/>
            </a:endParaRPr>
          </a:p>
          <a:p>
            <a:pPr>
              <a:spcAft>
                <a:spcPts val="500"/>
              </a:spcAft>
            </a:pPr>
            <a:r>
              <a:rPr lang="en-US" dirty="0" smtClean="0">
                <a:latin typeface="Arial"/>
                <a:cs typeface="Arial"/>
              </a:rPr>
              <a:t>From a </a:t>
            </a:r>
            <a:r>
              <a:rPr lang="en-US" i="1" dirty="0" smtClean="0">
                <a:latin typeface="Arial"/>
                <a:cs typeface="Arial"/>
              </a:rPr>
              <a:t>set</a:t>
            </a:r>
            <a:r>
              <a:rPr lang="en-US" dirty="0" smtClean="0">
                <a:latin typeface="Arial"/>
                <a:cs typeface="Arial"/>
              </a:rPr>
              <a:t> to a </a:t>
            </a:r>
            <a:r>
              <a:rPr lang="en-US" i="1" dirty="0" smtClean="0">
                <a:latin typeface="Arial"/>
                <a:cs typeface="Arial"/>
              </a:rPr>
              <a:t>network</a:t>
            </a:r>
            <a:r>
              <a:rPr lang="en-US" dirty="0" smtClean="0">
                <a:latin typeface="Arial"/>
                <a:cs typeface="Arial"/>
              </a:rPr>
              <a:t> of publications (</a:t>
            </a:r>
            <a:r>
              <a:rPr lang="en-US" i="1" dirty="0" smtClean="0">
                <a:latin typeface="Arial"/>
                <a:cs typeface="Arial"/>
              </a:rPr>
              <a:t>bibliographic </a:t>
            </a:r>
            <a:r>
              <a:rPr lang="en-US" i="1" dirty="0" smtClean="0">
                <a:latin typeface="Arial"/>
                <a:cs typeface="Arial"/>
              </a:rPr>
              <a:t>coupling</a:t>
            </a:r>
            <a:r>
              <a:rPr lang="en-US" dirty="0" smtClean="0">
                <a:latin typeface="Arial"/>
                <a:cs typeface="Arial"/>
              </a:rPr>
              <a:t> </a:t>
            </a:r>
            <a:r>
              <a:rPr lang="en-US" dirty="0" smtClean="0">
                <a:latin typeface="Arial"/>
                <a:cs typeface="Arial"/>
              </a:rPr>
              <a:t>based on the degree of overlap between the references of each pair of publications)</a:t>
            </a:r>
          </a:p>
          <a:p>
            <a:pPr>
              <a:spcAft>
                <a:spcPts val="500"/>
              </a:spcAft>
            </a:pPr>
            <a:r>
              <a:rPr lang="en-US" dirty="0" smtClean="0">
                <a:latin typeface="Arial"/>
                <a:cs typeface="Arial"/>
              </a:rPr>
              <a:t>Analyzing the clusters for understanding the influence of the concept in different communities</a:t>
            </a:r>
            <a:r>
              <a:rPr lang="mr-IN" dirty="0" smtClean="0">
                <a:latin typeface="Arial"/>
                <a:cs typeface="Arial"/>
              </a:rPr>
              <a:t>…</a:t>
            </a:r>
            <a:endParaRPr lang="en-US" dirty="0" smtClean="0">
              <a:latin typeface="Arial"/>
              <a:cs typeface="Arial"/>
            </a:endParaRPr>
          </a:p>
        </p:txBody>
      </p:sp>
      <p:sp>
        <p:nvSpPr>
          <p:cNvPr id="6" name="Rectangle 5">
            <a:hlinkClick r:id="rId3"/>
          </p:cNvPr>
          <p:cNvSpPr/>
          <p:nvPr/>
        </p:nvSpPr>
        <p:spPr>
          <a:xfrm>
            <a:off x="5868144" y="5589240"/>
            <a:ext cx="3096344" cy="830997"/>
          </a:xfrm>
          <a:prstGeom prst="rect">
            <a:avLst/>
          </a:prstGeom>
          <a:ln>
            <a:solidFill>
              <a:srgbClr val="800000"/>
            </a:solidFill>
          </a:ln>
        </p:spPr>
        <p:txBody>
          <a:bodyPr wrap="square">
            <a:spAutoFit/>
          </a:bodyPr>
          <a:lstStyle/>
          <a:p>
            <a:r>
              <a:rPr lang="en-US" sz="1600" dirty="0" smtClean="0">
                <a:latin typeface="Arial"/>
                <a:cs typeface="Arial"/>
              </a:rPr>
              <a:t>Data analysis and visualizations built on Sebastian </a:t>
            </a:r>
            <a:r>
              <a:rPr lang="en-US" sz="1600" dirty="0" err="1" smtClean="0">
                <a:latin typeface="Arial"/>
                <a:cs typeface="Arial"/>
              </a:rPr>
              <a:t>Grauwin's</a:t>
            </a:r>
            <a:r>
              <a:rPr lang="en-US" sz="1600" dirty="0" smtClean="0">
                <a:latin typeface="Arial"/>
                <a:cs typeface="Arial"/>
              </a:rPr>
              <a:t> </a:t>
            </a:r>
            <a:r>
              <a:rPr lang="en-US" sz="1600" dirty="0" err="1" smtClean="0">
                <a:latin typeface="Arial"/>
                <a:cs typeface="Arial"/>
              </a:rPr>
              <a:t>BiblioMaps</a:t>
            </a:r>
            <a:r>
              <a:rPr lang="en-US" sz="1600" dirty="0">
                <a:latin typeface="Arial"/>
                <a:cs typeface="Arial"/>
              </a:rPr>
              <a:t> </a:t>
            </a:r>
            <a:r>
              <a:rPr lang="en-US" sz="1600" dirty="0" smtClean="0">
                <a:latin typeface="Arial"/>
                <a:cs typeface="Arial"/>
              </a:rPr>
              <a:t>application</a:t>
            </a:r>
            <a:endParaRPr lang="en-US" sz="1600" dirty="0">
              <a:latin typeface="Arial"/>
              <a:cs typeface="Arial"/>
            </a:endParaRPr>
          </a:p>
        </p:txBody>
      </p:sp>
      <p:sp>
        <p:nvSpPr>
          <p:cNvPr id="8" name="Bulle rectangulaire 7"/>
          <p:cNvSpPr/>
          <p:nvPr/>
        </p:nvSpPr>
        <p:spPr>
          <a:xfrm>
            <a:off x="5868144" y="245776"/>
            <a:ext cx="3039928" cy="662944"/>
          </a:xfrm>
          <a:prstGeom prst="wedgeRectCallout">
            <a:avLst>
              <a:gd name="adj1" fmla="val -2115"/>
              <a:gd name="adj2" fmla="val 46783"/>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Emerging of the concept of instrumental orchestration</a:t>
            </a:r>
            <a:endParaRPr lang="en-US" dirty="0">
              <a:latin typeface="Arial"/>
              <a:cs typeface="Arial"/>
            </a:endParaRPr>
          </a:p>
        </p:txBody>
      </p:sp>
      <p:pic>
        <p:nvPicPr>
          <p:cNvPr id="9" name="Image 8"/>
          <p:cNvPicPr>
            <a:picLocks noChangeAspect="1"/>
          </p:cNvPicPr>
          <p:nvPr/>
        </p:nvPicPr>
        <p:blipFill>
          <a:blip r:embed="rId4"/>
          <a:stretch>
            <a:fillRect/>
          </a:stretch>
        </p:blipFill>
        <p:spPr>
          <a:xfrm>
            <a:off x="5883736" y="980728"/>
            <a:ext cx="3024336" cy="1455033"/>
          </a:xfrm>
          <a:prstGeom prst="rect">
            <a:avLst/>
          </a:prstGeom>
          <a:ln>
            <a:solidFill>
              <a:srgbClr val="3366FF"/>
            </a:solidFill>
          </a:ln>
        </p:spPr>
      </p:pic>
      <p:pic>
        <p:nvPicPr>
          <p:cNvPr id="2" name="Image 1"/>
          <p:cNvPicPr>
            <a:picLocks noChangeAspect="1"/>
          </p:cNvPicPr>
          <p:nvPr/>
        </p:nvPicPr>
        <p:blipFill>
          <a:blip r:embed="rId5"/>
          <a:stretch>
            <a:fillRect/>
          </a:stretch>
        </p:blipFill>
        <p:spPr>
          <a:xfrm>
            <a:off x="5868144" y="2636912"/>
            <a:ext cx="3024336" cy="2744088"/>
          </a:xfrm>
          <a:prstGeom prst="rect">
            <a:avLst/>
          </a:prstGeom>
          <a:ln>
            <a:solidFill>
              <a:srgbClr val="800000"/>
            </a:solidFill>
          </a:ln>
        </p:spPr>
      </p:pic>
      <p:pic>
        <p:nvPicPr>
          <p:cNvPr id="4" name="Image 3"/>
          <p:cNvPicPr>
            <a:picLocks noChangeAspect="1"/>
          </p:cNvPicPr>
          <p:nvPr/>
        </p:nvPicPr>
        <p:blipFill>
          <a:blip r:embed="rId6"/>
          <a:stretch>
            <a:fillRect/>
          </a:stretch>
        </p:blipFill>
        <p:spPr>
          <a:xfrm>
            <a:off x="5868144" y="2636912"/>
            <a:ext cx="3024336" cy="2736304"/>
          </a:xfrm>
          <a:prstGeom prst="rect">
            <a:avLst/>
          </a:prstGeom>
        </p:spPr>
      </p:pic>
      <p:pic>
        <p:nvPicPr>
          <p:cNvPr id="7" name="Image 6"/>
          <p:cNvPicPr>
            <a:picLocks noChangeAspect="1"/>
          </p:cNvPicPr>
          <p:nvPr/>
        </p:nvPicPr>
        <p:blipFill>
          <a:blip r:embed="rId7"/>
          <a:stretch>
            <a:fillRect/>
          </a:stretch>
        </p:blipFill>
        <p:spPr>
          <a:xfrm>
            <a:off x="5868144" y="2636912"/>
            <a:ext cx="3024336" cy="2736304"/>
          </a:xfrm>
          <a:prstGeom prst="rect">
            <a:avLst/>
          </a:prstGeom>
        </p:spPr>
      </p:pic>
    </p:spTree>
    <p:extLst>
      <p:ext uri="{BB962C8B-B14F-4D97-AF65-F5344CB8AC3E}">
        <p14:creationId xmlns:p14="http://schemas.microsoft.com/office/powerpoint/2010/main" val="3239124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3"/>
          </p:cNvPr>
          <p:cNvSpPr/>
          <p:nvPr/>
        </p:nvSpPr>
        <p:spPr>
          <a:xfrm rot="16200000">
            <a:off x="-1554051" y="3290356"/>
            <a:ext cx="4195919" cy="584776"/>
          </a:xfrm>
          <a:prstGeom prst="rect">
            <a:avLst/>
          </a:prstGeom>
          <a:ln>
            <a:solidFill>
              <a:srgbClr val="800000"/>
            </a:solidFill>
          </a:ln>
        </p:spPr>
        <p:txBody>
          <a:bodyPr wrap="square">
            <a:spAutoFit/>
          </a:bodyPr>
          <a:lstStyle/>
          <a:p>
            <a:r>
              <a:rPr lang="en-US" sz="1600" dirty="0" smtClean="0">
                <a:latin typeface="Arial"/>
                <a:cs typeface="Arial"/>
              </a:rPr>
              <a:t>Data analysis and visualizations built on Sebastian </a:t>
            </a:r>
            <a:r>
              <a:rPr lang="en-US" sz="1600" dirty="0" err="1" smtClean="0">
                <a:latin typeface="Arial"/>
                <a:cs typeface="Arial"/>
              </a:rPr>
              <a:t>Grauwin's</a:t>
            </a:r>
            <a:r>
              <a:rPr lang="en-US" sz="1600" dirty="0" smtClean="0">
                <a:latin typeface="Arial"/>
                <a:cs typeface="Arial"/>
              </a:rPr>
              <a:t> </a:t>
            </a:r>
            <a:r>
              <a:rPr lang="en-US" sz="1600" dirty="0" err="1" smtClean="0">
                <a:latin typeface="Arial"/>
                <a:cs typeface="Arial"/>
              </a:rPr>
              <a:t>BiblioMaps</a:t>
            </a:r>
            <a:r>
              <a:rPr lang="en-US" sz="1600" dirty="0" smtClean="0">
                <a:latin typeface="Arial"/>
                <a:cs typeface="Arial"/>
              </a:rPr>
              <a:t>.</a:t>
            </a:r>
            <a:endParaRPr lang="en-US" sz="1600" dirty="0">
              <a:latin typeface="Arial"/>
              <a:cs typeface="Arial"/>
            </a:endParaRPr>
          </a:p>
        </p:txBody>
      </p:sp>
      <p:pic>
        <p:nvPicPr>
          <p:cNvPr id="3" name="Image 2">
            <a:hlinkClick r:id="rId3"/>
          </p:cNvPr>
          <p:cNvPicPr>
            <a:picLocks noChangeAspect="1"/>
          </p:cNvPicPr>
          <p:nvPr/>
        </p:nvPicPr>
        <p:blipFill>
          <a:blip r:embed="rId4"/>
          <a:stretch>
            <a:fillRect/>
          </a:stretch>
        </p:blipFill>
        <p:spPr>
          <a:xfrm>
            <a:off x="1331640" y="332656"/>
            <a:ext cx="3240000" cy="1913720"/>
          </a:xfrm>
          <a:prstGeom prst="rect">
            <a:avLst/>
          </a:prstGeom>
          <a:ln>
            <a:solidFill>
              <a:srgbClr val="800000"/>
            </a:solidFill>
          </a:ln>
        </p:spPr>
      </p:pic>
      <p:pic>
        <p:nvPicPr>
          <p:cNvPr id="5" name="Image 4"/>
          <p:cNvPicPr>
            <a:picLocks noChangeAspect="1"/>
          </p:cNvPicPr>
          <p:nvPr/>
        </p:nvPicPr>
        <p:blipFill>
          <a:blip r:embed="rId5"/>
          <a:stretch>
            <a:fillRect/>
          </a:stretch>
        </p:blipFill>
        <p:spPr>
          <a:xfrm>
            <a:off x="1331640" y="2492896"/>
            <a:ext cx="3240000" cy="1837964"/>
          </a:xfrm>
          <a:prstGeom prst="rect">
            <a:avLst/>
          </a:prstGeom>
          <a:ln>
            <a:solidFill>
              <a:srgbClr val="800000"/>
            </a:solidFill>
          </a:ln>
        </p:spPr>
      </p:pic>
      <p:pic>
        <p:nvPicPr>
          <p:cNvPr id="9" name="Image 8"/>
          <p:cNvPicPr>
            <a:picLocks noChangeAspect="1"/>
          </p:cNvPicPr>
          <p:nvPr/>
        </p:nvPicPr>
        <p:blipFill>
          <a:blip r:embed="rId6"/>
          <a:stretch>
            <a:fillRect/>
          </a:stretch>
        </p:blipFill>
        <p:spPr>
          <a:xfrm>
            <a:off x="5292080" y="332656"/>
            <a:ext cx="3499858" cy="1915200"/>
          </a:xfrm>
          <a:prstGeom prst="rect">
            <a:avLst/>
          </a:prstGeom>
          <a:ln>
            <a:solidFill>
              <a:srgbClr val="800000"/>
            </a:solidFill>
          </a:ln>
        </p:spPr>
      </p:pic>
      <p:pic>
        <p:nvPicPr>
          <p:cNvPr id="10" name="Image 9"/>
          <p:cNvPicPr>
            <a:picLocks noChangeAspect="1"/>
          </p:cNvPicPr>
          <p:nvPr/>
        </p:nvPicPr>
        <p:blipFill>
          <a:blip r:embed="rId7"/>
          <a:stretch>
            <a:fillRect/>
          </a:stretch>
        </p:blipFill>
        <p:spPr>
          <a:xfrm>
            <a:off x="5292080" y="2492895"/>
            <a:ext cx="3528392" cy="1915200"/>
          </a:xfrm>
          <a:prstGeom prst="rect">
            <a:avLst/>
          </a:prstGeom>
          <a:ln>
            <a:solidFill>
              <a:srgbClr val="800000"/>
            </a:solidFill>
          </a:ln>
        </p:spPr>
      </p:pic>
      <p:pic>
        <p:nvPicPr>
          <p:cNvPr id="11" name="Image 10"/>
          <p:cNvPicPr>
            <a:picLocks noChangeAspect="1"/>
          </p:cNvPicPr>
          <p:nvPr/>
        </p:nvPicPr>
        <p:blipFill>
          <a:blip r:embed="rId8"/>
          <a:stretch>
            <a:fillRect/>
          </a:stretch>
        </p:blipFill>
        <p:spPr>
          <a:xfrm>
            <a:off x="1331640" y="4653136"/>
            <a:ext cx="3240000" cy="1974000"/>
          </a:xfrm>
          <a:prstGeom prst="rect">
            <a:avLst/>
          </a:prstGeom>
          <a:ln>
            <a:solidFill>
              <a:srgbClr val="800000"/>
            </a:solidFill>
          </a:ln>
        </p:spPr>
      </p:pic>
      <p:pic>
        <p:nvPicPr>
          <p:cNvPr id="12" name="Image 11"/>
          <p:cNvPicPr>
            <a:picLocks noChangeAspect="1"/>
          </p:cNvPicPr>
          <p:nvPr/>
        </p:nvPicPr>
        <p:blipFill>
          <a:blip r:embed="rId9"/>
          <a:stretch>
            <a:fillRect/>
          </a:stretch>
        </p:blipFill>
        <p:spPr>
          <a:xfrm>
            <a:off x="5292080" y="4682152"/>
            <a:ext cx="3447360" cy="1915200"/>
          </a:xfrm>
          <a:prstGeom prst="rect">
            <a:avLst/>
          </a:prstGeom>
          <a:ln>
            <a:solidFill>
              <a:srgbClr val="800000"/>
            </a:solidFill>
          </a:ln>
        </p:spPr>
      </p:pic>
    </p:spTree>
    <p:extLst>
      <p:ext uri="{BB962C8B-B14F-4D97-AF65-F5344CB8AC3E}">
        <p14:creationId xmlns:p14="http://schemas.microsoft.com/office/powerpoint/2010/main" val="2283512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Bulle rectangulaire 58"/>
          <p:cNvSpPr/>
          <p:nvPr/>
        </p:nvSpPr>
        <p:spPr>
          <a:xfrm>
            <a:off x="5796136" y="260648"/>
            <a:ext cx="3096344" cy="1224136"/>
          </a:xfrm>
          <a:prstGeom prst="wedgeRectCallout">
            <a:avLst>
              <a:gd name="adj1" fmla="val -2115"/>
              <a:gd name="adj2" fmla="val 46783"/>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Reflective mapping of teachers’ resource system, an efficient window for understanding their activity</a:t>
            </a:r>
            <a:endParaRPr lang="en-US" dirty="0">
              <a:latin typeface="Arial"/>
              <a:cs typeface="Arial"/>
            </a:endParaRPr>
          </a:p>
        </p:txBody>
      </p:sp>
      <p:sp>
        <p:nvSpPr>
          <p:cNvPr id="52" name="ZoneTexte 51"/>
          <p:cNvSpPr txBox="1"/>
          <p:nvPr/>
        </p:nvSpPr>
        <p:spPr>
          <a:xfrm>
            <a:off x="611560" y="1813410"/>
            <a:ext cx="4320480" cy="4567918"/>
          </a:xfrm>
          <a:prstGeom prst="rect">
            <a:avLst/>
          </a:prstGeom>
          <a:noFill/>
        </p:spPr>
        <p:txBody>
          <a:bodyPr wrap="square" rtlCol="0">
            <a:spAutoFit/>
          </a:bodyPr>
          <a:lstStyle/>
          <a:p>
            <a:pPr>
              <a:spcAft>
                <a:spcPts val="1000"/>
              </a:spcAft>
            </a:pPr>
            <a:r>
              <a:rPr lang="en-US" i="1" dirty="0" smtClean="0">
                <a:latin typeface="Arial"/>
                <a:cs typeface="Arial"/>
              </a:rPr>
              <a:t>Inferring teachers’ resource system…</a:t>
            </a:r>
          </a:p>
          <a:p>
            <a:pPr>
              <a:spcAft>
                <a:spcPts val="500"/>
              </a:spcAft>
            </a:pPr>
            <a:r>
              <a:rPr lang="en-US" dirty="0" smtClean="0">
                <a:latin typeface="Arial"/>
                <a:cs typeface="Arial"/>
              </a:rPr>
              <a:t>A modeling approach to teacher’s resources, allowing to analyze:</a:t>
            </a:r>
          </a:p>
          <a:p>
            <a:pPr marL="285750" indent="-285750">
              <a:spcAft>
                <a:spcPts val="500"/>
              </a:spcAft>
              <a:buFont typeface="Arial"/>
              <a:buChar char="•"/>
            </a:pPr>
            <a:r>
              <a:rPr lang="en-US" dirty="0">
                <a:latin typeface="Arial"/>
                <a:cs typeface="Arial"/>
              </a:rPr>
              <a:t>T</a:t>
            </a:r>
            <a:r>
              <a:rPr lang="en-US" dirty="0" smtClean="0">
                <a:latin typeface="Arial"/>
                <a:cs typeface="Arial"/>
              </a:rPr>
              <a:t>he consequences of integrating a new resources into teachers’ practices (the case of </a:t>
            </a:r>
            <a:r>
              <a:rPr lang="en-US" dirty="0" err="1" smtClean="0">
                <a:latin typeface="Arial"/>
                <a:cs typeface="Arial"/>
              </a:rPr>
              <a:t>Sesamath</a:t>
            </a:r>
            <a:r>
              <a:rPr lang="en-US" dirty="0" smtClean="0">
                <a:latin typeface="Arial"/>
                <a:cs typeface="Arial"/>
              </a:rPr>
              <a:t> for </a:t>
            </a:r>
            <a:r>
              <a:rPr lang="en-US" dirty="0" err="1" smtClean="0">
                <a:latin typeface="Arial"/>
                <a:cs typeface="Arial"/>
              </a:rPr>
              <a:t>Sayah</a:t>
            </a:r>
            <a:r>
              <a:rPr lang="en-US" dirty="0" smtClean="0">
                <a:latin typeface="Arial"/>
                <a:cs typeface="Arial"/>
              </a:rPr>
              <a:t> 2018);</a:t>
            </a:r>
          </a:p>
          <a:p>
            <a:pPr marL="285750" indent="-285750">
              <a:spcAft>
                <a:spcPts val="500"/>
              </a:spcAft>
              <a:buFont typeface="Arial"/>
              <a:buChar char="•"/>
            </a:pPr>
            <a:r>
              <a:rPr lang="en-US" dirty="0">
                <a:latin typeface="Arial"/>
                <a:cs typeface="Arial"/>
              </a:rPr>
              <a:t>T</a:t>
            </a:r>
            <a:r>
              <a:rPr lang="en-US" dirty="0" smtClean="0">
                <a:latin typeface="Arial"/>
                <a:cs typeface="Arial"/>
              </a:rPr>
              <a:t>he consequences of co-working of a novice and an advanced teacher (Wang 2018</a:t>
            </a:r>
            <a:r>
              <a:rPr lang="en-US" dirty="0" smtClean="0">
                <a:latin typeface="Arial"/>
                <a:cs typeface="Arial"/>
              </a:rPr>
              <a:t>).</a:t>
            </a:r>
            <a:endParaRPr lang="en-US" dirty="0" smtClean="0">
              <a:latin typeface="Arial"/>
              <a:cs typeface="Arial"/>
            </a:endParaRPr>
          </a:p>
          <a:p>
            <a:pPr>
              <a:spcAft>
                <a:spcPts val="500"/>
              </a:spcAft>
            </a:pPr>
            <a:r>
              <a:rPr lang="en-US" dirty="0" smtClean="0">
                <a:latin typeface="Arial"/>
                <a:cs typeface="Arial"/>
              </a:rPr>
              <a:t>Till </a:t>
            </a:r>
            <a:r>
              <a:rPr lang="en-US" dirty="0" smtClean="0">
                <a:latin typeface="Arial"/>
                <a:cs typeface="Arial"/>
              </a:rPr>
              <a:t>now, we miss a systematic cross analysis of three systems: the teacher’ resource system; the curriculum as a system of targeted competencies; the mathematics </a:t>
            </a:r>
            <a:r>
              <a:rPr lang="en-US" dirty="0" smtClean="0">
                <a:latin typeface="Arial"/>
                <a:cs typeface="Arial"/>
              </a:rPr>
              <a:t>knowledge.</a:t>
            </a:r>
            <a:endParaRPr lang="en-US" dirty="0" smtClean="0">
              <a:latin typeface="Arial"/>
              <a:cs typeface="Arial"/>
            </a:endParaRPr>
          </a:p>
        </p:txBody>
      </p:sp>
      <p:sp>
        <p:nvSpPr>
          <p:cNvPr id="8" name="Titre 1"/>
          <p:cNvSpPr>
            <a:spLocks noGrp="1"/>
          </p:cNvSpPr>
          <p:nvPr>
            <p:ph type="ctrTitle"/>
          </p:nvPr>
        </p:nvSpPr>
        <p:spPr>
          <a:xfrm>
            <a:off x="539552" y="404664"/>
            <a:ext cx="5256584" cy="648072"/>
          </a:xfrm>
        </p:spPr>
        <p:txBody>
          <a:bodyPr anchor="t" anchorCtr="0">
            <a:noAutofit/>
          </a:bodyPr>
          <a:lstStyle/>
          <a:p>
            <a:pPr algn="l">
              <a:spcBef>
                <a:spcPts val="0"/>
              </a:spcBef>
              <a:spcAft>
                <a:spcPts val="500"/>
              </a:spcAft>
            </a:pPr>
            <a:r>
              <a:rPr lang="en-US" sz="3000" dirty="0" smtClean="0">
                <a:solidFill>
                  <a:srgbClr val="800000"/>
                </a:solidFill>
                <a:latin typeface="Arial"/>
                <a:cs typeface="Arial"/>
              </a:rPr>
              <a:t>Systems interacting </a:t>
            </a:r>
            <a:r>
              <a:rPr lang="en-US" sz="2000" dirty="0" smtClean="0">
                <a:solidFill>
                  <a:srgbClr val="800000"/>
                </a:solidFill>
                <a:latin typeface="Arial"/>
                <a:cs typeface="Arial"/>
              </a:rPr>
              <a:t>(</a:t>
            </a:r>
            <a:r>
              <a:rPr lang="en-US" sz="2000" dirty="0" err="1" smtClean="0">
                <a:solidFill>
                  <a:srgbClr val="800000"/>
                </a:solidFill>
                <a:latin typeface="Arial"/>
                <a:cs typeface="Arial"/>
              </a:rPr>
              <a:t>Sayah</a:t>
            </a:r>
            <a:r>
              <a:rPr lang="en-US" sz="2000" dirty="0" smtClean="0">
                <a:solidFill>
                  <a:srgbClr val="800000"/>
                </a:solidFill>
                <a:latin typeface="Arial"/>
                <a:cs typeface="Arial"/>
              </a:rPr>
              <a:t> 2018)</a:t>
            </a:r>
            <a:endParaRPr lang="en-US" sz="2000" dirty="0">
              <a:solidFill>
                <a:srgbClr val="800000"/>
              </a:solidFill>
              <a:latin typeface="Arial"/>
              <a:cs typeface="Arial"/>
            </a:endParaRPr>
          </a:p>
        </p:txBody>
      </p:sp>
      <p:pic>
        <p:nvPicPr>
          <p:cNvPr id="9" name="Image 8"/>
          <p:cNvPicPr>
            <a:picLocks noChangeAspect="1"/>
          </p:cNvPicPr>
          <p:nvPr/>
        </p:nvPicPr>
        <p:blipFill>
          <a:blip r:embed="rId3"/>
          <a:stretch>
            <a:fillRect/>
          </a:stretch>
        </p:blipFill>
        <p:spPr>
          <a:xfrm>
            <a:off x="5868144" y="4077072"/>
            <a:ext cx="2664296" cy="2636912"/>
          </a:xfrm>
          <a:prstGeom prst="rect">
            <a:avLst/>
          </a:prstGeom>
        </p:spPr>
      </p:pic>
      <p:sp>
        <p:nvSpPr>
          <p:cNvPr id="10" name="Rectangle 9"/>
          <p:cNvSpPr/>
          <p:nvPr/>
        </p:nvSpPr>
        <p:spPr>
          <a:xfrm rot="16200000">
            <a:off x="8111135" y="5167935"/>
            <a:ext cx="1368152" cy="338554"/>
          </a:xfrm>
          <a:prstGeom prst="rect">
            <a:avLst/>
          </a:prstGeom>
        </p:spPr>
        <p:txBody>
          <a:bodyPr wrap="square">
            <a:spAutoFit/>
          </a:bodyPr>
          <a:lstStyle/>
          <a:p>
            <a:r>
              <a:rPr lang="en-US" sz="1600" dirty="0" smtClean="0">
                <a:solidFill>
                  <a:srgbClr val="000000"/>
                </a:solidFill>
                <a:latin typeface="Arial"/>
                <a:cs typeface="Arial"/>
              </a:rPr>
              <a:t>Wang 2018</a:t>
            </a:r>
            <a:endParaRPr lang="fr-FR" sz="1600" dirty="0"/>
          </a:p>
        </p:txBody>
      </p:sp>
      <p:sp>
        <p:nvSpPr>
          <p:cNvPr id="11" name="Rectangle 10"/>
          <p:cNvSpPr/>
          <p:nvPr/>
        </p:nvSpPr>
        <p:spPr>
          <a:xfrm rot="16200000">
            <a:off x="8227260" y="2963579"/>
            <a:ext cx="1279918" cy="338554"/>
          </a:xfrm>
          <a:prstGeom prst="rect">
            <a:avLst/>
          </a:prstGeom>
        </p:spPr>
        <p:txBody>
          <a:bodyPr wrap="none">
            <a:spAutoFit/>
          </a:bodyPr>
          <a:lstStyle/>
          <a:p>
            <a:r>
              <a:rPr lang="en-US" sz="1600" dirty="0" err="1" smtClean="0">
                <a:solidFill>
                  <a:srgbClr val="000000"/>
                </a:solidFill>
                <a:latin typeface="Arial"/>
                <a:cs typeface="Arial"/>
              </a:rPr>
              <a:t>Sayah</a:t>
            </a:r>
            <a:r>
              <a:rPr lang="en-US" sz="1600" dirty="0" smtClean="0">
                <a:solidFill>
                  <a:srgbClr val="000000"/>
                </a:solidFill>
                <a:latin typeface="Arial"/>
                <a:cs typeface="Arial"/>
              </a:rPr>
              <a:t> 2018</a:t>
            </a:r>
            <a:endParaRPr lang="fr-FR" sz="1600" dirty="0"/>
          </a:p>
        </p:txBody>
      </p:sp>
      <p:pic>
        <p:nvPicPr>
          <p:cNvPr id="12" name="Image 11"/>
          <p:cNvPicPr>
            <a:picLocks noChangeAspect="1"/>
          </p:cNvPicPr>
          <p:nvPr/>
        </p:nvPicPr>
        <p:blipFill>
          <a:blip r:embed="rId4"/>
          <a:stretch>
            <a:fillRect/>
          </a:stretch>
        </p:blipFill>
        <p:spPr>
          <a:xfrm>
            <a:off x="5868144" y="1700808"/>
            <a:ext cx="2808312" cy="2304256"/>
          </a:xfrm>
          <a:prstGeom prst="rect">
            <a:avLst/>
          </a:prstGeom>
        </p:spPr>
      </p:pic>
    </p:spTree>
    <p:extLst>
      <p:ext uri="{BB962C8B-B14F-4D97-AF65-F5344CB8AC3E}">
        <p14:creationId xmlns:p14="http://schemas.microsoft.com/office/powerpoint/2010/main" val="3803539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2" grpId="0" build="p"/>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p:cNvSpPr txBox="1"/>
          <p:nvPr/>
        </p:nvSpPr>
        <p:spPr>
          <a:xfrm>
            <a:off x="539552" y="1052736"/>
            <a:ext cx="4968552" cy="1328569"/>
          </a:xfrm>
          <a:prstGeom prst="rect">
            <a:avLst/>
          </a:prstGeom>
          <a:noFill/>
        </p:spPr>
        <p:txBody>
          <a:bodyPr wrap="square" rtlCol="0">
            <a:spAutoFit/>
          </a:bodyPr>
          <a:lstStyle/>
          <a:p>
            <a:pPr>
              <a:spcAft>
                <a:spcPts val="1000"/>
              </a:spcAft>
            </a:pPr>
            <a:r>
              <a:rPr lang="en-US" i="1" dirty="0" smtClean="0">
                <a:latin typeface="Arial"/>
                <a:cs typeface="Arial"/>
              </a:rPr>
              <a:t>We miss </a:t>
            </a:r>
            <a:r>
              <a:rPr lang="en-US" i="1" dirty="0" smtClean="0">
                <a:latin typeface="Arial"/>
                <a:cs typeface="Arial"/>
              </a:rPr>
              <a:t>also tools </a:t>
            </a:r>
            <a:r>
              <a:rPr lang="en-US" i="1" dirty="0" smtClean="0">
                <a:latin typeface="Arial"/>
                <a:cs typeface="Arial"/>
              </a:rPr>
              <a:t>for dynamically following teachers’ documentation work</a:t>
            </a:r>
          </a:p>
          <a:p>
            <a:pPr>
              <a:spcAft>
                <a:spcPts val="1000"/>
              </a:spcAft>
            </a:pPr>
            <a:r>
              <a:rPr lang="en-US" dirty="0" smtClean="0">
                <a:latin typeface="Arial"/>
                <a:cs typeface="Arial"/>
              </a:rPr>
              <a:t>An attempt, analyzing the work of two teachers preparing a new lesson (Trouche et al. 2019)</a:t>
            </a:r>
          </a:p>
        </p:txBody>
      </p:sp>
      <p:sp>
        <p:nvSpPr>
          <p:cNvPr id="8" name="Titre 1"/>
          <p:cNvSpPr>
            <a:spLocks noGrp="1"/>
          </p:cNvSpPr>
          <p:nvPr>
            <p:ph type="ctrTitle"/>
          </p:nvPr>
        </p:nvSpPr>
        <p:spPr>
          <a:xfrm>
            <a:off x="539552" y="404664"/>
            <a:ext cx="5256584" cy="648072"/>
          </a:xfrm>
        </p:spPr>
        <p:txBody>
          <a:bodyPr anchor="t" anchorCtr="0">
            <a:noAutofit/>
          </a:bodyPr>
          <a:lstStyle/>
          <a:p>
            <a:pPr algn="l">
              <a:spcBef>
                <a:spcPts val="0"/>
              </a:spcBef>
              <a:spcAft>
                <a:spcPts val="500"/>
              </a:spcAft>
            </a:pPr>
            <a:r>
              <a:rPr lang="en-US" sz="3000" dirty="0" smtClean="0">
                <a:solidFill>
                  <a:srgbClr val="800000"/>
                </a:solidFill>
                <a:latin typeface="Arial"/>
                <a:cs typeface="Arial"/>
              </a:rPr>
              <a:t>Systems interacting</a:t>
            </a:r>
            <a:endParaRPr lang="en-US" sz="2000" dirty="0">
              <a:solidFill>
                <a:srgbClr val="800000"/>
              </a:solidFill>
              <a:latin typeface="Arial"/>
              <a:cs typeface="Arial"/>
            </a:endParaRPr>
          </a:p>
        </p:txBody>
      </p:sp>
      <p:pic>
        <p:nvPicPr>
          <p:cNvPr id="2" name="Image 1"/>
          <p:cNvPicPr>
            <a:picLocks noChangeAspect="1"/>
          </p:cNvPicPr>
          <p:nvPr/>
        </p:nvPicPr>
        <p:blipFill>
          <a:blip r:embed="rId3"/>
          <a:stretch>
            <a:fillRect/>
          </a:stretch>
        </p:blipFill>
        <p:spPr>
          <a:xfrm>
            <a:off x="5580112" y="188640"/>
            <a:ext cx="3059832" cy="2059224"/>
          </a:xfrm>
          <a:prstGeom prst="rect">
            <a:avLst/>
          </a:prstGeom>
        </p:spPr>
      </p:pic>
      <p:pic>
        <p:nvPicPr>
          <p:cNvPr id="3" name="Image 2"/>
          <p:cNvPicPr>
            <a:picLocks noChangeAspect="1"/>
          </p:cNvPicPr>
          <p:nvPr/>
        </p:nvPicPr>
        <p:blipFill>
          <a:blip r:embed="rId4"/>
          <a:stretch>
            <a:fillRect/>
          </a:stretch>
        </p:blipFill>
        <p:spPr>
          <a:xfrm>
            <a:off x="467544" y="2348880"/>
            <a:ext cx="8123061" cy="4429002"/>
          </a:xfrm>
          <a:prstGeom prst="rect">
            <a:avLst/>
          </a:prstGeom>
        </p:spPr>
      </p:pic>
      <p:sp>
        <p:nvSpPr>
          <p:cNvPr id="4" name="Ellipse 3"/>
          <p:cNvSpPr/>
          <p:nvPr/>
        </p:nvSpPr>
        <p:spPr>
          <a:xfrm>
            <a:off x="251520" y="2348880"/>
            <a:ext cx="1224136" cy="2520280"/>
          </a:xfrm>
          <a:prstGeom prst="ellipse">
            <a:avLst/>
          </a:prstGeom>
          <a:noFill/>
          <a:ln w="254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Bulle rectangulaire 9"/>
          <p:cNvSpPr/>
          <p:nvPr/>
        </p:nvSpPr>
        <p:spPr>
          <a:xfrm>
            <a:off x="107504" y="5517232"/>
            <a:ext cx="1440414" cy="1080120"/>
          </a:xfrm>
          <a:prstGeom prst="wedgeRectCallout">
            <a:avLst>
              <a:gd name="adj1" fmla="val -11112"/>
              <a:gd name="adj2" fmla="val -8388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The issues to be addressed</a:t>
            </a:r>
            <a:endParaRPr lang="en-US" dirty="0">
              <a:latin typeface="Arial"/>
              <a:cs typeface="Arial"/>
            </a:endParaRPr>
          </a:p>
        </p:txBody>
      </p:sp>
    </p:spTree>
    <p:extLst>
      <p:ext uri="{BB962C8B-B14F-4D97-AF65-F5344CB8AC3E}">
        <p14:creationId xmlns:p14="http://schemas.microsoft.com/office/powerpoint/2010/main" val="2434218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p:cNvSpPr txBox="1"/>
          <p:nvPr/>
        </p:nvSpPr>
        <p:spPr>
          <a:xfrm>
            <a:off x="539552" y="1052736"/>
            <a:ext cx="4968552" cy="1328569"/>
          </a:xfrm>
          <a:prstGeom prst="rect">
            <a:avLst/>
          </a:prstGeom>
          <a:noFill/>
        </p:spPr>
        <p:txBody>
          <a:bodyPr wrap="square" rtlCol="0">
            <a:spAutoFit/>
          </a:bodyPr>
          <a:lstStyle/>
          <a:p>
            <a:pPr>
              <a:spcAft>
                <a:spcPts val="1000"/>
              </a:spcAft>
            </a:pPr>
            <a:r>
              <a:rPr lang="en-US" i="1" dirty="0" smtClean="0">
                <a:latin typeface="Arial"/>
                <a:cs typeface="Arial"/>
              </a:rPr>
              <a:t>We miss tools for dynamically following teachers’ documentation work</a:t>
            </a:r>
          </a:p>
          <a:p>
            <a:pPr>
              <a:spcAft>
                <a:spcPts val="1000"/>
              </a:spcAft>
            </a:pPr>
            <a:r>
              <a:rPr lang="en-US" dirty="0" smtClean="0">
                <a:latin typeface="Arial"/>
                <a:cs typeface="Arial"/>
              </a:rPr>
              <a:t>An attempt, analyzing the work of two teachers preparing a new lesson (Trouche et al. 2019)</a:t>
            </a:r>
          </a:p>
        </p:txBody>
      </p:sp>
      <p:sp>
        <p:nvSpPr>
          <p:cNvPr id="8" name="Titre 1"/>
          <p:cNvSpPr>
            <a:spLocks noGrp="1"/>
          </p:cNvSpPr>
          <p:nvPr>
            <p:ph type="ctrTitle"/>
          </p:nvPr>
        </p:nvSpPr>
        <p:spPr>
          <a:xfrm>
            <a:off x="539552" y="404664"/>
            <a:ext cx="5256584" cy="648072"/>
          </a:xfrm>
        </p:spPr>
        <p:txBody>
          <a:bodyPr anchor="t" anchorCtr="0">
            <a:noAutofit/>
          </a:bodyPr>
          <a:lstStyle/>
          <a:p>
            <a:pPr algn="l">
              <a:spcBef>
                <a:spcPts val="0"/>
              </a:spcBef>
              <a:spcAft>
                <a:spcPts val="500"/>
              </a:spcAft>
            </a:pPr>
            <a:r>
              <a:rPr lang="en-US" sz="3000" dirty="0" smtClean="0">
                <a:solidFill>
                  <a:srgbClr val="800000"/>
                </a:solidFill>
                <a:latin typeface="Arial"/>
                <a:cs typeface="Arial"/>
              </a:rPr>
              <a:t>Systems interacting</a:t>
            </a:r>
            <a:endParaRPr lang="en-US" sz="2000" dirty="0">
              <a:solidFill>
                <a:srgbClr val="800000"/>
              </a:solidFill>
              <a:latin typeface="Arial"/>
              <a:cs typeface="Arial"/>
            </a:endParaRPr>
          </a:p>
        </p:txBody>
      </p:sp>
      <p:pic>
        <p:nvPicPr>
          <p:cNvPr id="2" name="Image 1"/>
          <p:cNvPicPr>
            <a:picLocks noChangeAspect="1"/>
          </p:cNvPicPr>
          <p:nvPr/>
        </p:nvPicPr>
        <p:blipFill>
          <a:blip r:embed="rId3"/>
          <a:stretch>
            <a:fillRect/>
          </a:stretch>
        </p:blipFill>
        <p:spPr>
          <a:xfrm>
            <a:off x="5580112" y="188640"/>
            <a:ext cx="3059832" cy="2059224"/>
          </a:xfrm>
          <a:prstGeom prst="rect">
            <a:avLst/>
          </a:prstGeom>
        </p:spPr>
      </p:pic>
      <p:pic>
        <p:nvPicPr>
          <p:cNvPr id="10" name="Image 9"/>
          <p:cNvPicPr>
            <a:picLocks noChangeAspect="1"/>
          </p:cNvPicPr>
          <p:nvPr/>
        </p:nvPicPr>
        <p:blipFill>
          <a:blip r:embed="rId4">
            <a:alphaModFix amt="30000"/>
          </a:blip>
          <a:stretch>
            <a:fillRect/>
          </a:stretch>
        </p:blipFill>
        <p:spPr>
          <a:xfrm>
            <a:off x="467544" y="2348880"/>
            <a:ext cx="8123061" cy="4429002"/>
          </a:xfrm>
          <a:prstGeom prst="rect">
            <a:avLst/>
          </a:prstGeom>
        </p:spPr>
      </p:pic>
      <p:sp>
        <p:nvSpPr>
          <p:cNvPr id="5" name="ZoneTexte 4"/>
          <p:cNvSpPr txBox="1"/>
          <p:nvPr/>
        </p:nvSpPr>
        <p:spPr>
          <a:xfrm>
            <a:off x="179512" y="2492896"/>
            <a:ext cx="1656184" cy="923330"/>
          </a:xfrm>
          <a:prstGeom prst="rect">
            <a:avLst/>
          </a:prstGeom>
          <a:solidFill>
            <a:schemeClr val="accent6">
              <a:lumMod val="40000"/>
              <a:lumOff val="60000"/>
            </a:schemeClr>
          </a:solidFill>
          <a:ln>
            <a:noFill/>
          </a:ln>
        </p:spPr>
        <p:txBody>
          <a:bodyPr wrap="square" rtlCol="0">
            <a:spAutoFit/>
          </a:bodyPr>
          <a:lstStyle/>
          <a:p>
            <a:r>
              <a:rPr lang="en-US" dirty="0" smtClean="0">
                <a:latin typeface="Arial"/>
                <a:cs typeface="Arial"/>
              </a:rPr>
              <a:t>How to use our core resources?</a:t>
            </a:r>
            <a:endParaRPr lang="en-US" dirty="0">
              <a:latin typeface="Arial"/>
              <a:cs typeface="Arial"/>
            </a:endParaRPr>
          </a:p>
        </p:txBody>
      </p:sp>
      <p:sp>
        <p:nvSpPr>
          <p:cNvPr id="9" name="ZoneTexte 8"/>
          <p:cNvSpPr txBox="1"/>
          <p:nvPr/>
        </p:nvSpPr>
        <p:spPr>
          <a:xfrm>
            <a:off x="179512" y="3488234"/>
            <a:ext cx="1656184" cy="1200329"/>
          </a:xfrm>
          <a:prstGeom prst="rect">
            <a:avLst/>
          </a:prstGeom>
          <a:solidFill>
            <a:schemeClr val="accent1">
              <a:lumMod val="20000"/>
              <a:lumOff val="80000"/>
            </a:schemeClr>
          </a:solidFill>
          <a:ln>
            <a:noFill/>
          </a:ln>
        </p:spPr>
        <p:txBody>
          <a:bodyPr wrap="square" rtlCol="0">
            <a:spAutoFit/>
          </a:bodyPr>
          <a:lstStyle/>
          <a:p>
            <a:r>
              <a:rPr lang="en-US" dirty="0" smtClean="0">
                <a:latin typeface="Arial"/>
                <a:cs typeface="Arial"/>
              </a:rPr>
              <a:t>Scratch, to be used or not, and for which purpose?</a:t>
            </a:r>
            <a:endParaRPr lang="en-US" dirty="0">
              <a:latin typeface="Arial"/>
              <a:cs typeface="Arial"/>
            </a:endParaRPr>
          </a:p>
        </p:txBody>
      </p:sp>
      <p:sp>
        <p:nvSpPr>
          <p:cNvPr id="11" name="Bulle rectangulaire 10"/>
          <p:cNvSpPr/>
          <p:nvPr/>
        </p:nvSpPr>
        <p:spPr>
          <a:xfrm>
            <a:off x="107504" y="5517232"/>
            <a:ext cx="1440414" cy="1080120"/>
          </a:xfrm>
          <a:prstGeom prst="wedgeRectCallout">
            <a:avLst>
              <a:gd name="adj1" fmla="val -8298"/>
              <a:gd name="adj2" fmla="val -117658"/>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The issues to be addressed</a:t>
            </a:r>
            <a:endParaRPr lang="en-US" dirty="0">
              <a:latin typeface="Arial"/>
              <a:cs typeface="Arial"/>
            </a:endParaRPr>
          </a:p>
        </p:txBody>
      </p:sp>
    </p:spTree>
    <p:extLst>
      <p:ext uri="{BB962C8B-B14F-4D97-AF65-F5344CB8AC3E}">
        <p14:creationId xmlns:p14="http://schemas.microsoft.com/office/powerpoint/2010/main" val="39873144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p:cNvSpPr txBox="1"/>
          <p:nvPr/>
        </p:nvSpPr>
        <p:spPr>
          <a:xfrm>
            <a:off x="539552" y="1052736"/>
            <a:ext cx="4968552" cy="1328569"/>
          </a:xfrm>
          <a:prstGeom prst="rect">
            <a:avLst/>
          </a:prstGeom>
          <a:noFill/>
        </p:spPr>
        <p:txBody>
          <a:bodyPr wrap="square" rtlCol="0">
            <a:spAutoFit/>
          </a:bodyPr>
          <a:lstStyle/>
          <a:p>
            <a:pPr>
              <a:spcAft>
                <a:spcPts val="1000"/>
              </a:spcAft>
            </a:pPr>
            <a:r>
              <a:rPr lang="en-US" i="1" dirty="0" smtClean="0">
                <a:latin typeface="Arial"/>
                <a:cs typeface="Arial"/>
              </a:rPr>
              <a:t>We miss tools for dynamically following teachers’ documentation work</a:t>
            </a:r>
          </a:p>
          <a:p>
            <a:pPr>
              <a:spcAft>
                <a:spcPts val="1000"/>
              </a:spcAft>
            </a:pPr>
            <a:r>
              <a:rPr lang="en-US" dirty="0" smtClean="0">
                <a:latin typeface="Arial"/>
                <a:cs typeface="Arial"/>
              </a:rPr>
              <a:t>An attempt, analyzing the work of two teachers preparing a new lesson (Trouche et al. 2019)</a:t>
            </a:r>
          </a:p>
        </p:txBody>
      </p:sp>
      <p:sp>
        <p:nvSpPr>
          <p:cNvPr id="8" name="Titre 1"/>
          <p:cNvSpPr>
            <a:spLocks noGrp="1"/>
          </p:cNvSpPr>
          <p:nvPr>
            <p:ph type="ctrTitle"/>
          </p:nvPr>
        </p:nvSpPr>
        <p:spPr>
          <a:xfrm>
            <a:off x="539552" y="404664"/>
            <a:ext cx="5256584" cy="648072"/>
          </a:xfrm>
        </p:spPr>
        <p:txBody>
          <a:bodyPr anchor="t" anchorCtr="0">
            <a:noAutofit/>
          </a:bodyPr>
          <a:lstStyle/>
          <a:p>
            <a:pPr algn="l">
              <a:spcBef>
                <a:spcPts val="0"/>
              </a:spcBef>
              <a:spcAft>
                <a:spcPts val="500"/>
              </a:spcAft>
            </a:pPr>
            <a:r>
              <a:rPr lang="en-US" sz="3000" dirty="0" smtClean="0">
                <a:solidFill>
                  <a:srgbClr val="800000"/>
                </a:solidFill>
                <a:latin typeface="Arial"/>
                <a:cs typeface="Arial"/>
              </a:rPr>
              <a:t>Systems interacting</a:t>
            </a:r>
            <a:endParaRPr lang="en-US" sz="2000" dirty="0">
              <a:solidFill>
                <a:srgbClr val="800000"/>
              </a:solidFill>
              <a:latin typeface="Arial"/>
              <a:cs typeface="Arial"/>
            </a:endParaRPr>
          </a:p>
        </p:txBody>
      </p:sp>
      <p:pic>
        <p:nvPicPr>
          <p:cNvPr id="2" name="Image 1"/>
          <p:cNvPicPr>
            <a:picLocks noChangeAspect="1"/>
          </p:cNvPicPr>
          <p:nvPr/>
        </p:nvPicPr>
        <p:blipFill>
          <a:blip r:embed="rId3"/>
          <a:stretch>
            <a:fillRect/>
          </a:stretch>
        </p:blipFill>
        <p:spPr>
          <a:xfrm>
            <a:off x="5580112" y="188640"/>
            <a:ext cx="3059832" cy="2059224"/>
          </a:xfrm>
          <a:prstGeom prst="rect">
            <a:avLst/>
          </a:prstGeom>
        </p:spPr>
      </p:pic>
      <p:pic>
        <p:nvPicPr>
          <p:cNvPr id="3" name="Image 2"/>
          <p:cNvPicPr>
            <a:picLocks noChangeAspect="1"/>
          </p:cNvPicPr>
          <p:nvPr/>
        </p:nvPicPr>
        <p:blipFill>
          <a:blip r:embed="rId4"/>
          <a:stretch>
            <a:fillRect/>
          </a:stretch>
        </p:blipFill>
        <p:spPr>
          <a:xfrm>
            <a:off x="467544" y="2348880"/>
            <a:ext cx="8123061" cy="4429002"/>
          </a:xfrm>
          <a:prstGeom prst="rect">
            <a:avLst/>
          </a:prstGeom>
        </p:spPr>
      </p:pic>
      <p:sp>
        <p:nvSpPr>
          <p:cNvPr id="4" name="Ellipse 3"/>
          <p:cNvSpPr/>
          <p:nvPr/>
        </p:nvSpPr>
        <p:spPr>
          <a:xfrm>
            <a:off x="2195736" y="4653136"/>
            <a:ext cx="1224136" cy="2088232"/>
          </a:xfrm>
          <a:prstGeom prst="ellipse">
            <a:avLst/>
          </a:prstGeom>
          <a:noFill/>
          <a:ln w="254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Bulle rectangulaire 9"/>
          <p:cNvSpPr/>
          <p:nvPr/>
        </p:nvSpPr>
        <p:spPr>
          <a:xfrm>
            <a:off x="107504" y="5373216"/>
            <a:ext cx="1440414" cy="1296144"/>
          </a:xfrm>
          <a:prstGeom prst="wedgeRectCallout">
            <a:avLst>
              <a:gd name="adj1" fmla="val 86444"/>
              <a:gd name="adj2" fmla="val -50116"/>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The successive stages of the work</a:t>
            </a:r>
            <a:endParaRPr lang="en-US" dirty="0">
              <a:latin typeface="Arial"/>
              <a:cs typeface="Arial"/>
            </a:endParaRPr>
          </a:p>
        </p:txBody>
      </p:sp>
    </p:spTree>
    <p:extLst>
      <p:ext uri="{BB962C8B-B14F-4D97-AF65-F5344CB8AC3E}">
        <p14:creationId xmlns:p14="http://schemas.microsoft.com/office/powerpoint/2010/main" val="25252650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p:cNvSpPr txBox="1"/>
          <p:nvPr/>
        </p:nvSpPr>
        <p:spPr>
          <a:xfrm>
            <a:off x="539552" y="1052736"/>
            <a:ext cx="4968552" cy="1328569"/>
          </a:xfrm>
          <a:prstGeom prst="rect">
            <a:avLst/>
          </a:prstGeom>
          <a:noFill/>
        </p:spPr>
        <p:txBody>
          <a:bodyPr wrap="square" rtlCol="0">
            <a:spAutoFit/>
          </a:bodyPr>
          <a:lstStyle/>
          <a:p>
            <a:pPr>
              <a:spcAft>
                <a:spcPts val="1000"/>
              </a:spcAft>
            </a:pPr>
            <a:r>
              <a:rPr lang="en-US" i="1" dirty="0" smtClean="0">
                <a:latin typeface="Arial"/>
                <a:cs typeface="Arial"/>
              </a:rPr>
              <a:t>We miss tools for dynamically following teachers’ documentation work</a:t>
            </a:r>
          </a:p>
          <a:p>
            <a:pPr>
              <a:spcAft>
                <a:spcPts val="1000"/>
              </a:spcAft>
            </a:pPr>
            <a:r>
              <a:rPr lang="en-US" dirty="0" smtClean="0">
                <a:latin typeface="Arial"/>
                <a:cs typeface="Arial"/>
              </a:rPr>
              <a:t>An attempt, analyzing the work of two teachers preparing a new lesson (Trouche et al. 2019)</a:t>
            </a:r>
          </a:p>
        </p:txBody>
      </p:sp>
      <p:sp>
        <p:nvSpPr>
          <p:cNvPr id="8" name="Titre 1"/>
          <p:cNvSpPr>
            <a:spLocks noGrp="1"/>
          </p:cNvSpPr>
          <p:nvPr>
            <p:ph type="ctrTitle"/>
          </p:nvPr>
        </p:nvSpPr>
        <p:spPr>
          <a:xfrm>
            <a:off x="539552" y="404664"/>
            <a:ext cx="5256584" cy="648072"/>
          </a:xfrm>
        </p:spPr>
        <p:txBody>
          <a:bodyPr anchor="t" anchorCtr="0">
            <a:noAutofit/>
          </a:bodyPr>
          <a:lstStyle/>
          <a:p>
            <a:pPr algn="l">
              <a:spcBef>
                <a:spcPts val="0"/>
              </a:spcBef>
              <a:spcAft>
                <a:spcPts val="500"/>
              </a:spcAft>
            </a:pPr>
            <a:r>
              <a:rPr lang="en-US" sz="3000" dirty="0" smtClean="0">
                <a:solidFill>
                  <a:srgbClr val="800000"/>
                </a:solidFill>
                <a:latin typeface="Arial"/>
                <a:cs typeface="Arial"/>
              </a:rPr>
              <a:t>Systems interacting</a:t>
            </a:r>
            <a:endParaRPr lang="en-US" sz="2000" dirty="0">
              <a:solidFill>
                <a:srgbClr val="800000"/>
              </a:solidFill>
              <a:latin typeface="Arial"/>
              <a:cs typeface="Arial"/>
            </a:endParaRPr>
          </a:p>
        </p:txBody>
      </p:sp>
      <p:pic>
        <p:nvPicPr>
          <p:cNvPr id="2" name="Image 1"/>
          <p:cNvPicPr>
            <a:picLocks noChangeAspect="1"/>
          </p:cNvPicPr>
          <p:nvPr/>
        </p:nvPicPr>
        <p:blipFill>
          <a:blip r:embed="rId3"/>
          <a:stretch>
            <a:fillRect/>
          </a:stretch>
        </p:blipFill>
        <p:spPr>
          <a:xfrm>
            <a:off x="5580112" y="188640"/>
            <a:ext cx="3059832" cy="2059224"/>
          </a:xfrm>
          <a:prstGeom prst="rect">
            <a:avLst/>
          </a:prstGeom>
        </p:spPr>
      </p:pic>
      <p:pic>
        <p:nvPicPr>
          <p:cNvPr id="11" name="Image 10"/>
          <p:cNvPicPr>
            <a:picLocks noChangeAspect="1"/>
          </p:cNvPicPr>
          <p:nvPr/>
        </p:nvPicPr>
        <p:blipFill>
          <a:blip r:embed="rId4">
            <a:alphaModFix amt="30000"/>
          </a:blip>
          <a:stretch>
            <a:fillRect/>
          </a:stretch>
        </p:blipFill>
        <p:spPr>
          <a:xfrm>
            <a:off x="467544" y="2348880"/>
            <a:ext cx="8123061" cy="4429002"/>
          </a:xfrm>
          <a:prstGeom prst="rect">
            <a:avLst/>
          </a:prstGeom>
        </p:spPr>
      </p:pic>
      <p:sp>
        <p:nvSpPr>
          <p:cNvPr id="9" name="Bulle rectangulaire 8"/>
          <p:cNvSpPr/>
          <p:nvPr/>
        </p:nvSpPr>
        <p:spPr>
          <a:xfrm>
            <a:off x="107504" y="5373216"/>
            <a:ext cx="1440414" cy="1296144"/>
          </a:xfrm>
          <a:prstGeom prst="wedgeRectCallout">
            <a:avLst>
              <a:gd name="adj1" fmla="val 86444"/>
              <a:gd name="adj2" fmla="val -50116"/>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The successive stages of the work</a:t>
            </a:r>
            <a:endParaRPr lang="en-US" dirty="0">
              <a:latin typeface="Arial"/>
              <a:cs typeface="Arial"/>
            </a:endParaRPr>
          </a:p>
        </p:txBody>
      </p:sp>
      <p:sp>
        <p:nvSpPr>
          <p:cNvPr id="13" name="ZoneTexte 12"/>
          <p:cNvSpPr txBox="1"/>
          <p:nvPr/>
        </p:nvSpPr>
        <p:spPr>
          <a:xfrm>
            <a:off x="2123728" y="5530006"/>
            <a:ext cx="1224136" cy="923330"/>
          </a:xfrm>
          <a:prstGeom prst="rect">
            <a:avLst/>
          </a:prstGeom>
          <a:solidFill>
            <a:schemeClr val="accent1">
              <a:lumMod val="20000"/>
              <a:lumOff val="80000"/>
            </a:schemeClr>
          </a:solidFill>
          <a:ln>
            <a:noFill/>
          </a:ln>
        </p:spPr>
        <p:txBody>
          <a:bodyPr wrap="square" rtlCol="0">
            <a:spAutoFit/>
          </a:bodyPr>
          <a:lstStyle/>
          <a:p>
            <a:r>
              <a:rPr lang="en-US" dirty="0" smtClean="0">
                <a:latin typeface="Arial"/>
                <a:cs typeface="Arial"/>
              </a:rPr>
              <a:t>Visiting shared resources</a:t>
            </a:r>
            <a:endParaRPr lang="en-US" dirty="0">
              <a:latin typeface="Arial"/>
              <a:cs typeface="Arial"/>
            </a:endParaRPr>
          </a:p>
        </p:txBody>
      </p:sp>
      <p:cxnSp>
        <p:nvCxnSpPr>
          <p:cNvPr id="14" name="Connecteur droit avec flèche 13"/>
          <p:cNvCxnSpPr/>
          <p:nvPr/>
        </p:nvCxnSpPr>
        <p:spPr>
          <a:xfrm>
            <a:off x="2123728" y="5003884"/>
            <a:ext cx="1440160" cy="0"/>
          </a:xfrm>
          <a:prstGeom prst="straightConnector1">
            <a:avLst/>
          </a:prstGeom>
          <a:ln w="47625">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339752" y="5075892"/>
            <a:ext cx="980407" cy="369332"/>
          </a:xfrm>
          <a:prstGeom prst="rect">
            <a:avLst/>
          </a:prstGeom>
        </p:spPr>
        <p:txBody>
          <a:bodyPr wrap="none">
            <a:spAutoFit/>
          </a:bodyPr>
          <a:lstStyle/>
          <a:p>
            <a:r>
              <a:rPr lang="en-US" dirty="0" smtClean="0">
                <a:latin typeface="Arial"/>
                <a:cs typeface="Arial"/>
              </a:rPr>
              <a:t>Stage 2</a:t>
            </a:r>
            <a:endParaRPr lang="fr-FR" dirty="0"/>
          </a:p>
        </p:txBody>
      </p:sp>
    </p:spTree>
    <p:extLst>
      <p:ext uri="{BB962C8B-B14F-4D97-AF65-F5344CB8AC3E}">
        <p14:creationId xmlns:p14="http://schemas.microsoft.com/office/powerpoint/2010/main" val="41154422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p:cNvSpPr txBox="1"/>
          <p:nvPr/>
        </p:nvSpPr>
        <p:spPr>
          <a:xfrm>
            <a:off x="539552" y="1052736"/>
            <a:ext cx="4968552" cy="1328569"/>
          </a:xfrm>
          <a:prstGeom prst="rect">
            <a:avLst/>
          </a:prstGeom>
          <a:noFill/>
        </p:spPr>
        <p:txBody>
          <a:bodyPr wrap="square" rtlCol="0">
            <a:spAutoFit/>
          </a:bodyPr>
          <a:lstStyle/>
          <a:p>
            <a:pPr>
              <a:spcAft>
                <a:spcPts val="1000"/>
              </a:spcAft>
            </a:pPr>
            <a:r>
              <a:rPr lang="en-US" i="1" dirty="0" smtClean="0">
                <a:latin typeface="Arial"/>
                <a:cs typeface="Arial"/>
              </a:rPr>
              <a:t>We miss tools for dynamically following teachers’ documentation work</a:t>
            </a:r>
          </a:p>
          <a:p>
            <a:pPr>
              <a:spcAft>
                <a:spcPts val="1000"/>
              </a:spcAft>
            </a:pPr>
            <a:r>
              <a:rPr lang="en-US" dirty="0" smtClean="0">
                <a:latin typeface="Arial"/>
                <a:cs typeface="Arial"/>
              </a:rPr>
              <a:t>An attempt, analyzing the work of two teachers preparing a new lesson (Trouche et al. 2019)</a:t>
            </a:r>
          </a:p>
        </p:txBody>
      </p:sp>
      <p:sp>
        <p:nvSpPr>
          <p:cNvPr id="8" name="Titre 1"/>
          <p:cNvSpPr>
            <a:spLocks noGrp="1"/>
          </p:cNvSpPr>
          <p:nvPr>
            <p:ph type="ctrTitle"/>
          </p:nvPr>
        </p:nvSpPr>
        <p:spPr>
          <a:xfrm>
            <a:off x="539552" y="404664"/>
            <a:ext cx="5256584" cy="648072"/>
          </a:xfrm>
        </p:spPr>
        <p:txBody>
          <a:bodyPr anchor="t" anchorCtr="0">
            <a:noAutofit/>
          </a:bodyPr>
          <a:lstStyle/>
          <a:p>
            <a:pPr algn="l">
              <a:spcBef>
                <a:spcPts val="0"/>
              </a:spcBef>
              <a:spcAft>
                <a:spcPts val="500"/>
              </a:spcAft>
            </a:pPr>
            <a:r>
              <a:rPr lang="en-US" sz="3000" dirty="0" smtClean="0">
                <a:solidFill>
                  <a:srgbClr val="800000"/>
                </a:solidFill>
                <a:latin typeface="Arial"/>
                <a:cs typeface="Arial"/>
              </a:rPr>
              <a:t>Systems interacting</a:t>
            </a:r>
            <a:endParaRPr lang="en-US" sz="2000" dirty="0">
              <a:solidFill>
                <a:srgbClr val="800000"/>
              </a:solidFill>
              <a:latin typeface="Arial"/>
              <a:cs typeface="Arial"/>
            </a:endParaRPr>
          </a:p>
        </p:txBody>
      </p:sp>
      <p:pic>
        <p:nvPicPr>
          <p:cNvPr id="2" name="Image 1"/>
          <p:cNvPicPr>
            <a:picLocks noChangeAspect="1"/>
          </p:cNvPicPr>
          <p:nvPr/>
        </p:nvPicPr>
        <p:blipFill>
          <a:blip r:embed="rId3"/>
          <a:stretch>
            <a:fillRect/>
          </a:stretch>
        </p:blipFill>
        <p:spPr>
          <a:xfrm>
            <a:off x="5580112" y="188640"/>
            <a:ext cx="3059832" cy="2059224"/>
          </a:xfrm>
          <a:prstGeom prst="rect">
            <a:avLst/>
          </a:prstGeom>
        </p:spPr>
      </p:pic>
      <p:pic>
        <p:nvPicPr>
          <p:cNvPr id="3" name="Image 2"/>
          <p:cNvPicPr>
            <a:picLocks noChangeAspect="1"/>
          </p:cNvPicPr>
          <p:nvPr/>
        </p:nvPicPr>
        <p:blipFill>
          <a:blip r:embed="rId4"/>
          <a:stretch>
            <a:fillRect/>
          </a:stretch>
        </p:blipFill>
        <p:spPr>
          <a:xfrm>
            <a:off x="467544" y="2348880"/>
            <a:ext cx="8123061" cy="4429002"/>
          </a:xfrm>
          <a:prstGeom prst="rect">
            <a:avLst/>
          </a:prstGeom>
        </p:spPr>
      </p:pic>
      <p:sp>
        <p:nvSpPr>
          <p:cNvPr id="4" name="Ellipse 3"/>
          <p:cNvSpPr/>
          <p:nvPr/>
        </p:nvSpPr>
        <p:spPr>
          <a:xfrm>
            <a:off x="1547664" y="3212976"/>
            <a:ext cx="1080120" cy="1800200"/>
          </a:xfrm>
          <a:prstGeom prst="ellipse">
            <a:avLst/>
          </a:prstGeom>
          <a:noFill/>
          <a:ln w="254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Bulle rectangulaire 9"/>
          <p:cNvSpPr/>
          <p:nvPr/>
        </p:nvSpPr>
        <p:spPr>
          <a:xfrm>
            <a:off x="107504" y="5517232"/>
            <a:ext cx="3168352" cy="1152128"/>
          </a:xfrm>
          <a:prstGeom prst="wedgeRectCallout">
            <a:avLst>
              <a:gd name="adj1" fmla="val 12114"/>
              <a:gd name="adj2" fmla="val -8659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The interactions between the two teachers over the time, regarding the issues at stake</a:t>
            </a:r>
            <a:endParaRPr lang="en-US" dirty="0">
              <a:latin typeface="Arial"/>
              <a:cs typeface="Arial"/>
            </a:endParaRPr>
          </a:p>
        </p:txBody>
      </p:sp>
    </p:spTree>
    <p:extLst>
      <p:ext uri="{BB962C8B-B14F-4D97-AF65-F5344CB8AC3E}">
        <p14:creationId xmlns:p14="http://schemas.microsoft.com/office/powerpoint/2010/main" val="20039392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99592" y="404664"/>
            <a:ext cx="2232248" cy="648072"/>
          </a:xfrm>
        </p:spPr>
        <p:txBody>
          <a:bodyPr anchor="t" anchorCtr="0">
            <a:noAutofit/>
          </a:bodyPr>
          <a:lstStyle/>
          <a:p>
            <a:pPr algn="l"/>
            <a:r>
              <a:rPr lang="en-US" sz="3000" dirty="0" smtClean="0">
                <a:solidFill>
                  <a:srgbClr val="800000"/>
                </a:solidFill>
                <a:latin typeface="Arial"/>
                <a:cs typeface="Arial"/>
              </a:rPr>
              <a:t>Outlines</a:t>
            </a:r>
            <a:endParaRPr lang="en-US" sz="2200" dirty="0">
              <a:solidFill>
                <a:srgbClr val="800000"/>
              </a:solidFill>
              <a:latin typeface="Arial"/>
              <a:cs typeface="Arial"/>
            </a:endParaRPr>
          </a:p>
        </p:txBody>
      </p:sp>
      <p:sp>
        <p:nvSpPr>
          <p:cNvPr id="10" name="Sous-titre 2"/>
          <p:cNvSpPr txBox="1">
            <a:spLocks/>
          </p:cNvSpPr>
          <p:nvPr/>
        </p:nvSpPr>
        <p:spPr>
          <a:xfrm>
            <a:off x="4716016" y="1628800"/>
            <a:ext cx="4104456" cy="34563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spcAft>
                <a:spcPts val="1000"/>
              </a:spcAft>
            </a:pPr>
            <a:r>
              <a:rPr lang="en-US" sz="1800" dirty="0" smtClean="0">
                <a:solidFill>
                  <a:schemeClr val="tx1"/>
                </a:solidFill>
                <a:latin typeface="Arial"/>
                <a:cs typeface="Arial"/>
              </a:rPr>
              <a:t>Introduction: b</a:t>
            </a:r>
            <a:r>
              <a:rPr lang="en-US" sz="1800" dirty="0" smtClean="0">
                <a:solidFill>
                  <a:schemeClr val="tx1"/>
                </a:solidFill>
                <a:latin typeface="Arial"/>
                <a:cs typeface="Arial"/>
              </a:rPr>
              <a:t>ack to the </a:t>
            </a:r>
            <a:r>
              <a:rPr lang="en-US" sz="1800" dirty="0" smtClean="0">
                <a:solidFill>
                  <a:schemeClr val="tx1"/>
                </a:solidFill>
                <a:latin typeface="Arial"/>
                <a:cs typeface="Arial"/>
              </a:rPr>
              <a:t>‘resource’ approach</a:t>
            </a:r>
          </a:p>
          <a:p>
            <a:pPr marL="342900" indent="-342900" algn="l">
              <a:spcBef>
                <a:spcPts val="0"/>
              </a:spcBef>
              <a:spcAft>
                <a:spcPts val="500"/>
              </a:spcAft>
              <a:buAutoNum type="arabicPeriod"/>
            </a:pPr>
            <a:r>
              <a:rPr lang="en-US" sz="1800" dirty="0" smtClean="0">
                <a:solidFill>
                  <a:schemeClr val="tx1"/>
                </a:solidFill>
                <a:latin typeface="Arial"/>
                <a:cs typeface="Arial"/>
              </a:rPr>
              <a:t>A knotwork </a:t>
            </a:r>
            <a:r>
              <a:rPr lang="en-US" sz="1800" dirty="0">
                <a:solidFill>
                  <a:schemeClr val="tx1"/>
                </a:solidFill>
                <a:latin typeface="Arial"/>
                <a:cs typeface="Arial"/>
              </a:rPr>
              <a:t>o</a:t>
            </a:r>
            <a:r>
              <a:rPr lang="en-US" sz="1800" dirty="0" smtClean="0">
                <a:solidFill>
                  <a:schemeClr val="tx1"/>
                </a:solidFill>
                <a:latin typeface="Arial"/>
                <a:cs typeface="Arial"/>
              </a:rPr>
              <a:t>f trajectories</a:t>
            </a:r>
          </a:p>
          <a:p>
            <a:pPr marL="342900" indent="-342900" algn="l">
              <a:spcBef>
                <a:spcPts val="0"/>
              </a:spcBef>
              <a:spcAft>
                <a:spcPts val="500"/>
              </a:spcAft>
              <a:buFont typeface="+mj-lt"/>
              <a:buAutoNum type="arabicPeriod"/>
            </a:pPr>
            <a:r>
              <a:rPr lang="en-US" sz="1800" dirty="0" smtClean="0">
                <a:solidFill>
                  <a:schemeClr val="tx1"/>
                </a:solidFill>
                <a:latin typeface="Arial"/>
                <a:cs typeface="Arial"/>
              </a:rPr>
              <a:t>Systems </a:t>
            </a:r>
            <a:r>
              <a:rPr lang="en-US" sz="1800" dirty="0" smtClean="0">
                <a:solidFill>
                  <a:schemeClr val="tx1"/>
                </a:solidFill>
                <a:latin typeface="Arial"/>
                <a:cs typeface="Arial"/>
              </a:rPr>
              <a:t>interacting</a:t>
            </a:r>
          </a:p>
          <a:p>
            <a:pPr marL="342900" indent="-342900" algn="l">
              <a:spcBef>
                <a:spcPts val="0"/>
              </a:spcBef>
              <a:spcAft>
                <a:spcPts val="500"/>
              </a:spcAft>
              <a:buFont typeface="+mj-lt"/>
              <a:buAutoNum type="arabicPeriod"/>
            </a:pPr>
            <a:r>
              <a:rPr lang="en-US" sz="1800" dirty="0" smtClean="0">
                <a:solidFill>
                  <a:schemeClr val="tx1"/>
                </a:solidFill>
                <a:latin typeface="Arial"/>
                <a:cs typeface="Arial"/>
              </a:rPr>
              <a:t>Duality of schemes</a:t>
            </a:r>
            <a:endParaRPr lang="en-US" sz="1800" dirty="0" smtClean="0">
              <a:solidFill>
                <a:schemeClr val="tx1"/>
              </a:solidFill>
              <a:latin typeface="Arial"/>
              <a:cs typeface="Arial"/>
            </a:endParaRPr>
          </a:p>
          <a:p>
            <a:pPr marL="342900" indent="-342900" algn="l">
              <a:spcBef>
                <a:spcPts val="0"/>
              </a:spcBef>
              <a:spcAft>
                <a:spcPts val="500"/>
              </a:spcAft>
              <a:buFont typeface="+mj-lt"/>
              <a:buAutoNum type="arabicPeriod"/>
            </a:pPr>
            <a:r>
              <a:rPr lang="en-US" sz="1800" dirty="0" smtClean="0">
                <a:solidFill>
                  <a:schemeClr val="tx1"/>
                </a:solidFill>
                <a:latin typeface="Arial"/>
                <a:cs typeface="Arial"/>
              </a:rPr>
              <a:t>Variations </a:t>
            </a:r>
            <a:r>
              <a:rPr lang="en-US" sz="1800" dirty="0" smtClean="0">
                <a:solidFill>
                  <a:schemeClr val="tx1"/>
                </a:solidFill>
                <a:latin typeface="Arial"/>
                <a:cs typeface="Arial"/>
              </a:rPr>
              <a:t>for designing</a:t>
            </a:r>
          </a:p>
          <a:p>
            <a:pPr marL="342900" indent="-342900" algn="l">
              <a:spcBef>
                <a:spcPts val="0"/>
              </a:spcBef>
              <a:spcAft>
                <a:spcPts val="500"/>
              </a:spcAft>
              <a:buFont typeface="+mj-lt"/>
              <a:buAutoNum type="arabicPeriod"/>
            </a:pPr>
            <a:r>
              <a:rPr lang="en-US" sz="1800" dirty="0" smtClean="0">
                <a:solidFill>
                  <a:schemeClr val="tx1"/>
                </a:solidFill>
                <a:latin typeface="Arial"/>
                <a:cs typeface="Arial"/>
              </a:rPr>
              <a:t>Languages and thoughts</a:t>
            </a:r>
          </a:p>
          <a:p>
            <a:pPr marL="342900" indent="-342900" algn="l">
              <a:spcBef>
                <a:spcPts val="0"/>
              </a:spcBef>
              <a:spcAft>
                <a:spcPts val="1000"/>
              </a:spcAft>
              <a:buFont typeface="+mj-lt"/>
              <a:buAutoNum type="arabicPeriod"/>
            </a:pPr>
            <a:r>
              <a:rPr lang="en-US" sz="1800" dirty="0" smtClean="0">
                <a:solidFill>
                  <a:schemeClr val="tx1"/>
                </a:solidFill>
                <a:latin typeface="Arial"/>
                <a:cs typeface="Arial"/>
              </a:rPr>
              <a:t>Collaborating and learning</a:t>
            </a:r>
          </a:p>
          <a:p>
            <a:pPr algn="l">
              <a:spcBef>
                <a:spcPts val="0"/>
              </a:spcBef>
              <a:spcAft>
                <a:spcPts val="500"/>
              </a:spcAft>
            </a:pPr>
            <a:r>
              <a:rPr lang="en-US" sz="1800" dirty="0" smtClean="0">
                <a:solidFill>
                  <a:schemeClr val="tx1"/>
                </a:solidFill>
                <a:latin typeface="Arial"/>
                <a:cs typeface="Arial"/>
              </a:rPr>
              <a:t>Conclusion: four </a:t>
            </a:r>
            <a:r>
              <a:rPr lang="en-US" sz="1800" dirty="0" smtClean="0">
                <a:solidFill>
                  <a:schemeClr val="tx1"/>
                </a:solidFill>
                <a:latin typeface="Arial"/>
                <a:cs typeface="Arial"/>
              </a:rPr>
              <a:t>values to be promoted </a:t>
            </a:r>
            <a:endParaRPr lang="en-US" sz="1800" dirty="0">
              <a:solidFill>
                <a:schemeClr val="tx1"/>
              </a:solidFill>
              <a:latin typeface="Arial"/>
              <a:cs typeface="Arial"/>
            </a:endParaRPr>
          </a:p>
        </p:txBody>
      </p:sp>
      <p:pic>
        <p:nvPicPr>
          <p:cNvPr id="4" name="Image 3"/>
          <p:cNvPicPr>
            <a:picLocks noChangeAspect="1"/>
          </p:cNvPicPr>
          <p:nvPr/>
        </p:nvPicPr>
        <p:blipFill>
          <a:blip r:embed="rId3"/>
          <a:stretch>
            <a:fillRect/>
          </a:stretch>
        </p:blipFill>
        <p:spPr>
          <a:xfrm>
            <a:off x="683568" y="1556792"/>
            <a:ext cx="3600400" cy="3493283"/>
          </a:xfrm>
          <a:prstGeom prst="rect">
            <a:avLst/>
          </a:prstGeom>
        </p:spPr>
      </p:pic>
      <p:sp>
        <p:nvSpPr>
          <p:cNvPr id="6" name="Rectangle 5"/>
          <p:cNvSpPr/>
          <p:nvPr/>
        </p:nvSpPr>
        <p:spPr>
          <a:xfrm rot="16200000">
            <a:off x="-1590201" y="3171455"/>
            <a:ext cx="3744416" cy="371073"/>
          </a:xfrm>
          <a:prstGeom prst="rect">
            <a:avLst/>
          </a:prstGeom>
          <a:ln>
            <a:noFill/>
          </a:ln>
        </p:spPr>
        <p:txBody>
          <a:bodyPr wrap="square">
            <a:spAutoFit/>
          </a:bodyPr>
          <a:lstStyle/>
          <a:p>
            <a:r>
              <a:rPr lang="fr-FR" dirty="0" smtClean="0">
                <a:latin typeface="Arial"/>
                <a:cs typeface="Arial"/>
              </a:rPr>
              <a:t>C. </a:t>
            </a:r>
            <a:r>
              <a:rPr lang="fr-FR" dirty="0" err="1" smtClean="0">
                <a:latin typeface="Arial"/>
                <a:cs typeface="Arial"/>
              </a:rPr>
              <a:t>Mercat</a:t>
            </a:r>
            <a:r>
              <a:rPr lang="fr-FR" dirty="0">
                <a:latin typeface="Arial"/>
                <a:cs typeface="Arial"/>
              </a:rPr>
              <a:t> </a:t>
            </a:r>
            <a:r>
              <a:rPr lang="fr-FR" dirty="0" smtClean="0">
                <a:latin typeface="Arial"/>
                <a:cs typeface="Arial"/>
              </a:rPr>
              <a:t>http</a:t>
            </a:r>
            <a:r>
              <a:rPr lang="fr-FR" dirty="0">
                <a:latin typeface="Arial"/>
                <a:cs typeface="Arial"/>
              </a:rPr>
              <a:t>://</a:t>
            </a:r>
            <a:r>
              <a:rPr lang="fr-FR" dirty="0" err="1">
                <a:latin typeface="Arial"/>
                <a:cs typeface="Arial"/>
              </a:rPr>
              <a:t>www.entrelacs.net</a:t>
            </a:r>
            <a:r>
              <a:rPr lang="fr-FR" dirty="0" smtClean="0">
                <a:latin typeface="Arial"/>
                <a:cs typeface="Arial"/>
              </a:rPr>
              <a:t>/</a:t>
            </a:r>
          </a:p>
        </p:txBody>
      </p:sp>
      <p:sp>
        <p:nvSpPr>
          <p:cNvPr id="8" name="Bulle rectangulaire 7"/>
          <p:cNvSpPr/>
          <p:nvPr/>
        </p:nvSpPr>
        <p:spPr>
          <a:xfrm>
            <a:off x="4644008" y="5373216"/>
            <a:ext cx="4176464" cy="1080120"/>
          </a:xfrm>
          <a:prstGeom prst="wedgeRectCallout">
            <a:avLst>
              <a:gd name="adj1" fmla="val -2228"/>
              <a:gd name="adj2" fmla="val 4994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Thanks to </a:t>
            </a:r>
            <a:r>
              <a:rPr lang="en-US" dirty="0" err="1" smtClean="0"/>
              <a:t>Ghislaine</a:t>
            </a:r>
            <a:r>
              <a:rPr lang="en-US" dirty="0" smtClean="0"/>
              <a:t>, Sophie , Paul , Hussein and Birgit, the organizing quintet</a:t>
            </a:r>
            <a:r>
              <a:rPr lang="en-US" dirty="0" smtClean="0"/>
              <a:t>…  and Mohammad, Sabrina, Christine</a:t>
            </a:r>
            <a:r>
              <a:rPr lang="mr-IN" dirty="0" smtClean="0"/>
              <a:t>…</a:t>
            </a:r>
            <a:endParaRPr lang="en-US" dirty="0"/>
          </a:p>
        </p:txBody>
      </p:sp>
      <p:sp>
        <p:nvSpPr>
          <p:cNvPr id="9" name="Bulle rectangulaire 8"/>
          <p:cNvSpPr/>
          <p:nvPr/>
        </p:nvSpPr>
        <p:spPr>
          <a:xfrm>
            <a:off x="4644008" y="260648"/>
            <a:ext cx="4176464" cy="1080120"/>
          </a:xfrm>
          <a:prstGeom prst="wedgeRectCallout">
            <a:avLst>
              <a:gd name="adj1" fmla="val -2228"/>
              <a:gd name="adj2" fmla="val 4994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Thanks to Christine, John, </a:t>
            </a:r>
            <a:r>
              <a:rPr lang="en-US" dirty="0" err="1" smtClean="0"/>
              <a:t>Michèle</a:t>
            </a:r>
            <a:r>
              <a:rPr lang="en-US" dirty="0" smtClean="0"/>
              <a:t>, </a:t>
            </a:r>
            <a:r>
              <a:rPr lang="en-US" dirty="0" err="1" smtClean="0"/>
              <a:t>Edwige</a:t>
            </a:r>
            <a:r>
              <a:rPr lang="en-US" dirty="0" smtClean="0"/>
              <a:t>, Nicolas… and to the whole orchestra (including the audience…)</a:t>
            </a:r>
            <a:endParaRPr lang="en-US" dirty="0"/>
          </a:p>
        </p:txBody>
      </p:sp>
      <p:sp>
        <p:nvSpPr>
          <p:cNvPr id="11" name="Bulle rectangulaire 10"/>
          <p:cNvSpPr/>
          <p:nvPr/>
        </p:nvSpPr>
        <p:spPr>
          <a:xfrm>
            <a:off x="683568" y="5373216"/>
            <a:ext cx="3600400" cy="1080000"/>
          </a:xfrm>
          <a:prstGeom prst="wedgeRectCallout">
            <a:avLst>
              <a:gd name="adj1" fmla="val -7827"/>
              <a:gd name="adj2" fmla="val 21956"/>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Thanks </a:t>
            </a:r>
            <a:r>
              <a:rPr lang="en-US" dirty="0" smtClean="0"/>
              <a:t>finally to </a:t>
            </a:r>
            <a:r>
              <a:rPr lang="en-US" dirty="0" smtClean="0"/>
              <a:t>Martine, Pierre, </a:t>
            </a:r>
            <a:r>
              <a:rPr lang="en-US" dirty="0" err="1" smtClean="0"/>
              <a:t>Paco</a:t>
            </a:r>
            <a:r>
              <a:rPr lang="en-US" dirty="0" smtClean="0"/>
              <a:t>, Elisabeth, Jacqueline, </a:t>
            </a:r>
            <a:r>
              <a:rPr lang="fr-FR" dirty="0" smtClean="0"/>
              <a:t>Rosie, William</a:t>
            </a:r>
            <a:r>
              <a:rPr lang="mr-IN" dirty="0" smtClean="0"/>
              <a:t>…</a:t>
            </a:r>
            <a:endParaRPr lang="en-US" dirty="0"/>
          </a:p>
        </p:txBody>
      </p:sp>
    </p:spTree>
    <p:extLst>
      <p:ext uri="{BB962C8B-B14F-4D97-AF65-F5344CB8AC3E}">
        <p14:creationId xmlns:p14="http://schemas.microsoft.com/office/powerpoint/2010/main" val="1184214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3">
            <a:alphaModFix amt="30000"/>
          </a:blip>
          <a:stretch>
            <a:fillRect/>
          </a:stretch>
        </p:blipFill>
        <p:spPr>
          <a:xfrm>
            <a:off x="467544" y="2348880"/>
            <a:ext cx="8123061" cy="4429002"/>
          </a:xfrm>
          <a:prstGeom prst="rect">
            <a:avLst/>
          </a:prstGeom>
        </p:spPr>
      </p:pic>
      <p:sp>
        <p:nvSpPr>
          <p:cNvPr id="52" name="ZoneTexte 51"/>
          <p:cNvSpPr txBox="1"/>
          <p:nvPr/>
        </p:nvSpPr>
        <p:spPr>
          <a:xfrm>
            <a:off x="539552" y="1052736"/>
            <a:ext cx="4968552" cy="1328569"/>
          </a:xfrm>
          <a:prstGeom prst="rect">
            <a:avLst/>
          </a:prstGeom>
          <a:noFill/>
        </p:spPr>
        <p:txBody>
          <a:bodyPr wrap="square" rtlCol="0">
            <a:spAutoFit/>
          </a:bodyPr>
          <a:lstStyle/>
          <a:p>
            <a:pPr>
              <a:spcAft>
                <a:spcPts val="1000"/>
              </a:spcAft>
            </a:pPr>
            <a:r>
              <a:rPr lang="en-US" i="1" dirty="0" smtClean="0">
                <a:latin typeface="Arial"/>
                <a:cs typeface="Arial"/>
              </a:rPr>
              <a:t>We miss tools for dynamically following teachers’ documentation work</a:t>
            </a:r>
          </a:p>
          <a:p>
            <a:pPr>
              <a:spcAft>
                <a:spcPts val="1000"/>
              </a:spcAft>
            </a:pPr>
            <a:r>
              <a:rPr lang="en-US" dirty="0" smtClean="0">
                <a:latin typeface="Arial"/>
                <a:cs typeface="Arial"/>
              </a:rPr>
              <a:t>An attempt, analyzing the work of two teachers preparing a new lesson (Trouche et al. 2019)</a:t>
            </a:r>
          </a:p>
        </p:txBody>
      </p:sp>
      <p:sp>
        <p:nvSpPr>
          <p:cNvPr id="8" name="Titre 1"/>
          <p:cNvSpPr>
            <a:spLocks noGrp="1"/>
          </p:cNvSpPr>
          <p:nvPr>
            <p:ph type="ctrTitle"/>
          </p:nvPr>
        </p:nvSpPr>
        <p:spPr>
          <a:xfrm>
            <a:off x="539552" y="404664"/>
            <a:ext cx="5256584" cy="648072"/>
          </a:xfrm>
        </p:spPr>
        <p:txBody>
          <a:bodyPr anchor="t" anchorCtr="0">
            <a:noAutofit/>
          </a:bodyPr>
          <a:lstStyle/>
          <a:p>
            <a:pPr algn="l">
              <a:spcBef>
                <a:spcPts val="0"/>
              </a:spcBef>
              <a:spcAft>
                <a:spcPts val="500"/>
              </a:spcAft>
            </a:pPr>
            <a:r>
              <a:rPr lang="en-US" sz="3000" dirty="0" smtClean="0">
                <a:solidFill>
                  <a:srgbClr val="800000"/>
                </a:solidFill>
                <a:latin typeface="Arial"/>
                <a:cs typeface="Arial"/>
              </a:rPr>
              <a:t>Systems interacting</a:t>
            </a:r>
            <a:endParaRPr lang="en-US" sz="2000" dirty="0">
              <a:solidFill>
                <a:srgbClr val="800000"/>
              </a:solidFill>
              <a:latin typeface="Arial"/>
              <a:cs typeface="Arial"/>
            </a:endParaRPr>
          </a:p>
        </p:txBody>
      </p:sp>
      <p:pic>
        <p:nvPicPr>
          <p:cNvPr id="2" name="Image 1"/>
          <p:cNvPicPr>
            <a:picLocks noChangeAspect="1"/>
          </p:cNvPicPr>
          <p:nvPr/>
        </p:nvPicPr>
        <p:blipFill>
          <a:blip r:embed="rId4"/>
          <a:stretch>
            <a:fillRect/>
          </a:stretch>
        </p:blipFill>
        <p:spPr>
          <a:xfrm>
            <a:off x="5580112" y="188640"/>
            <a:ext cx="3059832" cy="2059224"/>
          </a:xfrm>
          <a:prstGeom prst="rect">
            <a:avLst/>
          </a:prstGeom>
        </p:spPr>
      </p:pic>
      <p:sp>
        <p:nvSpPr>
          <p:cNvPr id="9" name="ZoneTexte 8"/>
          <p:cNvSpPr txBox="1"/>
          <p:nvPr/>
        </p:nvSpPr>
        <p:spPr>
          <a:xfrm>
            <a:off x="1331640" y="2564904"/>
            <a:ext cx="1800200" cy="923330"/>
          </a:xfrm>
          <a:prstGeom prst="rect">
            <a:avLst/>
          </a:prstGeom>
          <a:solidFill>
            <a:schemeClr val="accent1">
              <a:lumMod val="20000"/>
              <a:lumOff val="80000"/>
            </a:schemeClr>
          </a:solidFill>
          <a:ln>
            <a:noFill/>
          </a:ln>
        </p:spPr>
        <p:txBody>
          <a:bodyPr wrap="square" rtlCol="0">
            <a:spAutoFit/>
          </a:bodyPr>
          <a:lstStyle/>
          <a:p>
            <a:r>
              <a:rPr lang="en-US" i="1" dirty="0" smtClean="0">
                <a:latin typeface="Arial"/>
                <a:cs typeface="Arial"/>
              </a:rPr>
              <a:t>The inspectors want that we use Scratch</a:t>
            </a:r>
            <a:endParaRPr lang="en-US" i="1" dirty="0">
              <a:latin typeface="Arial"/>
              <a:cs typeface="Arial"/>
            </a:endParaRPr>
          </a:p>
        </p:txBody>
      </p:sp>
      <p:sp>
        <p:nvSpPr>
          <p:cNvPr id="11" name="ZoneTexte 10"/>
          <p:cNvSpPr txBox="1"/>
          <p:nvPr/>
        </p:nvSpPr>
        <p:spPr>
          <a:xfrm>
            <a:off x="1331640" y="3573016"/>
            <a:ext cx="1800200" cy="1477328"/>
          </a:xfrm>
          <a:prstGeom prst="rect">
            <a:avLst/>
          </a:prstGeom>
          <a:solidFill>
            <a:schemeClr val="accent1">
              <a:lumMod val="20000"/>
              <a:lumOff val="80000"/>
            </a:schemeClr>
          </a:solidFill>
          <a:ln>
            <a:noFill/>
          </a:ln>
        </p:spPr>
        <p:txBody>
          <a:bodyPr wrap="square" rtlCol="0">
            <a:spAutoFit/>
          </a:bodyPr>
          <a:lstStyle/>
          <a:p>
            <a:r>
              <a:rPr lang="en-US" dirty="0" smtClean="0">
                <a:latin typeface="Arial"/>
                <a:cs typeface="Arial"/>
              </a:rPr>
              <a:t>I do not want to teach Scratch.</a:t>
            </a:r>
          </a:p>
          <a:p>
            <a:r>
              <a:rPr lang="en-US" dirty="0" smtClean="0">
                <a:latin typeface="Arial"/>
                <a:cs typeface="Arial"/>
              </a:rPr>
              <a:t>Algorithmic is more a kind of thinking</a:t>
            </a:r>
            <a:endParaRPr lang="en-US" dirty="0">
              <a:latin typeface="Arial"/>
              <a:cs typeface="Arial"/>
            </a:endParaRPr>
          </a:p>
        </p:txBody>
      </p:sp>
      <p:sp>
        <p:nvSpPr>
          <p:cNvPr id="10" name="Bulle rectangulaire 9"/>
          <p:cNvSpPr/>
          <p:nvPr/>
        </p:nvSpPr>
        <p:spPr>
          <a:xfrm>
            <a:off x="107504" y="5517232"/>
            <a:ext cx="3168352" cy="1152128"/>
          </a:xfrm>
          <a:prstGeom prst="wedgeRectCallout">
            <a:avLst>
              <a:gd name="adj1" fmla="val 12114"/>
              <a:gd name="adj2" fmla="val -8659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The interactions between the two teachers over the time, regarding the issues at stake</a:t>
            </a:r>
            <a:endParaRPr lang="en-US" dirty="0">
              <a:latin typeface="Arial"/>
              <a:cs typeface="Arial"/>
            </a:endParaRPr>
          </a:p>
        </p:txBody>
      </p:sp>
    </p:spTree>
    <p:extLst>
      <p:ext uri="{BB962C8B-B14F-4D97-AF65-F5344CB8AC3E}">
        <p14:creationId xmlns:p14="http://schemas.microsoft.com/office/powerpoint/2010/main" val="16313220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p:cNvSpPr txBox="1"/>
          <p:nvPr/>
        </p:nvSpPr>
        <p:spPr>
          <a:xfrm>
            <a:off x="539552" y="1052736"/>
            <a:ext cx="4320480" cy="646331"/>
          </a:xfrm>
          <a:prstGeom prst="rect">
            <a:avLst/>
          </a:prstGeom>
          <a:noFill/>
        </p:spPr>
        <p:txBody>
          <a:bodyPr wrap="square" rtlCol="0">
            <a:spAutoFit/>
          </a:bodyPr>
          <a:lstStyle/>
          <a:p>
            <a:pPr>
              <a:spcAft>
                <a:spcPts val="1000"/>
              </a:spcAft>
            </a:pPr>
            <a:r>
              <a:rPr lang="en-US" i="1" dirty="0" smtClean="0">
                <a:latin typeface="Arial"/>
                <a:cs typeface="Arial"/>
              </a:rPr>
              <a:t>We miss tools for dynamically following teachers’ documentation work</a:t>
            </a:r>
          </a:p>
        </p:txBody>
      </p:sp>
      <p:sp>
        <p:nvSpPr>
          <p:cNvPr id="8" name="Titre 1"/>
          <p:cNvSpPr>
            <a:spLocks noGrp="1"/>
          </p:cNvSpPr>
          <p:nvPr>
            <p:ph type="ctrTitle"/>
          </p:nvPr>
        </p:nvSpPr>
        <p:spPr>
          <a:xfrm>
            <a:off x="539552" y="404664"/>
            <a:ext cx="3960440" cy="648072"/>
          </a:xfrm>
        </p:spPr>
        <p:txBody>
          <a:bodyPr anchor="t" anchorCtr="0">
            <a:noAutofit/>
          </a:bodyPr>
          <a:lstStyle/>
          <a:p>
            <a:pPr algn="l">
              <a:spcBef>
                <a:spcPts val="0"/>
              </a:spcBef>
              <a:spcAft>
                <a:spcPts val="500"/>
              </a:spcAft>
            </a:pPr>
            <a:r>
              <a:rPr lang="en-US" sz="3000" dirty="0" smtClean="0">
                <a:solidFill>
                  <a:srgbClr val="800000"/>
                </a:solidFill>
                <a:latin typeface="Arial"/>
                <a:cs typeface="Arial"/>
              </a:rPr>
              <a:t>Systems interacting</a:t>
            </a:r>
            <a:endParaRPr lang="en-US" sz="2000" dirty="0">
              <a:solidFill>
                <a:srgbClr val="800000"/>
              </a:solidFill>
              <a:latin typeface="Arial"/>
              <a:cs typeface="Arial"/>
            </a:endParaRPr>
          </a:p>
        </p:txBody>
      </p:sp>
      <p:sp>
        <p:nvSpPr>
          <p:cNvPr id="11" name="ZoneTexte 10"/>
          <p:cNvSpPr txBox="1"/>
          <p:nvPr/>
        </p:nvSpPr>
        <p:spPr>
          <a:xfrm>
            <a:off x="611560" y="1916832"/>
            <a:ext cx="3888432" cy="4483279"/>
          </a:xfrm>
          <a:prstGeom prst="rect">
            <a:avLst/>
          </a:prstGeom>
          <a:noFill/>
          <a:ln>
            <a:noFill/>
          </a:ln>
        </p:spPr>
        <p:txBody>
          <a:bodyPr wrap="square" rtlCol="0">
            <a:spAutoFit/>
          </a:bodyPr>
          <a:lstStyle/>
          <a:p>
            <a:pPr>
              <a:spcAft>
                <a:spcPts val="500"/>
              </a:spcAft>
            </a:pPr>
            <a:r>
              <a:rPr lang="en-US" dirty="0" smtClean="0">
                <a:latin typeface="Arial"/>
                <a:cs typeface="Arial"/>
              </a:rPr>
              <a:t>Combining qualitative studies and quantitative studies</a:t>
            </a:r>
          </a:p>
          <a:p>
            <a:pPr>
              <a:spcAft>
                <a:spcPts val="500"/>
              </a:spcAft>
            </a:pPr>
            <a:r>
              <a:rPr lang="en-US" dirty="0" smtClean="0">
                <a:latin typeface="Arial"/>
                <a:cs typeface="Arial"/>
              </a:rPr>
              <a:t>Qualitative studies, </a:t>
            </a:r>
            <a:r>
              <a:rPr lang="en-US" dirty="0" smtClean="0">
                <a:latin typeface="Arial"/>
                <a:cs typeface="Arial"/>
              </a:rPr>
              <a:t>CRAC, </a:t>
            </a:r>
            <a:r>
              <a:rPr lang="en-US" dirty="0" err="1" smtClean="0">
                <a:latin typeface="Arial"/>
                <a:cs typeface="Arial"/>
              </a:rPr>
              <a:t>AnA.doc</a:t>
            </a:r>
            <a:r>
              <a:rPr lang="en-US" dirty="0" smtClean="0">
                <a:latin typeface="Arial"/>
                <a:cs typeface="Arial"/>
              </a:rPr>
              <a:t> platform prototype (</a:t>
            </a:r>
            <a:r>
              <a:rPr lang="en-US" dirty="0" smtClean="0">
                <a:latin typeface="Arial"/>
                <a:cs typeface="Arial"/>
              </a:rPr>
              <a:t>Alturkmani et al., to be published</a:t>
            </a:r>
            <a:r>
              <a:rPr lang="en-US" dirty="0" smtClean="0">
                <a:latin typeface="Arial"/>
                <a:cs typeface="Arial"/>
              </a:rPr>
              <a:t>)</a:t>
            </a:r>
          </a:p>
          <a:p>
            <a:pPr>
              <a:spcAft>
                <a:spcPts val="500"/>
              </a:spcAft>
            </a:pPr>
            <a:endParaRPr lang="en-US" dirty="0">
              <a:latin typeface="Arial"/>
              <a:cs typeface="Arial"/>
            </a:endParaRPr>
          </a:p>
          <a:p>
            <a:pPr>
              <a:spcAft>
                <a:spcPts val="500"/>
              </a:spcAft>
            </a:pPr>
            <a:endParaRPr lang="en-US" dirty="0" smtClean="0">
              <a:latin typeface="Arial"/>
              <a:cs typeface="Arial"/>
            </a:endParaRPr>
          </a:p>
          <a:p>
            <a:pPr>
              <a:spcAft>
                <a:spcPts val="500"/>
              </a:spcAft>
            </a:pPr>
            <a:endParaRPr lang="en-US" dirty="0">
              <a:latin typeface="Arial"/>
              <a:cs typeface="Arial"/>
            </a:endParaRPr>
          </a:p>
          <a:p>
            <a:pPr>
              <a:spcAft>
                <a:spcPts val="500"/>
              </a:spcAft>
            </a:pPr>
            <a:endParaRPr lang="en-US" dirty="0" smtClean="0">
              <a:latin typeface="Arial"/>
              <a:cs typeface="Arial"/>
            </a:endParaRPr>
          </a:p>
          <a:p>
            <a:pPr>
              <a:spcAft>
                <a:spcPts val="500"/>
              </a:spcAft>
            </a:pPr>
            <a:endParaRPr lang="en-US" dirty="0">
              <a:latin typeface="Arial"/>
              <a:cs typeface="Arial"/>
            </a:endParaRPr>
          </a:p>
          <a:p>
            <a:pPr>
              <a:spcAft>
                <a:spcPts val="500"/>
              </a:spcAft>
            </a:pPr>
            <a:endParaRPr lang="en-US" dirty="0" smtClean="0">
              <a:latin typeface="Arial"/>
              <a:cs typeface="Arial"/>
            </a:endParaRPr>
          </a:p>
          <a:p>
            <a:pPr>
              <a:spcAft>
                <a:spcPts val="500"/>
              </a:spcAft>
            </a:pPr>
            <a:r>
              <a:rPr lang="en-US" dirty="0" smtClean="0">
                <a:latin typeface="Arial"/>
                <a:cs typeface="Arial"/>
              </a:rPr>
              <a:t>Quantitative studies, modeling the traces of teachers’ interactions with resources (Teaching analytics)</a:t>
            </a:r>
          </a:p>
        </p:txBody>
      </p:sp>
      <p:pic>
        <p:nvPicPr>
          <p:cNvPr id="9" name="Image 8"/>
          <p:cNvPicPr>
            <a:picLocks noChangeAspect="1"/>
          </p:cNvPicPr>
          <p:nvPr/>
        </p:nvPicPr>
        <p:blipFill>
          <a:blip r:embed="rId3"/>
          <a:stretch>
            <a:fillRect/>
          </a:stretch>
        </p:blipFill>
        <p:spPr>
          <a:xfrm>
            <a:off x="611560" y="3573016"/>
            <a:ext cx="3888432" cy="1622378"/>
          </a:xfrm>
          <a:prstGeom prst="rect">
            <a:avLst/>
          </a:prstGeom>
          <a:ln>
            <a:solidFill>
              <a:srgbClr val="800000"/>
            </a:solidFill>
          </a:ln>
        </p:spPr>
      </p:pic>
      <p:pic>
        <p:nvPicPr>
          <p:cNvPr id="12" name="Image 1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916832"/>
            <a:ext cx="3384376" cy="4320480"/>
          </a:xfrm>
          <a:prstGeom prst="rect">
            <a:avLst/>
          </a:prstGeom>
          <a:noFill/>
          <a:ln>
            <a:noFill/>
          </a:ln>
        </p:spPr>
      </p:pic>
      <p:pic>
        <p:nvPicPr>
          <p:cNvPr id="13" name="Image 12"/>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988840"/>
            <a:ext cx="3672408" cy="4392488"/>
          </a:xfrm>
          <a:prstGeom prst="rect">
            <a:avLst/>
          </a:prstGeom>
          <a:noFill/>
          <a:ln>
            <a:noFill/>
          </a:ln>
        </p:spPr>
      </p:pic>
      <p:sp>
        <p:nvSpPr>
          <p:cNvPr id="15" name="Bulle rectangulaire 14"/>
          <p:cNvSpPr/>
          <p:nvPr/>
        </p:nvSpPr>
        <p:spPr>
          <a:xfrm>
            <a:off x="5076056" y="260648"/>
            <a:ext cx="3528392" cy="1440160"/>
          </a:xfrm>
          <a:prstGeom prst="wedgeRectCallout">
            <a:avLst>
              <a:gd name="adj1" fmla="val 15295"/>
              <a:gd name="adj2" fmla="val 79600"/>
            </a:avLst>
          </a:prstGeom>
        </p:spPr>
        <p:style>
          <a:lnRef idx="1">
            <a:schemeClr val="accent1"/>
          </a:lnRef>
          <a:fillRef idx="3">
            <a:schemeClr val="accent1"/>
          </a:fillRef>
          <a:effectRef idx="2">
            <a:schemeClr val="accent1"/>
          </a:effectRef>
          <a:fontRef idx="minor">
            <a:schemeClr val="lt1"/>
          </a:fontRef>
        </p:style>
        <p:txBody>
          <a:bodyPr rtlCol="0" anchor="ctr"/>
          <a:lstStyle/>
          <a:p>
            <a:pPr marL="90000">
              <a:spcAft>
                <a:spcPts val="500"/>
              </a:spcAft>
            </a:pPr>
            <a:r>
              <a:rPr lang="en-US" dirty="0">
                <a:solidFill>
                  <a:schemeClr val="bg1"/>
                </a:solidFill>
                <a:latin typeface="Arial"/>
                <a:cs typeface="Arial"/>
              </a:rPr>
              <a:t>“We miss tools for dynamically following up the documentation work of a given community” </a:t>
            </a:r>
            <a:r>
              <a:rPr lang="en-US" dirty="0" err="1">
                <a:solidFill>
                  <a:schemeClr val="bg1"/>
                </a:solidFill>
                <a:latin typeface="Arial"/>
                <a:cs typeface="Arial"/>
              </a:rPr>
              <a:t>Salaün</a:t>
            </a:r>
            <a:r>
              <a:rPr lang="en-US" dirty="0">
                <a:solidFill>
                  <a:schemeClr val="bg1"/>
                </a:solidFill>
                <a:latin typeface="Arial"/>
                <a:cs typeface="Arial"/>
              </a:rPr>
              <a:t> (2016)</a:t>
            </a:r>
            <a:endParaRPr lang="en-US" dirty="0">
              <a:solidFill>
                <a:schemeClr val="bg1"/>
              </a:solidFill>
              <a:latin typeface="Arial"/>
              <a:cs typeface="Arial"/>
            </a:endParaRPr>
          </a:p>
        </p:txBody>
      </p:sp>
    </p:spTree>
    <p:extLst>
      <p:ext uri="{BB962C8B-B14F-4D97-AF65-F5344CB8AC3E}">
        <p14:creationId xmlns:p14="http://schemas.microsoft.com/office/powerpoint/2010/main" val="999141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p:cNvSpPr txBox="1"/>
          <p:nvPr/>
        </p:nvSpPr>
        <p:spPr>
          <a:xfrm>
            <a:off x="467544" y="1052736"/>
            <a:ext cx="8064896" cy="923330"/>
          </a:xfrm>
          <a:prstGeom prst="rect">
            <a:avLst/>
          </a:prstGeom>
          <a:noFill/>
        </p:spPr>
        <p:txBody>
          <a:bodyPr wrap="square" rtlCol="0">
            <a:spAutoFit/>
          </a:bodyPr>
          <a:lstStyle/>
          <a:p>
            <a:pPr>
              <a:spcAft>
                <a:spcPts val="1000"/>
              </a:spcAft>
            </a:pPr>
            <a:r>
              <a:rPr lang="en-US" i="1" dirty="0">
                <a:latin typeface="Arial"/>
                <a:cs typeface="Arial"/>
              </a:rPr>
              <a:t>A</a:t>
            </a:r>
            <a:r>
              <a:rPr lang="en-US" i="1" dirty="0" smtClean="0">
                <a:latin typeface="Arial"/>
                <a:cs typeface="Arial"/>
              </a:rPr>
              <a:t> scheme (Vergnaud 2011) is the invariant organization of activity for dealing with a class of situations. At the heart of schemes, knowledge in action, produced by, and guiding, the activity at stake</a:t>
            </a:r>
          </a:p>
        </p:txBody>
      </p:sp>
      <p:sp>
        <p:nvSpPr>
          <p:cNvPr id="8" name="Titre 1"/>
          <p:cNvSpPr>
            <a:spLocks noGrp="1"/>
          </p:cNvSpPr>
          <p:nvPr>
            <p:ph type="ctrTitle"/>
          </p:nvPr>
        </p:nvSpPr>
        <p:spPr>
          <a:xfrm>
            <a:off x="539552" y="404664"/>
            <a:ext cx="8136904" cy="648072"/>
          </a:xfrm>
        </p:spPr>
        <p:txBody>
          <a:bodyPr anchor="t" anchorCtr="0">
            <a:noAutofit/>
          </a:bodyPr>
          <a:lstStyle/>
          <a:p>
            <a:pPr algn="l">
              <a:spcBef>
                <a:spcPts val="0"/>
              </a:spcBef>
              <a:spcAft>
                <a:spcPts val="500"/>
              </a:spcAft>
            </a:pPr>
            <a:r>
              <a:rPr lang="en-US" sz="3000" dirty="0" smtClean="0">
                <a:solidFill>
                  <a:srgbClr val="800000"/>
                </a:solidFill>
                <a:latin typeface="Arial"/>
                <a:cs typeface="Arial"/>
              </a:rPr>
              <a:t>A duality of schemes </a:t>
            </a:r>
            <a:r>
              <a:rPr lang="en-US" sz="2000" dirty="0" smtClean="0">
                <a:solidFill>
                  <a:srgbClr val="800000"/>
                </a:solidFill>
                <a:latin typeface="Arial"/>
                <a:cs typeface="Arial"/>
              </a:rPr>
              <a:t>(Messaoui, to be submitted)</a:t>
            </a:r>
            <a:endParaRPr lang="en-US" sz="2000" dirty="0">
              <a:solidFill>
                <a:srgbClr val="800000"/>
              </a:solidFill>
              <a:latin typeface="Arial"/>
              <a:cs typeface="Arial"/>
            </a:endParaRPr>
          </a:p>
        </p:txBody>
      </p:sp>
      <p:sp>
        <p:nvSpPr>
          <p:cNvPr id="11" name="ZoneTexte 10"/>
          <p:cNvSpPr txBox="1"/>
          <p:nvPr/>
        </p:nvSpPr>
        <p:spPr>
          <a:xfrm>
            <a:off x="539552" y="2116687"/>
            <a:ext cx="3744416" cy="3544561"/>
          </a:xfrm>
          <a:prstGeom prst="rect">
            <a:avLst/>
          </a:prstGeom>
          <a:noFill/>
          <a:ln>
            <a:noFill/>
          </a:ln>
        </p:spPr>
        <p:txBody>
          <a:bodyPr wrap="square" rtlCol="0">
            <a:spAutoFit/>
          </a:bodyPr>
          <a:lstStyle/>
          <a:p>
            <a:pPr>
              <a:spcAft>
                <a:spcPts val="500"/>
              </a:spcAft>
            </a:pPr>
            <a:r>
              <a:rPr lang="en-US" dirty="0" smtClean="0">
                <a:latin typeface="Arial"/>
                <a:cs typeface="Arial"/>
              </a:rPr>
              <a:t>Following Rabardel (1995), distinguishing two levels of schemes:</a:t>
            </a:r>
          </a:p>
          <a:p>
            <a:pPr marL="285750" indent="-285750">
              <a:spcAft>
                <a:spcPts val="500"/>
              </a:spcAft>
              <a:buFont typeface="Arial"/>
              <a:buChar char="•"/>
            </a:pPr>
            <a:r>
              <a:rPr lang="en-US" dirty="0" smtClean="0">
                <a:latin typeface="Arial"/>
                <a:cs typeface="Arial"/>
              </a:rPr>
              <a:t>Scheme of </a:t>
            </a:r>
            <a:r>
              <a:rPr lang="en-US" i="1" dirty="0" smtClean="0">
                <a:latin typeface="Arial"/>
                <a:cs typeface="Arial"/>
              </a:rPr>
              <a:t>documentation action</a:t>
            </a:r>
            <a:r>
              <a:rPr lang="en-US" dirty="0" smtClean="0">
                <a:latin typeface="Arial"/>
                <a:cs typeface="Arial"/>
              </a:rPr>
              <a:t>, related to teachers’ global activity (for example: ‘preparing a new lesson in </a:t>
            </a:r>
            <a:r>
              <a:rPr lang="en-US" dirty="0" smtClean="0">
                <a:latin typeface="Arial"/>
                <a:cs typeface="Arial"/>
              </a:rPr>
              <a:t>Geometry’)</a:t>
            </a:r>
            <a:r>
              <a:rPr lang="en-US" dirty="0" smtClean="0">
                <a:latin typeface="Arial"/>
                <a:cs typeface="Arial"/>
              </a:rPr>
              <a:t>;</a:t>
            </a:r>
          </a:p>
          <a:p>
            <a:pPr marL="285750" indent="-285750">
              <a:spcAft>
                <a:spcPts val="500"/>
              </a:spcAft>
              <a:buFont typeface="Arial"/>
              <a:buChar char="•"/>
            </a:pPr>
            <a:r>
              <a:rPr lang="en-US" dirty="0" smtClean="0">
                <a:latin typeface="Arial"/>
                <a:cs typeface="Arial"/>
              </a:rPr>
              <a:t>Scheme of </a:t>
            </a:r>
            <a:r>
              <a:rPr lang="en-US" i="1" dirty="0" smtClean="0">
                <a:latin typeface="Arial"/>
                <a:cs typeface="Arial"/>
              </a:rPr>
              <a:t>documentation usage (SDU)</a:t>
            </a:r>
            <a:r>
              <a:rPr lang="en-US" dirty="0" smtClean="0">
                <a:latin typeface="Arial"/>
                <a:cs typeface="Arial"/>
              </a:rPr>
              <a:t>, related to secondary tasks (example: ‘saving a file’)</a:t>
            </a:r>
          </a:p>
        </p:txBody>
      </p:sp>
      <p:sp>
        <p:nvSpPr>
          <p:cNvPr id="2" name="Rectangle 1"/>
          <p:cNvSpPr/>
          <p:nvPr/>
        </p:nvSpPr>
        <p:spPr>
          <a:xfrm>
            <a:off x="4499992" y="2276872"/>
            <a:ext cx="3744416" cy="5040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cs typeface="Arial"/>
              </a:rPr>
              <a:t>Scheme A of documentation action</a:t>
            </a:r>
            <a:endParaRPr lang="en-US" dirty="0">
              <a:latin typeface="Arial"/>
              <a:cs typeface="Arial"/>
            </a:endParaRPr>
          </a:p>
        </p:txBody>
      </p:sp>
      <p:sp>
        <p:nvSpPr>
          <p:cNvPr id="9" name="Rectangle 8"/>
          <p:cNvSpPr/>
          <p:nvPr/>
        </p:nvSpPr>
        <p:spPr>
          <a:xfrm>
            <a:off x="4499992" y="2852936"/>
            <a:ext cx="1152128" cy="576064"/>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a:cs typeface="Arial"/>
              </a:rPr>
              <a:t>SDU</a:t>
            </a:r>
          </a:p>
          <a:p>
            <a:pPr algn="ctr"/>
            <a:r>
              <a:rPr lang="en-US" dirty="0" smtClean="0">
                <a:solidFill>
                  <a:schemeClr val="tx1"/>
                </a:solidFill>
                <a:latin typeface="Arial"/>
                <a:cs typeface="Arial"/>
              </a:rPr>
              <a:t>α</a:t>
            </a:r>
            <a:endParaRPr lang="en-US" dirty="0">
              <a:solidFill>
                <a:schemeClr val="tx1"/>
              </a:solidFill>
              <a:latin typeface="Arial"/>
              <a:cs typeface="Arial"/>
            </a:endParaRPr>
          </a:p>
        </p:txBody>
      </p:sp>
      <p:sp>
        <p:nvSpPr>
          <p:cNvPr id="10" name="Rectangle 9"/>
          <p:cNvSpPr/>
          <p:nvPr/>
        </p:nvSpPr>
        <p:spPr>
          <a:xfrm>
            <a:off x="5796136" y="2852936"/>
            <a:ext cx="1152128" cy="576064"/>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a:cs typeface="Arial"/>
              </a:rPr>
              <a:t>SDU</a:t>
            </a:r>
          </a:p>
          <a:p>
            <a:pPr algn="ctr"/>
            <a:r>
              <a:rPr lang="en-US" dirty="0" err="1" smtClean="0">
                <a:solidFill>
                  <a:schemeClr val="tx1"/>
                </a:solidFill>
                <a:latin typeface="Arial"/>
                <a:cs typeface="Arial"/>
              </a:rPr>
              <a:t>ε</a:t>
            </a:r>
            <a:endParaRPr lang="en-US" dirty="0">
              <a:solidFill>
                <a:schemeClr val="tx1"/>
              </a:solidFill>
              <a:latin typeface="Arial"/>
              <a:cs typeface="Arial"/>
            </a:endParaRPr>
          </a:p>
        </p:txBody>
      </p:sp>
      <p:sp>
        <p:nvSpPr>
          <p:cNvPr id="12" name="Rectangle 11"/>
          <p:cNvSpPr/>
          <p:nvPr/>
        </p:nvSpPr>
        <p:spPr>
          <a:xfrm>
            <a:off x="7092280" y="2852936"/>
            <a:ext cx="1152128" cy="576064"/>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a:cs typeface="Arial"/>
              </a:rPr>
              <a:t>SDU</a:t>
            </a:r>
          </a:p>
          <a:p>
            <a:pPr algn="ctr"/>
            <a:r>
              <a:rPr lang="en-US" dirty="0" smtClean="0">
                <a:solidFill>
                  <a:schemeClr val="tx1"/>
                </a:solidFill>
                <a:latin typeface="Arial"/>
                <a:cs typeface="Arial"/>
              </a:rPr>
              <a:t>β</a:t>
            </a:r>
            <a:endParaRPr lang="en-US" dirty="0">
              <a:solidFill>
                <a:schemeClr val="tx1"/>
              </a:solidFill>
              <a:latin typeface="Arial"/>
              <a:cs typeface="Arial"/>
            </a:endParaRPr>
          </a:p>
        </p:txBody>
      </p:sp>
      <p:sp>
        <p:nvSpPr>
          <p:cNvPr id="4" name="Rectangle 3"/>
          <p:cNvSpPr/>
          <p:nvPr/>
        </p:nvSpPr>
        <p:spPr>
          <a:xfrm>
            <a:off x="4427984" y="3564304"/>
            <a:ext cx="4536504" cy="584776"/>
          </a:xfrm>
          <a:prstGeom prst="rect">
            <a:avLst/>
          </a:prstGeom>
        </p:spPr>
        <p:txBody>
          <a:bodyPr wrap="square">
            <a:spAutoFit/>
          </a:bodyPr>
          <a:lstStyle/>
          <a:p>
            <a:r>
              <a:rPr lang="en-US" sz="1600" dirty="0" smtClean="0">
                <a:latin typeface="Arial"/>
                <a:cs typeface="Arial"/>
              </a:rPr>
              <a:t>A scheme of documentation action, sequence of schemes of documentation usage</a:t>
            </a:r>
            <a:endParaRPr lang="fr-FR" sz="1600" dirty="0"/>
          </a:p>
        </p:txBody>
      </p:sp>
      <p:sp>
        <p:nvSpPr>
          <p:cNvPr id="13" name="Rectangle 12"/>
          <p:cNvSpPr/>
          <p:nvPr/>
        </p:nvSpPr>
        <p:spPr>
          <a:xfrm>
            <a:off x="4499992" y="4725144"/>
            <a:ext cx="1152128" cy="576064"/>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a:cs typeface="Arial"/>
              </a:rPr>
              <a:t>SDU</a:t>
            </a:r>
          </a:p>
          <a:p>
            <a:pPr algn="ctr"/>
            <a:r>
              <a:rPr lang="en-US" dirty="0" err="1" smtClean="0">
                <a:solidFill>
                  <a:schemeClr val="tx1"/>
                </a:solidFill>
                <a:latin typeface="Arial"/>
                <a:cs typeface="Arial"/>
              </a:rPr>
              <a:t>ε</a:t>
            </a:r>
            <a:endParaRPr lang="en-US" dirty="0">
              <a:solidFill>
                <a:schemeClr val="tx1"/>
              </a:solidFill>
              <a:latin typeface="Arial"/>
              <a:cs typeface="Arial"/>
            </a:endParaRPr>
          </a:p>
        </p:txBody>
      </p:sp>
      <p:sp>
        <p:nvSpPr>
          <p:cNvPr id="14" name="Rectangle 13"/>
          <p:cNvSpPr/>
          <p:nvPr/>
        </p:nvSpPr>
        <p:spPr>
          <a:xfrm>
            <a:off x="5868144" y="4437112"/>
            <a:ext cx="172819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cs typeface="Arial"/>
              </a:rPr>
              <a:t>Scheme A</a:t>
            </a:r>
            <a:endParaRPr lang="en-US" dirty="0">
              <a:latin typeface="Arial"/>
              <a:cs typeface="Arial"/>
            </a:endParaRPr>
          </a:p>
        </p:txBody>
      </p:sp>
      <p:sp>
        <p:nvSpPr>
          <p:cNvPr id="15" name="Rectangle 14"/>
          <p:cNvSpPr/>
          <p:nvPr/>
        </p:nvSpPr>
        <p:spPr>
          <a:xfrm>
            <a:off x="5868144" y="4941168"/>
            <a:ext cx="172819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cs typeface="Arial"/>
              </a:rPr>
              <a:t>Scheme A</a:t>
            </a:r>
            <a:endParaRPr lang="en-US" dirty="0">
              <a:latin typeface="Arial"/>
              <a:cs typeface="Arial"/>
            </a:endParaRPr>
          </a:p>
        </p:txBody>
      </p:sp>
      <p:sp>
        <p:nvSpPr>
          <p:cNvPr id="16" name="Rectangle 15"/>
          <p:cNvSpPr/>
          <p:nvPr/>
        </p:nvSpPr>
        <p:spPr>
          <a:xfrm>
            <a:off x="5868144" y="5445224"/>
            <a:ext cx="172819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cs typeface="Arial"/>
              </a:rPr>
              <a:t>Scheme C</a:t>
            </a:r>
            <a:endParaRPr lang="en-US" dirty="0">
              <a:latin typeface="Arial"/>
              <a:cs typeface="Arial"/>
            </a:endParaRPr>
          </a:p>
        </p:txBody>
      </p:sp>
      <p:sp>
        <p:nvSpPr>
          <p:cNvPr id="17" name="Rectangle 16"/>
          <p:cNvSpPr/>
          <p:nvPr/>
        </p:nvSpPr>
        <p:spPr>
          <a:xfrm>
            <a:off x="4499992" y="5877272"/>
            <a:ext cx="4536504" cy="584776"/>
          </a:xfrm>
          <a:prstGeom prst="rect">
            <a:avLst/>
          </a:prstGeom>
        </p:spPr>
        <p:txBody>
          <a:bodyPr wrap="square">
            <a:spAutoFit/>
          </a:bodyPr>
          <a:lstStyle/>
          <a:p>
            <a:r>
              <a:rPr lang="en-US" sz="1600" dirty="0" smtClean="0">
                <a:latin typeface="Arial"/>
                <a:cs typeface="Arial"/>
              </a:rPr>
              <a:t>A scheme of documentation usage, component of different schemes of documentation action</a:t>
            </a:r>
            <a:endParaRPr lang="fr-FR" sz="1600" dirty="0"/>
          </a:p>
        </p:txBody>
      </p:sp>
      <p:sp>
        <p:nvSpPr>
          <p:cNvPr id="7" name="Bulle ronde 6"/>
          <p:cNvSpPr/>
          <p:nvPr/>
        </p:nvSpPr>
        <p:spPr>
          <a:xfrm>
            <a:off x="8316416" y="2204864"/>
            <a:ext cx="576064" cy="360040"/>
          </a:xfrm>
          <a:prstGeom prst="wedgeEllipseCallout">
            <a:avLst>
              <a:gd name="adj1" fmla="val -56015"/>
              <a:gd name="adj2" fmla="val 700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latin typeface="Arial"/>
                <a:cs typeface="Arial"/>
              </a:rPr>
              <a:t>K</a:t>
            </a:r>
            <a:endParaRPr lang="fr-FR" dirty="0">
              <a:latin typeface="Arial"/>
              <a:cs typeface="Arial"/>
            </a:endParaRPr>
          </a:p>
        </p:txBody>
      </p:sp>
      <p:sp>
        <p:nvSpPr>
          <p:cNvPr id="19" name="Bulle ronde 18"/>
          <p:cNvSpPr/>
          <p:nvPr/>
        </p:nvSpPr>
        <p:spPr>
          <a:xfrm>
            <a:off x="8316416" y="2780928"/>
            <a:ext cx="576064" cy="360040"/>
          </a:xfrm>
          <a:prstGeom prst="wedgeEllipseCallout">
            <a:avLst>
              <a:gd name="adj1" fmla="val -63052"/>
              <a:gd name="adj2" fmla="val 96271"/>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000000"/>
                </a:solidFill>
                <a:latin typeface="Arial"/>
                <a:cs typeface="Arial"/>
              </a:rPr>
              <a:t>k</a:t>
            </a:r>
          </a:p>
        </p:txBody>
      </p:sp>
      <p:sp>
        <p:nvSpPr>
          <p:cNvPr id="18" name="Rectangle 17"/>
          <p:cNvSpPr/>
          <p:nvPr/>
        </p:nvSpPr>
        <p:spPr>
          <a:xfrm>
            <a:off x="4355976" y="2132856"/>
            <a:ext cx="4680520" cy="2088232"/>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4355976" y="4365104"/>
            <a:ext cx="4680520" cy="2088232"/>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539552" y="5734997"/>
            <a:ext cx="3672408" cy="646331"/>
          </a:xfrm>
          <a:prstGeom prst="rect">
            <a:avLst/>
          </a:prstGeom>
        </p:spPr>
        <p:txBody>
          <a:bodyPr wrap="square">
            <a:spAutoFit/>
          </a:bodyPr>
          <a:lstStyle/>
          <a:p>
            <a:pPr>
              <a:spcAft>
                <a:spcPts val="500"/>
              </a:spcAft>
            </a:pPr>
            <a:r>
              <a:rPr lang="en-US" dirty="0">
                <a:latin typeface="Arial"/>
                <a:cs typeface="Arial"/>
              </a:rPr>
              <a:t>What </a:t>
            </a:r>
            <a:r>
              <a:rPr lang="en-US" dirty="0" smtClean="0">
                <a:latin typeface="Arial"/>
                <a:cs typeface="Arial"/>
              </a:rPr>
              <a:t>are </a:t>
            </a:r>
            <a:r>
              <a:rPr lang="en-US" dirty="0">
                <a:latin typeface="Arial"/>
                <a:cs typeface="Arial"/>
              </a:rPr>
              <a:t>the </a:t>
            </a:r>
            <a:r>
              <a:rPr lang="en-US" dirty="0" smtClean="0">
                <a:latin typeface="Arial"/>
                <a:cs typeface="Arial"/>
              </a:rPr>
              <a:t>links between </a:t>
            </a:r>
            <a:r>
              <a:rPr lang="en-US" dirty="0">
                <a:latin typeface="Arial"/>
                <a:cs typeface="Arial"/>
              </a:rPr>
              <a:t>the two different </a:t>
            </a:r>
            <a:r>
              <a:rPr lang="en-US" dirty="0" smtClean="0">
                <a:latin typeface="Arial"/>
                <a:cs typeface="Arial"/>
              </a:rPr>
              <a:t>kinds </a:t>
            </a:r>
            <a:r>
              <a:rPr lang="en-US" dirty="0">
                <a:latin typeface="Arial"/>
                <a:cs typeface="Arial"/>
              </a:rPr>
              <a:t>of </a:t>
            </a:r>
            <a:r>
              <a:rPr lang="en-US" dirty="0" smtClean="0">
                <a:latin typeface="Arial"/>
                <a:cs typeface="Arial"/>
              </a:rPr>
              <a:t>knowledge?</a:t>
            </a:r>
            <a:endParaRPr lang="en-US" dirty="0">
              <a:latin typeface="Arial"/>
              <a:cs typeface="Arial"/>
            </a:endParaRPr>
          </a:p>
        </p:txBody>
      </p:sp>
      <p:sp>
        <p:nvSpPr>
          <p:cNvPr id="23" name="Bulle ronde 22"/>
          <p:cNvSpPr/>
          <p:nvPr/>
        </p:nvSpPr>
        <p:spPr>
          <a:xfrm>
            <a:off x="7740352" y="4365104"/>
            <a:ext cx="576064" cy="360040"/>
          </a:xfrm>
          <a:prstGeom prst="wedgeEllipseCallout">
            <a:avLst>
              <a:gd name="adj1" fmla="val -63052"/>
              <a:gd name="adj2" fmla="val 474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latin typeface="Arial"/>
                <a:cs typeface="Arial"/>
              </a:rPr>
              <a:t>K</a:t>
            </a:r>
            <a:endParaRPr lang="fr-FR" dirty="0">
              <a:latin typeface="Arial"/>
              <a:cs typeface="Arial"/>
            </a:endParaRPr>
          </a:p>
        </p:txBody>
      </p:sp>
      <p:sp>
        <p:nvSpPr>
          <p:cNvPr id="24" name="Bulle ronde 23"/>
          <p:cNvSpPr/>
          <p:nvPr/>
        </p:nvSpPr>
        <p:spPr>
          <a:xfrm>
            <a:off x="4932040" y="5445224"/>
            <a:ext cx="576064" cy="360040"/>
          </a:xfrm>
          <a:prstGeom prst="wedgeEllipseCallout">
            <a:avLst>
              <a:gd name="adj1" fmla="val -84162"/>
              <a:gd name="adj2" fmla="val -65080"/>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000000"/>
                </a:solidFill>
                <a:latin typeface="Arial"/>
                <a:cs typeface="Arial"/>
              </a:rPr>
              <a:t>k</a:t>
            </a:r>
          </a:p>
        </p:txBody>
      </p:sp>
    </p:spTree>
    <p:extLst>
      <p:ext uri="{BB962C8B-B14F-4D97-AF65-F5344CB8AC3E}">
        <p14:creationId xmlns:p14="http://schemas.microsoft.com/office/powerpoint/2010/main" val="646329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5148063" y="548680"/>
            <a:ext cx="3579845" cy="4896544"/>
          </a:xfrm>
          <a:prstGeom prst="rect">
            <a:avLst/>
          </a:prstGeom>
          <a:ln>
            <a:solidFill>
              <a:srgbClr val="800000"/>
            </a:solidFill>
          </a:ln>
        </p:spPr>
      </p:pic>
      <p:sp>
        <p:nvSpPr>
          <p:cNvPr id="52" name="ZoneTexte 51"/>
          <p:cNvSpPr txBox="1"/>
          <p:nvPr/>
        </p:nvSpPr>
        <p:spPr>
          <a:xfrm>
            <a:off x="611560" y="1597386"/>
            <a:ext cx="4104456" cy="4567918"/>
          </a:xfrm>
          <a:prstGeom prst="rect">
            <a:avLst/>
          </a:prstGeom>
          <a:noFill/>
        </p:spPr>
        <p:txBody>
          <a:bodyPr wrap="square" rtlCol="0">
            <a:spAutoFit/>
          </a:bodyPr>
          <a:lstStyle/>
          <a:p>
            <a:pPr>
              <a:spcAft>
                <a:spcPts val="1000"/>
              </a:spcAft>
            </a:pPr>
            <a:r>
              <a:rPr lang="en-US" i="1" dirty="0" smtClean="0">
                <a:latin typeface="Arial"/>
                <a:cs typeface="Arial"/>
              </a:rPr>
              <a:t>Thinking variations of problems for teaching mathematics, crossing different traditions and fields of research</a:t>
            </a:r>
          </a:p>
          <a:p>
            <a:pPr>
              <a:spcAft>
                <a:spcPts val="500"/>
              </a:spcAft>
            </a:pPr>
            <a:r>
              <a:rPr lang="en-US" dirty="0" smtClean="0">
                <a:latin typeface="Arial"/>
                <a:cs typeface="Arial"/>
              </a:rPr>
              <a:t>The notion of </a:t>
            </a:r>
            <a:r>
              <a:rPr lang="en-US" i="1" dirty="0" smtClean="0">
                <a:latin typeface="Arial"/>
                <a:cs typeface="Arial"/>
              </a:rPr>
              <a:t>didactic variable </a:t>
            </a:r>
            <a:r>
              <a:rPr lang="en-US" dirty="0" smtClean="0">
                <a:latin typeface="Arial"/>
                <a:cs typeface="Arial"/>
              </a:rPr>
              <a:t>(</a:t>
            </a:r>
            <a:r>
              <a:rPr lang="en-US" dirty="0" smtClean="0">
                <a:latin typeface="Arial"/>
                <a:cs typeface="Arial"/>
              </a:rPr>
              <a:t>Brousseau 1996)</a:t>
            </a:r>
          </a:p>
          <a:p>
            <a:pPr>
              <a:spcAft>
                <a:spcPts val="500"/>
              </a:spcAft>
            </a:pPr>
            <a:r>
              <a:rPr lang="en-US" i="1" dirty="0" err="1" smtClean="0">
                <a:latin typeface="Arial"/>
                <a:cs typeface="Arial"/>
              </a:rPr>
              <a:t>Bianshi</a:t>
            </a:r>
            <a:r>
              <a:rPr lang="en-US" dirty="0" smtClean="0">
                <a:latin typeface="Arial"/>
                <a:cs typeface="Arial"/>
              </a:rPr>
              <a:t> teaching (teaching through variation) in Chinese culture (Zhang, submitted, Huang &amp; Li 2017)</a:t>
            </a:r>
          </a:p>
          <a:p>
            <a:pPr>
              <a:spcAft>
                <a:spcPts val="500"/>
              </a:spcAft>
            </a:pPr>
            <a:r>
              <a:rPr lang="en-US" dirty="0" smtClean="0">
                <a:latin typeface="Arial"/>
                <a:cs typeface="Arial"/>
              </a:rPr>
              <a:t>The historical studies of scribal schools (Proust 2007), for example the variations in computing the area of a square (De </a:t>
            </a:r>
            <a:r>
              <a:rPr lang="en-US" dirty="0" err="1" smtClean="0">
                <a:latin typeface="Arial"/>
                <a:cs typeface="Arial"/>
              </a:rPr>
              <a:t>Varent</a:t>
            </a:r>
            <a:r>
              <a:rPr lang="en-US" dirty="0" smtClean="0">
                <a:latin typeface="Arial"/>
                <a:cs typeface="Arial"/>
              </a:rPr>
              <a:t> 2018)</a:t>
            </a:r>
          </a:p>
          <a:p>
            <a:pPr>
              <a:spcAft>
                <a:spcPts val="500"/>
              </a:spcAft>
            </a:pPr>
            <a:r>
              <a:rPr lang="en-US" dirty="0" smtClean="0">
                <a:latin typeface="Arial"/>
                <a:cs typeface="Arial"/>
              </a:rPr>
              <a:t>The </a:t>
            </a:r>
            <a:r>
              <a:rPr lang="en-US" dirty="0">
                <a:latin typeface="Arial"/>
                <a:cs typeface="Arial"/>
              </a:rPr>
              <a:t>H</a:t>
            </a:r>
            <a:r>
              <a:rPr lang="en-US" dirty="0" smtClean="0">
                <a:latin typeface="Arial"/>
                <a:cs typeface="Arial"/>
              </a:rPr>
              <a:t>ungarian tradition of the series of problems (</a:t>
            </a:r>
            <a:r>
              <a:rPr lang="en-US" dirty="0" err="1" smtClean="0">
                <a:latin typeface="Arial"/>
                <a:cs typeface="Arial"/>
              </a:rPr>
              <a:t>Gosztonyi</a:t>
            </a:r>
            <a:r>
              <a:rPr lang="en-US" dirty="0" smtClean="0">
                <a:latin typeface="Arial"/>
                <a:cs typeface="Arial"/>
              </a:rPr>
              <a:t> 2017)</a:t>
            </a:r>
          </a:p>
        </p:txBody>
      </p:sp>
      <p:sp>
        <p:nvSpPr>
          <p:cNvPr id="8" name="Titre 1"/>
          <p:cNvSpPr>
            <a:spLocks noGrp="1"/>
          </p:cNvSpPr>
          <p:nvPr>
            <p:ph type="ctrTitle"/>
          </p:nvPr>
        </p:nvSpPr>
        <p:spPr>
          <a:xfrm>
            <a:off x="539552" y="404664"/>
            <a:ext cx="4104456" cy="1008112"/>
          </a:xfrm>
        </p:spPr>
        <p:txBody>
          <a:bodyPr anchor="t" anchorCtr="0">
            <a:noAutofit/>
          </a:bodyPr>
          <a:lstStyle/>
          <a:p>
            <a:pPr algn="l">
              <a:spcBef>
                <a:spcPts val="0"/>
              </a:spcBef>
              <a:spcAft>
                <a:spcPts val="500"/>
              </a:spcAft>
            </a:pPr>
            <a:r>
              <a:rPr lang="en-US" sz="3000" dirty="0" smtClean="0">
                <a:solidFill>
                  <a:srgbClr val="800000"/>
                </a:solidFill>
                <a:latin typeface="Arial"/>
                <a:cs typeface="Arial"/>
              </a:rPr>
              <a:t>Variation for designing </a:t>
            </a:r>
            <a:br>
              <a:rPr lang="en-US" sz="3000" dirty="0" smtClean="0">
                <a:solidFill>
                  <a:srgbClr val="800000"/>
                </a:solidFill>
                <a:latin typeface="Arial"/>
                <a:cs typeface="Arial"/>
              </a:rPr>
            </a:br>
            <a:r>
              <a:rPr lang="en-US" sz="2000" dirty="0" smtClean="0">
                <a:solidFill>
                  <a:srgbClr val="800000"/>
                </a:solidFill>
                <a:latin typeface="Arial"/>
                <a:cs typeface="Arial"/>
              </a:rPr>
              <a:t>(De </a:t>
            </a:r>
            <a:r>
              <a:rPr lang="en-US" sz="2000" dirty="0" err="1" smtClean="0">
                <a:solidFill>
                  <a:srgbClr val="800000"/>
                </a:solidFill>
                <a:latin typeface="Arial"/>
                <a:cs typeface="Arial"/>
              </a:rPr>
              <a:t>Varent</a:t>
            </a:r>
            <a:r>
              <a:rPr lang="en-US" sz="2000" dirty="0" smtClean="0">
                <a:solidFill>
                  <a:srgbClr val="800000"/>
                </a:solidFill>
                <a:latin typeface="Arial"/>
                <a:cs typeface="Arial"/>
              </a:rPr>
              <a:t>, </a:t>
            </a:r>
            <a:r>
              <a:rPr lang="en-US" sz="2000" dirty="0" err="1" smtClean="0">
                <a:solidFill>
                  <a:srgbClr val="800000"/>
                </a:solidFill>
                <a:latin typeface="Arial"/>
                <a:cs typeface="Arial"/>
              </a:rPr>
              <a:t>Gosztonyi</a:t>
            </a:r>
            <a:r>
              <a:rPr lang="en-US" sz="2000" dirty="0" smtClean="0">
                <a:solidFill>
                  <a:srgbClr val="800000"/>
                </a:solidFill>
                <a:latin typeface="Arial"/>
                <a:cs typeface="Arial"/>
              </a:rPr>
              <a:t>, &amp; Zhang)</a:t>
            </a:r>
            <a:endParaRPr lang="en-US" sz="2000" dirty="0">
              <a:solidFill>
                <a:srgbClr val="800000"/>
              </a:solidFill>
              <a:latin typeface="Arial"/>
              <a:cs typeface="Arial"/>
            </a:endParaRPr>
          </a:p>
        </p:txBody>
      </p:sp>
      <p:pic>
        <p:nvPicPr>
          <p:cNvPr id="3" name="Image 2"/>
          <p:cNvPicPr>
            <a:picLocks noChangeAspect="1"/>
          </p:cNvPicPr>
          <p:nvPr/>
        </p:nvPicPr>
        <p:blipFill>
          <a:blip r:embed="rId4"/>
          <a:stretch>
            <a:fillRect/>
          </a:stretch>
        </p:blipFill>
        <p:spPr>
          <a:xfrm>
            <a:off x="5148064" y="557023"/>
            <a:ext cx="3600400" cy="4888201"/>
          </a:xfrm>
          <a:prstGeom prst="rect">
            <a:avLst/>
          </a:prstGeom>
          <a:ln>
            <a:solidFill>
              <a:srgbClr val="800000"/>
            </a:solidFill>
          </a:ln>
        </p:spPr>
      </p:pic>
      <p:sp>
        <p:nvSpPr>
          <p:cNvPr id="25" name="Rectangle 24"/>
          <p:cNvSpPr/>
          <p:nvPr/>
        </p:nvSpPr>
        <p:spPr>
          <a:xfrm>
            <a:off x="5148064" y="5589240"/>
            <a:ext cx="3600400" cy="830997"/>
          </a:xfrm>
          <a:prstGeom prst="rect">
            <a:avLst/>
          </a:prstGeom>
          <a:ln>
            <a:solidFill>
              <a:srgbClr val="800000"/>
            </a:solidFill>
          </a:ln>
        </p:spPr>
        <p:txBody>
          <a:bodyPr wrap="square">
            <a:spAutoFit/>
          </a:bodyPr>
          <a:lstStyle/>
          <a:p>
            <a:r>
              <a:rPr lang="en-US" sz="1600" dirty="0">
                <a:latin typeface="Arial"/>
                <a:cs typeface="Arial"/>
              </a:rPr>
              <a:t>S</a:t>
            </a:r>
            <a:r>
              <a:rPr lang="en-US" sz="1600" dirty="0" smtClean="0">
                <a:latin typeface="Arial"/>
                <a:cs typeface="Arial"/>
              </a:rPr>
              <a:t>eries of problems around the sum</a:t>
            </a:r>
          </a:p>
          <a:p>
            <a:r>
              <a:rPr lang="en-US" sz="1600" dirty="0" smtClean="0">
                <a:latin typeface="Arial"/>
                <a:cs typeface="Arial"/>
              </a:rPr>
              <a:t> 1 + 2 + 3 + 4</a:t>
            </a:r>
            <a:r>
              <a:rPr lang="mr-IN" sz="1600" dirty="0" smtClean="0">
                <a:latin typeface="Arial"/>
                <a:cs typeface="Arial"/>
              </a:rPr>
              <a:t>…</a:t>
            </a:r>
            <a:r>
              <a:rPr lang="en-US" sz="1600" dirty="0" smtClean="0">
                <a:latin typeface="Arial"/>
                <a:cs typeface="Arial"/>
              </a:rPr>
              <a:t>  (Peter 1961) quoted by (</a:t>
            </a:r>
            <a:r>
              <a:rPr lang="en-US" sz="1600" dirty="0" err="1" smtClean="0">
                <a:latin typeface="Arial"/>
                <a:cs typeface="Arial"/>
              </a:rPr>
              <a:t>Gosztonyi</a:t>
            </a:r>
            <a:r>
              <a:rPr lang="en-US" sz="1600" dirty="0" smtClean="0">
                <a:latin typeface="Arial"/>
                <a:cs typeface="Arial"/>
              </a:rPr>
              <a:t> 2017 )</a:t>
            </a:r>
            <a:endParaRPr lang="en-US" sz="1600" dirty="0">
              <a:latin typeface="Arial"/>
              <a:cs typeface="Arial"/>
            </a:endParaRPr>
          </a:p>
        </p:txBody>
      </p:sp>
      <p:sp>
        <p:nvSpPr>
          <p:cNvPr id="5" name="Rectangle 4"/>
          <p:cNvSpPr/>
          <p:nvPr/>
        </p:nvSpPr>
        <p:spPr>
          <a:xfrm>
            <a:off x="5580112" y="3429000"/>
            <a:ext cx="1368152" cy="1008112"/>
          </a:xfrm>
          <a:prstGeom prst="rect">
            <a:avLst/>
          </a:prstGeom>
          <a:noFill/>
          <a:ln w="381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CF4668DC-857F-487D-BFFA-8C0CA5037977}" type="slidenum">
              <a:rPr lang="fr-BE" sz="1400" smtClean="0"/>
              <a:t>23</a:t>
            </a:fld>
            <a:endParaRPr lang="fr-BE" sz="1400" dirty="0"/>
          </a:p>
        </p:txBody>
      </p:sp>
    </p:spTree>
    <p:extLst>
      <p:ext uri="{BB962C8B-B14F-4D97-AF65-F5344CB8AC3E}">
        <p14:creationId xmlns:p14="http://schemas.microsoft.com/office/powerpoint/2010/main" val="369324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p:bldP spid="25" grpId="1"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539552" y="404664"/>
            <a:ext cx="4104456" cy="1080120"/>
          </a:xfrm>
        </p:spPr>
        <p:txBody>
          <a:bodyPr anchor="t" anchorCtr="0">
            <a:noAutofit/>
          </a:bodyPr>
          <a:lstStyle/>
          <a:p>
            <a:pPr algn="l">
              <a:spcBef>
                <a:spcPts val="0"/>
              </a:spcBef>
              <a:spcAft>
                <a:spcPts val="500"/>
              </a:spcAft>
            </a:pPr>
            <a:r>
              <a:rPr lang="en-US" sz="3000" dirty="0" smtClean="0">
                <a:solidFill>
                  <a:srgbClr val="800000"/>
                </a:solidFill>
                <a:latin typeface="Arial"/>
                <a:cs typeface="Arial"/>
              </a:rPr>
              <a:t>Variation for designing </a:t>
            </a:r>
            <a:br>
              <a:rPr lang="en-US" sz="3000" dirty="0" smtClean="0">
                <a:solidFill>
                  <a:srgbClr val="800000"/>
                </a:solidFill>
                <a:latin typeface="Arial"/>
                <a:cs typeface="Arial"/>
              </a:rPr>
            </a:br>
            <a:r>
              <a:rPr lang="en-US" sz="2000" dirty="0">
                <a:solidFill>
                  <a:srgbClr val="800000"/>
                </a:solidFill>
                <a:latin typeface="Arial"/>
                <a:cs typeface="Arial"/>
              </a:rPr>
              <a:t>(De </a:t>
            </a:r>
            <a:r>
              <a:rPr lang="en-US" sz="2000" dirty="0" err="1">
                <a:solidFill>
                  <a:srgbClr val="800000"/>
                </a:solidFill>
                <a:latin typeface="Arial"/>
                <a:cs typeface="Arial"/>
              </a:rPr>
              <a:t>Varent</a:t>
            </a:r>
            <a:r>
              <a:rPr lang="en-US" sz="2000" dirty="0">
                <a:solidFill>
                  <a:srgbClr val="800000"/>
                </a:solidFill>
                <a:latin typeface="Arial"/>
                <a:cs typeface="Arial"/>
              </a:rPr>
              <a:t>, </a:t>
            </a:r>
            <a:r>
              <a:rPr lang="en-US" sz="2000" dirty="0" err="1">
                <a:solidFill>
                  <a:srgbClr val="800000"/>
                </a:solidFill>
                <a:latin typeface="Arial"/>
                <a:cs typeface="Arial"/>
              </a:rPr>
              <a:t>Gosztonyi</a:t>
            </a:r>
            <a:r>
              <a:rPr lang="en-US" sz="2000" dirty="0">
                <a:solidFill>
                  <a:srgbClr val="800000"/>
                </a:solidFill>
                <a:latin typeface="Arial"/>
                <a:cs typeface="Arial"/>
              </a:rPr>
              <a:t>, &amp; Zhang)</a:t>
            </a:r>
          </a:p>
        </p:txBody>
      </p:sp>
      <p:pic>
        <p:nvPicPr>
          <p:cNvPr id="3" name="Image 2"/>
          <p:cNvPicPr>
            <a:picLocks noChangeAspect="1"/>
          </p:cNvPicPr>
          <p:nvPr/>
        </p:nvPicPr>
        <p:blipFill>
          <a:blip r:embed="rId3">
            <a:extLst>
              <a:ext uri="{BEBA8EAE-BF5A-486C-A8C5-ECC9F3942E4B}">
                <a14:imgProps xmlns:a14="http://schemas.microsoft.com/office/drawing/2010/main">
                  <a14:imgLayer r:embed="rId4">
                    <a14:imgEffect>
                      <a14:artisticPencilGrayscale trans="37000"/>
                    </a14:imgEffect>
                  </a14:imgLayer>
                </a14:imgProps>
              </a:ext>
            </a:extLst>
          </a:blip>
          <a:stretch>
            <a:fillRect/>
          </a:stretch>
        </p:blipFill>
        <p:spPr>
          <a:xfrm>
            <a:off x="5148064" y="548680"/>
            <a:ext cx="3600400" cy="4888201"/>
          </a:xfrm>
          <a:prstGeom prst="rect">
            <a:avLst/>
          </a:prstGeom>
          <a:solidFill>
            <a:schemeClr val="accent3"/>
          </a:solidFill>
          <a:ln>
            <a:solidFill>
              <a:srgbClr val="800000"/>
            </a:solidFill>
          </a:ln>
        </p:spPr>
      </p:pic>
      <p:sp>
        <p:nvSpPr>
          <p:cNvPr id="25" name="Rectangle 24"/>
          <p:cNvSpPr/>
          <p:nvPr/>
        </p:nvSpPr>
        <p:spPr>
          <a:xfrm>
            <a:off x="5148064" y="5589240"/>
            <a:ext cx="3600400" cy="830997"/>
          </a:xfrm>
          <a:prstGeom prst="rect">
            <a:avLst/>
          </a:prstGeom>
          <a:ln>
            <a:solidFill>
              <a:srgbClr val="800000"/>
            </a:solidFill>
          </a:ln>
        </p:spPr>
        <p:txBody>
          <a:bodyPr wrap="square">
            <a:spAutoFit/>
          </a:bodyPr>
          <a:lstStyle/>
          <a:p>
            <a:r>
              <a:rPr lang="en-US" sz="1600" dirty="0">
                <a:latin typeface="Arial"/>
                <a:cs typeface="Arial"/>
              </a:rPr>
              <a:t>S</a:t>
            </a:r>
            <a:r>
              <a:rPr lang="en-US" sz="1600" dirty="0" smtClean="0">
                <a:latin typeface="Arial"/>
                <a:cs typeface="Arial"/>
              </a:rPr>
              <a:t>eries of problems around the sum</a:t>
            </a:r>
          </a:p>
          <a:p>
            <a:r>
              <a:rPr lang="en-US" sz="1600" dirty="0" smtClean="0">
                <a:latin typeface="Arial"/>
                <a:cs typeface="Arial"/>
              </a:rPr>
              <a:t> 1 + 2 + 3 + 4</a:t>
            </a:r>
            <a:r>
              <a:rPr lang="mr-IN" sz="1600" dirty="0" smtClean="0">
                <a:latin typeface="Arial"/>
                <a:cs typeface="Arial"/>
              </a:rPr>
              <a:t>…</a:t>
            </a:r>
            <a:r>
              <a:rPr lang="en-US" sz="1600" dirty="0" smtClean="0">
                <a:latin typeface="Arial"/>
                <a:cs typeface="Arial"/>
              </a:rPr>
              <a:t>  (Peter 1961) quoted by (</a:t>
            </a:r>
            <a:r>
              <a:rPr lang="en-US" sz="1600" dirty="0" err="1" smtClean="0">
                <a:latin typeface="Arial"/>
                <a:cs typeface="Arial"/>
              </a:rPr>
              <a:t>Gosztonyi</a:t>
            </a:r>
            <a:r>
              <a:rPr lang="en-US" sz="1600" dirty="0" smtClean="0">
                <a:latin typeface="Arial"/>
                <a:cs typeface="Arial"/>
              </a:rPr>
              <a:t> 2017 )</a:t>
            </a:r>
            <a:endParaRPr lang="en-US" sz="1600" dirty="0">
              <a:latin typeface="Arial"/>
              <a:cs typeface="Arial"/>
            </a:endParaRPr>
          </a:p>
        </p:txBody>
      </p:sp>
      <p:pic>
        <p:nvPicPr>
          <p:cNvPr id="2" name="Image 1"/>
          <p:cNvPicPr>
            <a:picLocks noChangeAspect="1"/>
          </p:cNvPicPr>
          <p:nvPr/>
        </p:nvPicPr>
        <p:blipFill>
          <a:blip r:embed="rId5"/>
          <a:stretch>
            <a:fillRect/>
          </a:stretch>
        </p:blipFill>
        <p:spPr>
          <a:xfrm>
            <a:off x="5185229" y="2348880"/>
            <a:ext cx="3563235" cy="2304256"/>
          </a:xfrm>
          <a:prstGeom prst="rect">
            <a:avLst/>
          </a:prstGeom>
        </p:spPr>
      </p:pic>
      <p:sp>
        <p:nvSpPr>
          <p:cNvPr id="5" name="Rectangle 4"/>
          <p:cNvSpPr/>
          <p:nvPr/>
        </p:nvSpPr>
        <p:spPr>
          <a:xfrm>
            <a:off x="5148064" y="2276872"/>
            <a:ext cx="3600400" cy="2448272"/>
          </a:xfrm>
          <a:prstGeom prst="rect">
            <a:avLst/>
          </a:prstGeom>
          <a:noFill/>
          <a:ln w="381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683568" y="1484784"/>
            <a:ext cx="3960440" cy="4909037"/>
          </a:xfrm>
          <a:prstGeom prst="rect">
            <a:avLst/>
          </a:prstGeom>
          <a:noFill/>
        </p:spPr>
        <p:txBody>
          <a:bodyPr wrap="square" rtlCol="0">
            <a:spAutoFit/>
          </a:bodyPr>
          <a:lstStyle/>
          <a:p>
            <a:pPr>
              <a:spcAft>
                <a:spcPts val="1000"/>
              </a:spcAft>
            </a:pPr>
            <a:r>
              <a:rPr lang="en-US" i="1" dirty="0" smtClean="0">
                <a:latin typeface="Arial"/>
                <a:cs typeface="Arial"/>
              </a:rPr>
              <a:t>Thinking variation at the heart of teachers’ documentation work</a:t>
            </a:r>
          </a:p>
          <a:p>
            <a:pPr>
              <a:spcAft>
                <a:spcPts val="500"/>
              </a:spcAft>
            </a:pPr>
            <a:r>
              <a:rPr lang="en-US" dirty="0" smtClean="0">
                <a:latin typeface="Arial"/>
                <a:cs typeface="Arial"/>
              </a:rPr>
              <a:t>Analyzing teachers’ resources vs. teachers’ practices (</a:t>
            </a:r>
            <a:r>
              <a:rPr lang="en-US" i="1" dirty="0" smtClean="0">
                <a:latin typeface="Arial"/>
                <a:cs typeface="Arial"/>
              </a:rPr>
              <a:t>potential</a:t>
            </a:r>
            <a:r>
              <a:rPr lang="en-US" dirty="0" smtClean="0">
                <a:latin typeface="Arial"/>
                <a:cs typeface="Arial"/>
              </a:rPr>
              <a:t> vs. </a:t>
            </a:r>
            <a:r>
              <a:rPr lang="en-US" i="1" dirty="0" smtClean="0">
                <a:latin typeface="Arial"/>
                <a:cs typeface="Arial"/>
              </a:rPr>
              <a:t>practical</a:t>
            </a:r>
            <a:r>
              <a:rPr lang="en-US" dirty="0" smtClean="0">
                <a:latin typeface="Arial"/>
                <a:cs typeface="Arial"/>
              </a:rPr>
              <a:t> variations)</a:t>
            </a:r>
          </a:p>
          <a:p>
            <a:pPr>
              <a:spcAft>
                <a:spcPts val="500"/>
              </a:spcAft>
            </a:pPr>
            <a:r>
              <a:rPr lang="en-US" i="1" dirty="0" smtClean="0">
                <a:latin typeface="Arial"/>
                <a:cs typeface="Arial"/>
              </a:rPr>
              <a:t>Internal</a:t>
            </a:r>
            <a:r>
              <a:rPr lang="en-US" dirty="0" smtClean="0">
                <a:latin typeface="Arial"/>
                <a:cs typeface="Arial"/>
              </a:rPr>
              <a:t> variation (acting on the variable of a problem, re-designing) vs. </a:t>
            </a:r>
            <a:r>
              <a:rPr lang="en-US" i="1" dirty="0" smtClean="0">
                <a:latin typeface="Arial"/>
                <a:cs typeface="Arial"/>
              </a:rPr>
              <a:t>external</a:t>
            </a:r>
            <a:r>
              <a:rPr lang="en-US" dirty="0" smtClean="0">
                <a:latin typeface="Arial"/>
                <a:cs typeface="Arial"/>
              </a:rPr>
              <a:t> variation (varying the assortments of a set of exercises)</a:t>
            </a:r>
          </a:p>
          <a:p>
            <a:pPr>
              <a:spcAft>
                <a:spcPts val="500"/>
              </a:spcAft>
            </a:pPr>
            <a:r>
              <a:rPr lang="en-US" dirty="0" smtClean="0">
                <a:latin typeface="Arial"/>
                <a:cs typeface="Arial"/>
              </a:rPr>
              <a:t>Rethinking the notion of </a:t>
            </a:r>
            <a:r>
              <a:rPr lang="en-US" i="1" dirty="0" smtClean="0">
                <a:latin typeface="Arial"/>
                <a:cs typeface="Arial"/>
              </a:rPr>
              <a:t>instrumentalization</a:t>
            </a:r>
            <a:r>
              <a:rPr lang="en-US" dirty="0" smtClean="0">
                <a:latin typeface="Arial"/>
                <a:cs typeface="Arial"/>
              </a:rPr>
              <a:t> in this perspective</a:t>
            </a:r>
          </a:p>
          <a:p>
            <a:pPr>
              <a:spcAft>
                <a:spcPts val="500"/>
              </a:spcAft>
            </a:pPr>
            <a:r>
              <a:rPr lang="en-US" dirty="0" smtClean="0">
                <a:latin typeface="Arial"/>
                <a:cs typeface="Arial"/>
              </a:rPr>
              <a:t>Refining </a:t>
            </a:r>
            <a:r>
              <a:rPr lang="en-US" i="1" dirty="0" smtClean="0">
                <a:latin typeface="Arial"/>
                <a:cs typeface="Arial"/>
              </a:rPr>
              <a:t>teacher design capacity </a:t>
            </a:r>
            <a:r>
              <a:rPr lang="en-US" dirty="0" smtClean="0">
                <a:latin typeface="Arial"/>
                <a:cs typeface="Arial"/>
              </a:rPr>
              <a:t>(Pepin, Gueudet &amp; Trouche 2017)</a:t>
            </a:r>
          </a:p>
          <a:p>
            <a:pPr>
              <a:spcAft>
                <a:spcPts val="500"/>
              </a:spcAft>
            </a:pPr>
            <a:r>
              <a:rPr lang="en-US" dirty="0">
                <a:latin typeface="Arial"/>
                <a:cs typeface="Arial"/>
              </a:rPr>
              <a:t>T</a:t>
            </a:r>
            <a:r>
              <a:rPr lang="en-US" dirty="0" smtClean="0">
                <a:latin typeface="Arial"/>
                <a:cs typeface="Arial"/>
              </a:rPr>
              <a:t>owards </a:t>
            </a:r>
            <a:r>
              <a:rPr lang="en-US" dirty="0" smtClean="0">
                <a:latin typeface="Arial"/>
                <a:cs typeface="Arial"/>
              </a:rPr>
              <a:t>a workshop in ICME-14 in </a:t>
            </a:r>
            <a:r>
              <a:rPr lang="en-US" dirty="0" smtClean="0">
                <a:latin typeface="Arial"/>
                <a:cs typeface="Arial"/>
              </a:rPr>
              <a:t>Shanghai (2020)?</a:t>
            </a:r>
            <a:endParaRPr lang="en-US" dirty="0" smtClean="0">
              <a:latin typeface="Arial"/>
              <a:cs typeface="Arial"/>
            </a:endParaRPr>
          </a:p>
        </p:txBody>
      </p:sp>
    </p:spTree>
    <p:extLst>
      <p:ext uri="{BB962C8B-B14F-4D97-AF65-F5344CB8AC3E}">
        <p14:creationId xmlns:p14="http://schemas.microsoft.com/office/powerpoint/2010/main" val="4105123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539552" y="404664"/>
            <a:ext cx="4104456" cy="720080"/>
          </a:xfrm>
        </p:spPr>
        <p:txBody>
          <a:bodyPr anchor="t" anchorCtr="0">
            <a:noAutofit/>
          </a:bodyPr>
          <a:lstStyle/>
          <a:p>
            <a:pPr algn="l">
              <a:spcBef>
                <a:spcPts val="0"/>
              </a:spcBef>
              <a:spcAft>
                <a:spcPts val="500"/>
              </a:spcAft>
            </a:pPr>
            <a:r>
              <a:rPr lang="en-US" sz="3000" dirty="0" smtClean="0">
                <a:solidFill>
                  <a:srgbClr val="800000"/>
                </a:solidFill>
                <a:latin typeface="Arial"/>
                <a:cs typeface="Arial"/>
              </a:rPr>
              <a:t>Variation for designing </a:t>
            </a:r>
            <a:endParaRPr lang="en-US" sz="2000" dirty="0">
              <a:solidFill>
                <a:srgbClr val="800000"/>
              </a:solidFill>
              <a:latin typeface="Arial"/>
              <a:cs typeface="Arial"/>
            </a:endParaRPr>
          </a:p>
        </p:txBody>
      </p:sp>
      <p:sp>
        <p:nvSpPr>
          <p:cNvPr id="9" name="ZoneTexte 8"/>
          <p:cNvSpPr txBox="1"/>
          <p:nvPr/>
        </p:nvSpPr>
        <p:spPr>
          <a:xfrm>
            <a:off x="611560" y="5013176"/>
            <a:ext cx="3960440" cy="1541448"/>
          </a:xfrm>
          <a:prstGeom prst="rect">
            <a:avLst/>
          </a:prstGeom>
          <a:noFill/>
        </p:spPr>
        <p:txBody>
          <a:bodyPr wrap="square" rtlCol="0">
            <a:spAutoFit/>
          </a:bodyPr>
          <a:lstStyle/>
          <a:p>
            <a:pPr>
              <a:spcAft>
                <a:spcPts val="500"/>
              </a:spcAft>
            </a:pPr>
            <a:r>
              <a:rPr lang="en-US" dirty="0" smtClean="0">
                <a:latin typeface="Arial"/>
                <a:cs typeface="Arial"/>
              </a:rPr>
              <a:t>Le </a:t>
            </a:r>
            <a:r>
              <a:rPr lang="en-US" dirty="0" err="1" smtClean="0">
                <a:latin typeface="Arial"/>
                <a:cs typeface="Arial"/>
              </a:rPr>
              <a:t>déjeuner</a:t>
            </a:r>
            <a:r>
              <a:rPr lang="en-US" dirty="0" smtClean="0">
                <a:latin typeface="Arial"/>
                <a:cs typeface="Arial"/>
              </a:rPr>
              <a:t> </a:t>
            </a:r>
            <a:r>
              <a:rPr lang="en-US" dirty="0" err="1" smtClean="0">
                <a:latin typeface="Arial"/>
                <a:cs typeface="Arial"/>
              </a:rPr>
              <a:t>sur</a:t>
            </a:r>
            <a:r>
              <a:rPr lang="en-US" dirty="0" smtClean="0">
                <a:latin typeface="Arial"/>
                <a:cs typeface="Arial"/>
              </a:rPr>
              <a:t> </a:t>
            </a:r>
            <a:r>
              <a:rPr lang="en-US" dirty="0" err="1" smtClean="0">
                <a:latin typeface="Arial"/>
                <a:cs typeface="Arial"/>
              </a:rPr>
              <a:t>l’herbe</a:t>
            </a:r>
            <a:r>
              <a:rPr lang="en-US" dirty="0" smtClean="0">
                <a:latin typeface="Arial"/>
                <a:cs typeface="Arial"/>
              </a:rPr>
              <a:t>, from </a:t>
            </a:r>
            <a:r>
              <a:rPr lang="en-US" dirty="0" err="1" smtClean="0">
                <a:latin typeface="Arial"/>
                <a:cs typeface="Arial"/>
              </a:rPr>
              <a:t>Manet</a:t>
            </a:r>
            <a:r>
              <a:rPr lang="en-US" dirty="0" smtClean="0">
                <a:latin typeface="Arial"/>
                <a:cs typeface="Arial"/>
              </a:rPr>
              <a:t> (1860) to Picasso (1960)</a:t>
            </a:r>
          </a:p>
          <a:p>
            <a:pPr>
              <a:spcAft>
                <a:spcPts val="500"/>
              </a:spcAft>
            </a:pPr>
            <a:r>
              <a:rPr lang="en-US" dirty="0" smtClean="0">
                <a:latin typeface="Arial"/>
                <a:cs typeface="Arial"/>
              </a:rPr>
              <a:t>The variation processes, not only a way of </a:t>
            </a:r>
            <a:r>
              <a:rPr lang="en-US" dirty="0" err="1" smtClean="0">
                <a:latin typeface="Arial"/>
                <a:cs typeface="Arial"/>
              </a:rPr>
              <a:t>traning</a:t>
            </a:r>
            <a:r>
              <a:rPr lang="en-US" dirty="0" smtClean="0">
                <a:latin typeface="Arial"/>
                <a:cs typeface="Arial"/>
              </a:rPr>
              <a:t>, but, essentially, a way for understanding something</a:t>
            </a:r>
            <a:endParaRPr lang="en-US" dirty="0" smtClean="0">
              <a:latin typeface="Arial"/>
              <a:cs typeface="Arial"/>
            </a:endParaRPr>
          </a:p>
        </p:txBody>
      </p:sp>
      <p:pic>
        <p:nvPicPr>
          <p:cNvPr id="4" name="Image 3"/>
          <p:cNvPicPr>
            <a:picLocks noChangeAspect="1"/>
          </p:cNvPicPr>
          <p:nvPr/>
        </p:nvPicPr>
        <p:blipFill>
          <a:blip r:embed="rId3"/>
          <a:stretch>
            <a:fillRect/>
          </a:stretch>
        </p:blipFill>
        <p:spPr>
          <a:xfrm>
            <a:off x="539552" y="1528297"/>
            <a:ext cx="4055164" cy="3196847"/>
          </a:xfrm>
          <a:prstGeom prst="rect">
            <a:avLst/>
          </a:prstGeom>
        </p:spPr>
      </p:pic>
      <p:pic>
        <p:nvPicPr>
          <p:cNvPr id="6" name="Image 5"/>
          <p:cNvPicPr>
            <a:picLocks noChangeAspect="1"/>
          </p:cNvPicPr>
          <p:nvPr/>
        </p:nvPicPr>
        <p:blipFill>
          <a:blip r:embed="rId4"/>
          <a:stretch>
            <a:fillRect/>
          </a:stretch>
        </p:blipFill>
        <p:spPr>
          <a:xfrm>
            <a:off x="5580112" y="116632"/>
            <a:ext cx="2592288" cy="2042929"/>
          </a:xfrm>
          <a:prstGeom prst="rect">
            <a:avLst/>
          </a:prstGeom>
          <a:ln>
            <a:solidFill>
              <a:srgbClr val="800000"/>
            </a:solidFill>
          </a:ln>
        </p:spPr>
      </p:pic>
      <p:pic>
        <p:nvPicPr>
          <p:cNvPr id="7" name="Image 6"/>
          <p:cNvPicPr>
            <a:picLocks noChangeAspect="1"/>
          </p:cNvPicPr>
          <p:nvPr/>
        </p:nvPicPr>
        <p:blipFill>
          <a:blip r:embed="rId5"/>
          <a:stretch>
            <a:fillRect/>
          </a:stretch>
        </p:blipFill>
        <p:spPr>
          <a:xfrm>
            <a:off x="5580112" y="2276872"/>
            <a:ext cx="2592000" cy="2147169"/>
          </a:xfrm>
          <a:prstGeom prst="rect">
            <a:avLst/>
          </a:prstGeom>
          <a:ln>
            <a:solidFill>
              <a:srgbClr val="800000"/>
            </a:solidFill>
          </a:ln>
        </p:spPr>
      </p:pic>
      <p:pic>
        <p:nvPicPr>
          <p:cNvPr id="10" name="Image 9"/>
          <p:cNvPicPr>
            <a:picLocks noChangeAspect="1"/>
          </p:cNvPicPr>
          <p:nvPr/>
        </p:nvPicPr>
        <p:blipFill>
          <a:blip r:embed="rId6"/>
          <a:stretch>
            <a:fillRect/>
          </a:stretch>
        </p:blipFill>
        <p:spPr>
          <a:xfrm>
            <a:off x="5652120" y="4509118"/>
            <a:ext cx="2592000" cy="2184078"/>
          </a:xfrm>
          <a:prstGeom prst="rect">
            <a:avLst/>
          </a:prstGeom>
          <a:ln>
            <a:solidFill>
              <a:srgbClr val="800000"/>
            </a:solidFill>
          </a:ln>
        </p:spPr>
      </p:pic>
    </p:spTree>
    <p:extLst>
      <p:ext uri="{BB962C8B-B14F-4D97-AF65-F5344CB8AC3E}">
        <p14:creationId xmlns:p14="http://schemas.microsoft.com/office/powerpoint/2010/main" val="1861257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539552" y="404664"/>
            <a:ext cx="3744416" cy="1080120"/>
          </a:xfrm>
        </p:spPr>
        <p:txBody>
          <a:bodyPr anchor="t" anchorCtr="0">
            <a:noAutofit/>
          </a:bodyPr>
          <a:lstStyle/>
          <a:p>
            <a:pPr algn="l">
              <a:spcBef>
                <a:spcPts val="0"/>
              </a:spcBef>
              <a:spcAft>
                <a:spcPts val="500"/>
              </a:spcAft>
            </a:pPr>
            <a:r>
              <a:rPr lang="en-US" sz="3200" dirty="0">
                <a:solidFill>
                  <a:srgbClr val="800000"/>
                </a:solidFill>
                <a:latin typeface="Arial"/>
                <a:cs typeface="Arial"/>
              </a:rPr>
              <a:t>Languages and </a:t>
            </a:r>
            <a:r>
              <a:rPr lang="en-US" sz="3200" dirty="0" smtClean="0">
                <a:solidFill>
                  <a:srgbClr val="800000"/>
                </a:solidFill>
                <a:latin typeface="Arial"/>
                <a:cs typeface="Arial"/>
              </a:rPr>
              <a:t>thoughts</a:t>
            </a:r>
            <a:r>
              <a:rPr lang="en-US" sz="3200" dirty="0" smtClean="0">
                <a:latin typeface="Arial"/>
                <a:cs typeface="Arial"/>
              </a:rPr>
              <a:t> </a:t>
            </a:r>
            <a:r>
              <a:rPr lang="en-US" sz="2000" dirty="0" smtClean="0">
                <a:solidFill>
                  <a:srgbClr val="800000"/>
                </a:solidFill>
                <a:latin typeface="Arial"/>
                <a:cs typeface="Arial"/>
              </a:rPr>
              <a:t>(Wang 2019)</a:t>
            </a:r>
            <a:endParaRPr lang="en-US" sz="2000" dirty="0">
              <a:solidFill>
                <a:srgbClr val="800000"/>
              </a:solidFill>
              <a:latin typeface="Arial"/>
              <a:cs typeface="Arial"/>
            </a:endParaRPr>
          </a:p>
        </p:txBody>
      </p:sp>
      <p:sp>
        <p:nvSpPr>
          <p:cNvPr id="9" name="ZoneTexte 8"/>
          <p:cNvSpPr txBox="1"/>
          <p:nvPr/>
        </p:nvSpPr>
        <p:spPr>
          <a:xfrm>
            <a:off x="539552" y="1484784"/>
            <a:ext cx="4176464" cy="5037277"/>
          </a:xfrm>
          <a:prstGeom prst="rect">
            <a:avLst/>
          </a:prstGeom>
          <a:noFill/>
        </p:spPr>
        <p:txBody>
          <a:bodyPr wrap="square" rtlCol="0">
            <a:spAutoFit/>
          </a:bodyPr>
          <a:lstStyle/>
          <a:p>
            <a:pPr>
              <a:spcAft>
                <a:spcPts val="1000"/>
              </a:spcAft>
            </a:pPr>
            <a:r>
              <a:rPr lang="en-US" i="1" dirty="0" smtClean="0">
                <a:latin typeface="Arial"/>
                <a:cs typeface="Arial"/>
              </a:rPr>
              <a:t>Constituting teachers’ expressions into naming systems</a:t>
            </a:r>
          </a:p>
          <a:p>
            <a:pPr>
              <a:spcAft>
                <a:spcPts val="500"/>
              </a:spcAft>
            </a:pPr>
            <a:r>
              <a:rPr lang="en-US" dirty="0">
                <a:latin typeface="Arial"/>
                <a:cs typeface="Arial"/>
              </a:rPr>
              <a:t>E</a:t>
            </a:r>
            <a:r>
              <a:rPr lang="en-US" dirty="0" smtClean="0">
                <a:latin typeface="Arial"/>
                <a:cs typeface="Arial"/>
              </a:rPr>
              <a:t>xpressions used </a:t>
            </a:r>
            <a:r>
              <a:rPr lang="en-US" i="1" dirty="0" smtClean="0">
                <a:latin typeface="Arial"/>
                <a:cs typeface="Arial"/>
              </a:rPr>
              <a:t>over classroom </a:t>
            </a:r>
            <a:r>
              <a:rPr lang="en-US" i="1" dirty="0" smtClean="0">
                <a:latin typeface="Arial"/>
                <a:cs typeface="Arial"/>
              </a:rPr>
              <a:t>activities</a:t>
            </a:r>
            <a:r>
              <a:rPr lang="en-US" dirty="0">
                <a:latin typeface="Arial"/>
                <a:cs typeface="Arial"/>
              </a:rPr>
              <a:t> </a:t>
            </a:r>
            <a:r>
              <a:rPr lang="en-US" dirty="0" smtClean="0">
                <a:latin typeface="Arial"/>
                <a:cs typeface="Arial"/>
              </a:rPr>
              <a:t>(</a:t>
            </a:r>
            <a:r>
              <a:rPr lang="en-US" i="1" dirty="0" smtClean="0">
                <a:latin typeface="Arial"/>
                <a:cs typeface="Arial"/>
              </a:rPr>
              <a:t>Lexicon</a:t>
            </a:r>
            <a:r>
              <a:rPr lang="en-US" dirty="0" smtClean="0">
                <a:latin typeface="Arial"/>
                <a:cs typeface="Arial"/>
              </a:rPr>
              <a:t>, Clarke </a:t>
            </a:r>
            <a:r>
              <a:rPr lang="en-US" i="1" dirty="0" smtClean="0">
                <a:latin typeface="Arial"/>
                <a:cs typeface="Arial"/>
              </a:rPr>
              <a:t>et al</a:t>
            </a:r>
            <a:r>
              <a:rPr lang="en-US" dirty="0" smtClean="0">
                <a:latin typeface="Arial"/>
                <a:cs typeface="Arial"/>
              </a:rPr>
              <a:t>. 2017)</a:t>
            </a:r>
          </a:p>
          <a:p>
            <a:pPr>
              <a:spcAft>
                <a:spcPts val="500"/>
              </a:spcAft>
            </a:pPr>
            <a:r>
              <a:rPr lang="en-US" dirty="0">
                <a:latin typeface="Arial"/>
                <a:cs typeface="Arial"/>
              </a:rPr>
              <a:t>E</a:t>
            </a:r>
            <a:r>
              <a:rPr lang="en-US" dirty="0" smtClean="0">
                <a:latin typeface="Arial"/>
                <a:cs typeface="Arial"/>
              </a:rPr>
              <a:t>xpressions used over </a:t>
            </a:r>
            <a:r>
              <a:rPr lang="en-US" i="1" dirty="0" smtClean="0">
                <a:latin typeface="Arial"/>
                <a:cs typeface="Arial"/>
              </a:rPr>
              <a:t>teachers’ documentation work </a:t>
            </a:r>
            <a:r>
              <a:rPr lang="en-US" dirty="0" smtClean="0">
                <a:latin typeface="Arial"/>
                <a:cs typeface="Arial"/>
              </a:rPr>
              <a:t>(Wang 2019)</a:t>
            </a:r>
          </a:p>
          <a:p>
            <a:pPr marL="285750" indent="-285750">
              <a:spcAft>
                <a:spcPts val="500"/>
              </a:spcAft>
              <a:buFont typeface="Arial"/>
              <a:buChar char="•"/>
            </a:pPr>
            <a:r>
              <a:rPr lang="en-US" dirty="0" smtClean="0">
                <a:latin typeface="Arial"/>
                <a:cs typeface="Arial"/>
              </a:rPr>
              <a:t>Analyzing the structure of the words / </a:t>
            </a:r>
            <a:r>
              <a:rPr lang="en-US" dirty="0" smtClean="0">
                <a:latin typeface="Arial"/>
                <a:cs typeface="Arial"/>
              </a:rPr>
              <a:t>verbs (Rafalska 2019)</a:t>
            </a:r>
            <a:endParaRPr lang="en-US" dirty="0" smtClean="0">
              <a:latin typeface="Arial"/>
              <a:cs typeface="Arial"/>
            </a:endParaRPr>
          </a:p>
          <a:p>
            <a:pPr marL="285750" indent="-285750">
              <a:spcAft>
                <a:spcPts val="500"/>
              </a:spcAft>
              <a:buFont typeface="Arial"/>
              <a:buChar char="•"/>
            </a:pPr>
            <a:r>
              <a:rPr lang="en-US" dirty="0" smtClean="0">
                <a:latin typeface="Arial"/>
                <a:cs typeface="Arial"/>
              </a:rPr>
              <a:t>Analyzing the </a:t>
            </a:r>
            <a:r>
              <a:rPr lang="en-US" dirty="0" smtClean="0">
                <a:latin typeface="Arial"/>
                <a:cs typeface="Arial"/>
              </a:rPr>
              <a:t>‘families’ of a </a:t>
            </a:r>
            <a:r>
              <a:rPr lang="en-US" dirty="0" smtClean="0">
                <a:latin typeface="Arial"/>
                <a:cs typeface="Arial"/>
              </a:rPr>
              <a:t>character/word</a:t>
            </a:r>
          </a:p>
          <a:p>
            <a:pPr marL="285750" indent="-285750">
              <a:spcAft>
                <a:spcPts val="500"/>
              </a:spcAft>
              <a:buFont typeface="Arial"/>
              <a:buChar char="•"/>
            </a:pPr>
            <a:r>
              <a:rPr lang="en-US" dirty="0" smtClean="0">
                <a:latin typeface="Arial"/>
                <a:cs typeface="Arial"/>
              </a:rPr>
              <a:t>From </a:t>
            </a:r>
            <a:r>
              <a:rPr lang="en-US" dirty="0" smtClean="0">
                <a:latin typeface="Arial"/>
                <a:cs typeface="Arial"/>
              </a:rPr>
              <a:t>naming systems </a:t>
            </a:r>
            <a:r>
              <a:rPr lang="en-US" dirty="0" smtClean="0">
                <a:latin typeface="Arial"/>
                <a:cs typeface="Arial"/>
              </a:rPr>
              <a:t>to resource systems and activity </a:t>
            </a:r>
            <a:r>
              <a:rPr lang="en-US" dirty="0" smtClean="0">
                <a:latin typeface="Arial"/>
                <a:cs typeface="Arial"/>
              </a:rPr>
              <a:t>systems</a:t>
            </a:r>
          </a:p>
          <a:p>
            <a:pPr marL="285750" indent="-285750">
              <a:spcAft>
                <a:spcPts val="500"/>
              </a:spcAft>
              <a:buFont typeface="Arial"/>
              <a:buChar char="•"/>
            </a:pPr>
            <a:r>
              <a:rPr lang="en-US" dirty="0" smtClean="0">
                <a:latin typeface="Arial"/>
                <a:cs typeface="Arial"/>
              </a:rPr>
              <a:t>From </a:t>
            </a:r>
            <a:r>
              <a:rPr lang="en-US" i="1" dirty="0" smtClean="0">
                <a:latin typeface="Arial"/>
                <a:cs typeface="Arial"/>
              </a:rPr>
              <a:t>thesaurus</a:t>
            </a:r>
            <a:r>
              <a:rPr lang="en-US" dirty="0" smtClean="0">
                <a:latin typeface="Arial"/>
                <a:cs typeface="Arial"/>
              </a:rPr>
              <a:t> to </a:t>
            </a:r>
            <a:r>
              <a:rPr lang="en-US" i="1" dirty="0" smtClean="0">
                <a:latin typeface="Arial"/>
                <a:cs typeface="Arial"/>
              </a:rPr>
              <a:t>ontology</a:t>
            </a:r>
            <a:r>
              <a:rPr lang="en-US" dirty="0" smtClean="0">
                <a:latin typeface="Arial"/>
                <a:cs typeface="Arial"/>
              </a:rPr>
              <a:t> (</a:t>
            </a:r>
            <a:r>
              <a:rPr lang="en-US" dirty="0" err="1" smtClean="0">
                <a:latin typeface="Arial"/>
                <a:cs typeface="Arial"/>
              </a:rPr>
              <a:t>Bourdeau</a:t>
            </a:r>
            <a:r>
              <a:rPr lang="en-US" dirty="0" smtClean="0">
                <a:latin typeface="Arial"/>
                <a:cs typeface="Arial"/>
              </a:rPr>
              <a:t> &amp; </a:t>
            </a:r>
            <a:r>
              <a:rPr lang="en-US" dirty="0" err="1" smtClean="0">
                <a:latin typeface="Arial"/>
                <a:cs typeface="Arial"/>
              </a:rPr>
              <a:t>Balacheff</a:t>
            </a:r>
            <a:r>
              <a:rPr lang="en-US" dirty="0" smtClean="0">
                <a:latin typeface="Arial"/>
                <a:cs typeface="Arial"/>
              </a:rPr>
              <a:t> 2014)</a:t>
            </a:r>
            <a:endParaRPr lang="en-US" dirty="0" smtClean="0">
              <a:latin typeface="Arial"/>
              <a:cs typeface="Arial"/>
            </a:endParaRPr>
          </a:p>
          <a:p>
            <a:pPr marL="285750" indent="-285750">
              <a:spcAft>
                <a:spcPts val="500"/>
              </a:spcAft>
              <a:buFont typeface="Arial"/>
              <a:buChar char="•"/>
            </a:pPr>
            <a:r>
              <a:rPr lang="en-US" dirty="0" smtClean="0">
                <a:latin typeface="Arial"/>
                <a:cs typeface="Arial"/>
              </a:rPr>
              <a:t>From </a:t>
            </a:r>
            <a:r>
              <a:rPr lang="en-US" dirty="0" smtClean="0">
                <a:latin typeface="Arial"/>
                <a:cs typeface="Arial"/>
              </a:rPr>
              <a:t>languages to thoughts (Jullien 2015</a:t>
            </a:r>
            <a:r>
              <a:rPr lang="en-US" dirty="0" smtClean="0">
                <a:latin typeface="Arial"/>
                <a:cs typeface="Arial"/>
              </a:rPr>
              <a:t>), see. Arabic and Chinese</a:t>
            </a:r>
            <a:endParaRPr lang="en-US" dirty="0" smtClean="0">
              <a:latin typeface="Arial"/>
              <a:cs typeface="Arial"/>
            </a:endParaRPr>
          </a:p>
        </p:txBody>
      </p:sp>
      <p:pic>
        <p:nvPicPr>
          <p:cNvPr id="10" name="Google Shape;116;p21"/>
          <p:cNvPicPr preferRelativeResize="0"/>
          <p:nvPr/>
        </p:nvPicPr>
        <p:blipFill>
          <a:blip r:embed="rId3">
            <a:alphaModFix/>
          </a:blip>
          <a:stretch>
            <a:fillRect/>
          </a:stretch>
        </p:blipFill>
        <p:spPr>
          <a:xfrm>
            <a:off x="5004048" y="332656"/>
            <a:ext cx="3672008" cy="2520280"/>
          </a:xfrm>
          <a:prstGeom prst="rect">
            <a:avLst/>
          </a:prstGeom>
          <a:noFill/>
          <a:ln>
            <a:solidFill>
              <a:srgbClr val="800000"/>
            </a:solidFill>
          </a:ln>
        </p:spPr>
      </p:pic>
      <p:sp>
        <p:nvSpPr>
          <p:cNvPr id="11" name="Rectangle 10"/>
          <p:cNvSpPr/>
          <p:nvPr/>
        </p:nvSpPr>
        <p:spPr>
          <a:xfrm>
            <a:off x="5004048" y="3861048"/>
            <a:ext cx="3672408" cy="830997"/>
          </a:xfrm>
          <a:prstGeom prst="rect">
            <a:avLst/>
          </a:prstGeom>
          <a:solidFill>
            <a:schemeClr val="bg1">
              <a:lumMod val="95000"/>
            </a:schemeClr>
          </a:solidFill>
          <a:ln>
            <a:solidFill>
              <a:srgbClr val="800000"/>
            </a:solidFill>
          </a:ln>
        </p:spPr>
        <p:txBody>
          <a:bodyPr wrap="square">
            <a:spAutoFit/>
          </a:bodyPr>
          <a:lstStyle/>
          <a:p>
            <a:r>
              <a:rPr lang="en-US" sz="1600" dirty="0" smtClean="0">
                <a:latin typeface="Arial"/>
                <a:cs typeface="Arial"/>
              </a:rPr>
              <a:t>Textbook in Ukrainian: </a:t>
            </a:r>
            <a:r>
              <a:rPr lang="uk-UA" sz="1600" dirty="0">
                <a:solidFill>
                  <a:srgbClr val="800000"/>
                </a:solidFill>
                <a:latin typeface="Arial"/>
                <a:cs typeface="Arial"/>
              </a:rPr>
              <a:t>Підручни</a:t>
            </a:r>
            <a:endParaRPr lang="en-US" sz="1600" dirty="0" smtClean="0">
              <a:solidFill>
                <a:srgbClr val="800000"/>
              </a:solidFill>
              <a:latin typeface="Arial"/>
              <a:cs typeface="Arial"/>
            </a:endParaRPr>
          </a:p>
          <a:p>
            <a:r>
              <a:rPr lang="en-US" sz="1600" dirty="0" err="1" smtClean="0">
                <a:latin typeface="Arial"/>
                <a:cs typeface="Arial"/>
              </a:rPr>
              <a:t>Під</a:t>
            </a:r>
            <a:r>
              <a:rPr lang="en-US" sz="1600" dirty="0" smtClean="0">
                <a:latin typeface="Arial"/>
                <a:cs typeface="Arial"/>
              </a:rPr>
              <a:t> (under/near by) + </a:t>
            </a:r>
            <a:r>
              <a:rPr lang="en-US" sz="1600" dirty="0" err="1" smtClean="0">
                <a:latin typeface="Arial"/>
                <a:cs typeface="Arial"/>
              </a:rPr>
              <a:t>рука</a:t>
            </a:r>
            <a:r>
              <a:rPr lang="en-US" sz="1600" dirty="0" smtClean="0">
                <a:latin typeface="Arial"/>
                <a:cs typeface="Arial"/>
              </a:rPr>
              <a:t> (hand)</a:t>
            </a:r>
          </a:p>
          <a:p>
            <a:r>
              <a:rPr lang="en-US" sz="1600" dirty="0" smtClean="0">
                <a:solidFill>
                  <a:srgbClr val="800000"/>
                </a:solidFill>
                <a:latin typeface="Arial"/>
                <a:cs typeface="Arial"/>
              </a:rPr>
              <a:t>Something to keep in my hand</a:t>
            </a:r>
          </a:p>
        </p:txBody>
      </p:sp>
      <p:sp>
        <p:nvSpPr>
          <p:cNvPr id="12" name="Rectangle 11"/>
          <p:cNvSpPr/>
          <p:nvPr/>
        </p:nvSpPr>
        <p:spPr>
          <a:xfrm>
            <a:off x="5004048" y="2852936"/>
            <a:ext cx="3672408" cy="830997"/>
          </a:xfrm>
          <a:prstGeom prst="rect">
            <a:avLst/>
          </a:prstGeom>
          <a:ln>
            <a:solidFill>
              <a:srgbClr val="800000"/>
            </a:solidFill>
          </a:ln>
        </p:spPr>
        <p:txBody>
          <a:bodyPr wrap="square">
            <a:spAutoFit/>
          </a:bodyPr>
          <a:lstStyle/>
          <a:p>
            <a:r>
              <a:rPr lang="en-US" sz="1600" dirty="0" smtClean="0">
                <a:latin typeface="Arial"/>
                <a:cs typeface="Arial"/>
              </a:rPr>
              <a:t>题(</a:t>
            </a:r>
            <a:r>
              <a:rPr lang="en-US" sz="1600" dirty="0" err="1" smtClean="0">
                <a:latin typeface="Arial"/>
                <a:cs typeface="Arial"/>
              </a:rPr>
              <a:t>ti</a:t>
            </a:r>
            <a:r>
              <a:rPr lang="en-US" sz="1600" dirty="0" smtClean="0">
                <a:latin typeface="Arial"/>
                <a:cs typeface="Arial"/>
              </a:rPr>
              <a:t>́)  at the center of a large field including exercises, mistakes, examination, issue, examples</a:t>
            </a:r>
            <a:r>
              <a:rPr lang="mr-IN" sz="1600" dirty="0" smtClean="0">
                <a:latin typeface="Arial"/>
                <a:cs typeface="Arial"/>
              </a:rPr>
              <a:t>…</a:t>
            </a:r>
            <a:endParaRPr lang="en-US" sz="1600" dirty="0">
              <a:latin typeface="Arial"/>
              <a:cs typeface="Arial"/>
            </a:endParaRPr>
          </a:p>
        </p:txBody>
      </p:sp>
      <p:sp>
        <p:nvSpPr>
          <p:cNvPr id="13" name="Rectangle 12"/>
          <p:cNvSpPr/>
          <p:nvPr/>
        </p:nvSpPr>
        <p:spPr>
          <a:xfrm>
            <a:off x="5004048" y="4725144"/>
            <a:ext cx="3672408" cy="1633781"/>
          </a:xfrm>
          <a:prstGeom prst="rect">
            <a:avLst/>
          </a:prstGeom>
          <a:solidFill>
            <a:schemeClr val="bg1">
              <a:lumMod val="95000"/>
            </a:schemeClr>
          </a:solidFill>
          <a:ln>
            <a:solidFill>
              <a:srgbClr val="800000"/>
            </a:solidFill>
          </a:ln>
        </p:spPr>
        <p:txBody>
          <a:bodyPr wrap="square">
            <a:spAutoFit/>
          </a:bodyPr>
          <a:lstStyle/>
          <a:p>
            <a:pPr>
              <a:spcAft>
                <a:spcPts val="500"/>
              </a:spcAft>
            </a:pPr>
            <a:r>
              <a:rPr lang="en-US" sz="1600" dirty="0" smtClean="0">
                <a:latin typeface="Arial"/>
                <a:cs typeface="Arial"/>
              </a:rPr>
              <a:t>Ukraine : extra-curricular activities</a:t>
            </a:r>
          </a:p>
          <a:p>
            <a:r>
              <a:rPr lang="en-US" sz="1600" dirty="0" smtClean="0">
                <a:latin typeface="Arial"/>
                <a:cs typeface="Arial"/>
              </a:rPr>
              <a:t>Olympiads (written vs. oral), projects (presentation, criteria for assessment), games, optional curses, resources for history of mathematics, scenario for thematic evenings</a:t>
            </a:r>
            <a:r>
              <a:rPr lang="mr-IN" sz="1600" dirty="0" smtClean="0">
                <a:latin typeface="Arial"/>
                <a:cs typeface="Arial"/>
              </a:rPr>
              <a:t>…</a:t>
            </a:r>
            <a:r>
              <a:rPr lang="fr-FR" sz="1600" dirty="0" smtClean="0">
                <a:latin typeface="Arial"/>
                <a:cs typeface="Arial"/>
              </a:rPr>
              <a:t> (Rafalska 2019)</a:t>
            </a:r>
            <a:endParaRPr lang="en-US" sz="1600" dirty="0" smtClean="0">
              <a:latin typeface="Arial"/>
              <a:cs typeface="Arial"/>
            </a:endParaRPr>
          </a:p>
        </p:txBody>
      </p:sp>
    </p:spTree>
    <p:extLst>
      <p:ext uri="{BB962C8B-B14F-4D97-AF65-F5344CB8AC3E}">
        <p14:creationId xmlns:p14="http://schemas.microsoft.com/office/powerpoint/2010/main" val="322337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uiExpand="1"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539552" y="404664"/>
            <a:ext cx="4320480" cy="1080120"/>
          </a:xfrm>
        </p:spPr>
        <p:txBody>
          <a:bodyPr anchor="t" anchorCtr="0">
            <a:noAutofit/>
          </a:bodyPr>
          <a:lstStyle/>
          <a:p>
            <a:pPr algn="l">
              <a:spcBef>
                <a:spcPts val="0"/>
              </a:spcBef>
              <a:spcAft>
                <a:spcPts val="500"/>
              </a:spcAft>
            </a:pPr>
            <a:r>
              <a:rPr lang="en-US" sz="3200" dirty="0" smtClean="0">
                <a:solidFill>
                  <a:srgbClr val="800000"/>
                </a:solidFill>
                <a:latin typeface="Arial"/>
                <a:cs typeface="Arial"/>
              </a:rPr>
              <a:t>Collaborating and learning</a:t>
            </a:r>
            <a:endParaRPr lang="en-US" sz="2000" dirty="0">
              <a:solidFill>
                <a:srgbClr val="800000"/>
              </a:solidFill>
              <a:latin typeface="Arial"/>
              <a:cs typeface="Arial"/>
            </a:endParaRPr>
          </a:p>
        </p:txBody>
      </p:sp>
      <p:sp>
        <p:nvSpPr>
          <p:cNvPr id="9" name="ZoneTexte 8"/>
          <p:cNvSpPr txBox="1"/>
          <p:nvPr/>
        </p:nvSpPr>
        <p:spPr>
          <a:xfrm>
            <a:off x="539552" y="1544299"/>
            <a:ext cx="4032448" cy="4909037"/>
          </a:xfrm>
          <a:prstGeom prst="rect">
            <a:avLst/>
          </a:prstGeom>
          <a:noFill/>
        </p:spPr>
        <p:txBody>
          <a:bodyPr wrap="square" rtlCol="0">
            <a:spAutoFit/>
          </a:bodyPr>
          <a:lstStyle/>
          <a:p>
            <a:pPr>
              <a:spcAft>
                <a:spcPts val="1000"/>
              </a:spcAft>
            </a:pPr>
            <a:r>
              <a:rPr lang="en-US" i="1" dirty="0" smtClean="0">
                <a:latin typeface="Arial"/>
                <a:cs typeface="Arial"/>
              </a:rPr>
              <a:t>Rethinking teachers’ collaboration as an essential means of learning</a:t>
            </a:r>
            <a:endParaRPr lang="en-US" dirty="0" smtClean="0">
              <a:latin typeface="Arial"/>
              <a:cs typeface="Arial"/>
            </a:endParaRPr>
          </a:p>
          <a:p>
            <a:pPr>
              <a:spcAft>
                <a:spcPts val="500"/>
              </a:spcAft>
            </a:pPr>
            <a:r>
              <a:rPr lang="en-US" dirty="0" smtClean="0">
                <a:latin typeface="Arial"/>
                <a:cs typeface="Arial"/>
              </a:rPr>
              <a:t>From the beginning of our reflection, an interest for the link between researchers and teachers (Sabra 2016)</a:t>
            </a:r>
          </a:p>
          <a:p>
            <a:pPr>
              <a:spcAft>
                <a:spcPts val="500"/>
              </a:spcAft>
            </a:pPr>
            <a:r>
              <a:rPr lang="en-US" dirty="0" smtClean="0">
                <a:latin typeface="Arial"/>
                <a:cs typeface="Arial"/>
              </a:rPr>
              <a:t>The French </a:t>
            </a:r>
            <a:r>
              <a:rPr lang="en-US" dirty="0" smtClean="0">
                <a:latin typeface="Arial"/>
                <a:cs typeface="Arial"/>
              </a:rPr>
              <a:t>IREM / LéA experiences</a:t>
            </a:r>
            <a:endParaRPr lang="en-US" dirty="0" smtClean="0">
              <a:latin typeface="Arial"/>
              <a:cs typeface="Arial"/>
            </a:endParaRPr>
          </a:p>
          <a:p>
            <a:pPr>
              <a:spcAft>
                <a:spcPts val="500"/>
              </a:spcAft>
            </a:pPr>
            <a:r>
              <a:rPr lang="en-US" dirty="0" smtClean="0">
                <a:latin typeface="Arial"/>
                <a:cs typeface="Arial"/>
              </a:rPr>
              <a:t>A new interest for the </a:t>
            </a:r>
            <a:r>
              <a:rPr lang="en-US" i="1" dirty="0" smtClean="0">
                <a:latin typeface="Arial"/>
                <a:cs typeface="Arial"/>
              </a:rPr>
              <a:t>regular collaborative</a:t>
            </a:r>
            <a:r>
              <a:rPr lang="en-US" dirty="0" smtClean="0">
                <a:latin typeface="Arial"/>
                <a:cs typeface="Arial"/>
              </a:rPr>
              <a:t> work of </a:t>
            </a:r>
            <a:r>
              <a:rPr lang="en-US" i="1" dirty="0" smtClean="0">
                <a:latin typeface="Arial"/>
                <a:cs typeface="Arial"/>
              </a:rPr>
              <a:t>teachers</a:t>
            </a:r>
            <a:r>
              <a:rPr lang="en-US" dirty="0" smtClean="0">
                <a:latin typeface="Arial"/>
                <a:cs typeface="Arial"/>
              </a:rPr>
              <a:t>:</a:t>
            </a:r>
          </a:p>
          <a:p>
            <a:pPr marL="285750" indent="-285750">
              <a:spcAft>
                <a:spcPts val="500"/>
              </a:spcAft>
              <a:buFont typeface="Arial"/>
              <a:buChar char="•"/>
            </a:pPr>
            <a:r>
              <a:rPr lang="en-US" dirty="0" smtClean="0">
                <a:latin typeface="Arial"/>
                <a:cs typeface="Arial"/>
              </a:rPr>
              <a:t>The PREMaTT project </a:t>
            </a:r>
            <a:r>
              <a:rPr lang="en-US" dirty="0" smtClean="0">
                <a:latin typeface="Arial"/>
                <a:cs typeface="Arial"/>
              </a:rPr>
              <a:t>based </a:t>
            </a:r>
            <a:r>
              <a:rPr lang="en-US" dirty="0" smtClean="0">
                <a:latin typeface="Arial"/>
                <a:cs typeface="Arial"/>
              </a:rPr>
              <a:t>on a network of small school factories (Alturkmani et al. 2018)</a:t>
            </a:r>
          </a:p>
          <a:p>
            <a:pPr marL="285750" indent="-285750">
              <a:spcAft>
                <a:spcPts val="500"/>
              </a:spcAft>
              <a:buFont typeface="Arial"/>
              <a:buChar char="•"/>
            </a:pPr>
            <a:r>
              <a:rPr lang="en-US" dirty="0" smtClean="0">
                <a:latin typeface="Arial"/>
                <a:cs typeface="Arial"/>
              </a:rPr>
              <a:t>The Chinese situation, offering a ‘pure case’ of teachers’ regular collective work, culturally anchored (Wang 2019)</a:t>
            </a:r>
          </a:p>
        </p:txBody>
      </p:sp>
      <p:sp>
        <p:nvSpPr>
          <p:cNvPr id="12" name="Rectangle 11"/>
          <p:cNvSpPr/>
          <p:nvPr/>
        </p:nvSpPr>
        <p:spPr>
          <a:xfrm>
            <a:off x="4932040" y="3378478"/>
            <a:ext cx="4032448" cy="338554"/>
          </a:xfrm>
          <a:prstGeom prst="rect">
            <a:avLst/>
          </a:prstGeom>
          <a:solidFill>
            <a:schemeClr val="bg1">
              <a:lumMod val="95000"/>
            </a:schemeClr>
          </a:solidFill>
          <a:ln>
            <a:solidFill>
              <a:srgbClr val="800000"/>
            </a:solidFill>
          </a:ln>
        </p:spPr>
        <p:txBody>
          <a:bodyPr wrap="square">
            <a:spAutoFit/>
          </a:bodyPr>
          <a:lstStyle/>
          <a:p>
            <a:r>
              <a:rPr lang="en-US" sz="1600" smtClean="0">
                <a:latin typeface="Arial"/>
                <a:cs typeface="Arial"/>
              </a:rPr>
              <a:t>PREMaTT, as a network of factories</a:t>
            </a:r>
            <a:endParaRPr lang="en-US" sz="1600">
              <a:latin typeface="Arial"/>
              <a:cs typeface="Arial"/>
            </a:endParaRPr>
          </a:p>
        </p:txBody>
      </p:sp>
      <p:sp>
        <p:nvSpPr>
          <p:cNvPr id="14" name="Rectangle à coins arrondis 13"/>
          <p:cNvSpPr/>
          <p:nvPr/>
        </p:nvSpPr>
        <p:spPr>
          <a:xfrm>
            <a:off x="5281144" y="588145"/>
            <a:ext cx="1739128" cy="486077"/>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t" anchorCtr="0"/>
          <a:lstStyle/>
          <a:p>
            <a:r>
              <a:rPr lang="en-US" sz="1600" dirty="0" smtClean="0">
                <a:solidFill>
                  <a:schemeClr val="tx1"/>
                </a:solidFill>
                <a:latin typeface="Arial"/>
                <a:cs typeface="Arial"/>
              </a:rPr>
              <a:t>Primary school</a:t>
            </a:r>
            <a:endParaRPr lang="en-US" sz="1600" dirty="0">
              <a:solidFill>
                <a:schemeClr val="tx1"/>
              </a:solidFill>
              <a:latin typeface="Arial"/>
              <a:cs typeface="Arial"/>
            </a:endParaRPr>
          </a:p>
        </p:txBody>
      </p:sp>
      <p:sp>
        <p:nvSpPr>
          <p:cNvPr id="15" name="Rectangle à coins arrondis 14"/>
          <p:cNvSpPr/>
          <p:nvPr/>
        </p:nvSpPr>
        <p:spPr>
          <a:xfrm>
            <a:off x="5290444" y="1812281"/>
            <a:ext cx="1729828" cy="486077"/>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t" anchorCtr="0"/>
          <a:lstStyle/>
          <a:p>
            <a:r>
              <a:rPr lang="en-US" sz="1600" dirty="0" smtClean="0">
                <a:solidFill>
                  <a:schemeClr val="tx1"/>
                </a:solidFill>
                <a:latin typeface="Arial"/>
                <a:cs typeface="Arial"/>
              </a:rPr>
              <a:t>Primary school</a:t>
            </a:r>
            <a:endParaRPr lang="en-US" sz="1600" dirty="0">
              <a:solidFill>
                <a:schemeClr val="tx1"/>
              </a:solidFill>
              <a:latin typeface="Arial"/>
              <a:cs typeface="Arial"/>
            </a:endParaRPr>
          </a:p>
        </p:txBody>
      </p:sp>
      <p:sp>
        <p:nvSpPr>
          <p:cNvPr id="17" name="Rectangle à coins arrondis 16"/>
          <p:cNvSpPr/>
          <p:nvPr/>
        </p:nvSpPr>
        <p:spPr>
          <a:xfrm>
            <a:off x="5292080" y="1218238"/>
            <a:ext cx="1752341" cy="486077"/>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t" anchorCtr="0"/>
          <a:lstStyle/>
          <a:p>
            <a:r>
              <a:rPr lang="en-US" sz="1600" dirty="0" smtClean="0">
                <a:solidFill>
                  <a:schemeClr val="tx1"/>
                </a:solidFill>
                <a:latin typeface="Arial"/>
                <a:cs typeface="Arial"/>
              </a:rPr>
              <a:t>Middle school</a:t>
            </a:r>
            <a:endParaRPr lang="en-US" sz="1600" dirty="0">
              <a:solidFill>
                <a:schemeClr val="tx1"/>
              </a:solidFill>
              <a:latin typeface="Arial"/>
              <a:cs typeface="Arial"/>
            </a:endParaRPr>
          </a:p>
        </p:txBody>
      </p:sp>
      <p:sp>
        <p:nvSpPr>
          <p:cNvPr id="19" name="Rectangle 18"/>
          <p:cNvSpPr/>
          <p:nvPr/>
        </p:nvSpPr>
        <p:spPr>
          <a:xfrm>
            <a:off x="5076057" y="410376"/>
            <a:ext cx="2160240" cy="1959990"/>
          </a:xfrm>
          <a:prstGeom prst="rect">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Rectangle à coins arrondis 20"/>
          <p:cNvSpPr/>
          <p:nvPr/>
        </p:nvSpPr>
        <p:spPr>
          <a:xfrm>
            <a:off x="7494703" y="1378258"/>
            <a:ext cx="1269891" cy="848092"/>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nchorCtr="0"/>
          <a:lstStyle/>
          <a:p>
            <a:r>
              <a:rPr lang="en-US" sz="1600" smtClean="0">
                <a:solidFill>
                  <a:schemeClr val="tx1"/>
                </a:solidFill>
                <a:latin typeface="Arial"/>
                <a:cs typeface="Arial"/>
              </a:rPr>
              <a:t>A teacher-researcher team</a:t>
            </a:r>
            <a:endParaRPr lang="en-US" sz="1600">
              <a:solidFill>
                <a:schemeClr val="tx1"/>
              </a:solidFill>
              <a:latin typeface="Arial"/>
              <a:cs typeface="Arial"/>
            </a:endParaRPr>
          </a:p>
        </p:txBody>
      </p:sp>
      <p:cxnSp>
        <p:nvCxnSpPr>
          <p:cNvPr id="22" name="Connecteur droit avec flèche 21"/>
          <p:cNvCxnSpPr/>
          <p:nvPr/>
        </p:nvCxnSpPr>
        <p:spPr>
          <a:xfrm flipV="1">
            <a:off x="7092280" y="1573070"/>
            <a:ext cx="402423" cy="22123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p:nvPr/>
        </p:nvCxnSpPr>
        <p:spPr>
          <a:xfrm flipH="1" flipV="1">
            <a:off x="7044421" y="1344273"/>
            <a:ext cx="479907" cy="16199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5" name="Rectangle à coins arrondis 24"/>
          <p:cNvSpPr/>
          <p:nvPr/>
        </p:nvSpPr>
        <p:spPr>
          <a:xfrm>
            <a:off x="5292080" y="2510178"/>
            <a:ext cx="3456384" cy="72428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t" anchorCtr="0"/>
          <a:lstStyle/>
          <a:p>
            <a:r>
              <a:rPr lang="en-US" sz="1600" dirty="0" smtClean="0">
                <a:solidFill>
                  <a:schemeClr val="tx1"/>
                </a:solidFill>
                <a:latin typeface="Arial"/>
                <a:cs typeface="Arial"/>
              </a:rPr>
              <a:t>+ A resource incubator, in IFÉ, shared by all the actors</a:t>
            </a:r>
            <a:endParaRPr lang="en-US" sz="1600" dirty="0">
              <a:solidFill>
                <a:schemeClr val="tx1"/>
              </a:solidFill>
              <a:latin typeface="Arial"/>
              <a:cs typeface="Arial"/>
            </a:endParaRPr>
          </a:p>
        </p:txBody>
      </p:sp>
      <p:sp>
        <p:nvSpPr>
          <p:cNvPr id="26" name="Rectangle à coins arrondis 25"/>
          <p:cNvSpPr/>
          <p:nvPr/>
        </p:nvSpPr>
        <p:spPr>
          <a:xfrm>
            <a:off x="7524328" y="338014"/>
            <a:ext cx="1224136" cy="88022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t" anchorCtr="0"/>
          <a:lstStyle/>
          <a:p>
            <a:r>
              <a:rPr lang="en-US" sz="1600" dirty="0" smtClean="0">
                <a:solidFill>
                  <a:schemeClr val="tx1"/>
                </a:solidFill>
                <a:latin typeface="Arial"/>
                <a:cs typeface="Arial"/>
              </a:rPr>
              <a:t>Teacher training institute</a:t>
            </a:r>
            <a:endParaRPr lang="en-US" sz="1600" dirty="0">
              <a:solidFill>
                <a:schemeClr val="tx1"/>
              </a:solidFill>
              <a:latin typeface="Arial"/>
              <a:cs typeface="Arial"/>
            </a:endParaRPr>
          </a:p>
        </p:txBody>
      </p:sp>
      <p:cxnSp>
        <p:nvCxnSpPr>
          <p:cNvPr id="28" name="Connecteur droit avec flèche 27"/>
          <p:cNvCxnSpPr/>
          <p:nvPr/>
        </p:nvCxnSpPr>
        <p:spPr>
          <a:xfrm flipV="1">
            <a:off x="5148064" y="570166"/>
            <a:ext cx="0" cy="158417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4932040" y="282134"/>
            <a:ext cx="4032448" cy="3096344"/>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5" name="Image 34"/>
          <p:cNvPicPr>
            <a:picLocks noChangeAspect="1"/>
          </p:cNvPicPr>
          <p:nvPr/>
        </p:nvPicPr>
        <p:blipFill>
          <a:blip r:embed="rId3"/>
          <a:stretch>
            <a:fillRect/>
          </a:stretch>
        </p:blipFill>
        <p:spPr>
          <a:xfrm>
            <a:off x="4932039" y="3954544"/>
            <a:ext cx="4002259" cy="2304254"/>
          </a:xfrm>
          <a:prstGeom prst="rect">
            <a:avLst/>
          </a:prstGeom>
          <a:ln>
            <a:solidFill>
              <a:srgbClr val="800000"/>
            </a:solidFill>
          </a:ln>
        </p:spPr>
      </p:pic>
      <p:sp>
        <p:nvSpPr>
          <p:cNvPr id="36" name="Rectangle 35"/>
          <p:cNvSpPr/>
          <p:nvPr/>
        </p:nvSpPr>
        <p:spPr>
          <a:xfrm>
            <a:off x="4932040" y="6258798"/>
            <a:ext cx="4003200" cy="338554"/>
          </a:xfrm>
          <a:prstGeom prst="rect">
            <a:avLst/>
          </a:prstGeom>
          <a:solidFill>
            <a:schemeClr val="bg1">
              <a:lumMod val="95000"/>
            </a:schemeClr>
          </a:solidFill>
          <a:ln>
            <a:solidFill>
              <a:srgbClr val="800000"/>
            </a:solidFill>
          </a:ln>
        </p:spPr>
        <p:txBody>
          <a:bodyPr wrap="square">
            <a:spAutoFit/>
          </a:bodyPr>
          <a:lstStyle/>
          <a:p>
            <a:r>
              <a:rPr lang="en-US" sz="1600" dirty="0" smtClean="0">
                <a:latin typeface="Arial"/>
                <a:cs typeface="Arial"/>
              </a:rPr>
              <a:t>The Chinese school organization</a:t>
            </a:r>
            <a:endParaRPr lang="en-US" sz="1600" dirty="0">
              <a:latin typeface="Arial"/>
              <a:cs typeface="Arial"/>
            </a:endParaRPr>
          </a:p>
        </p:txBody>
      </p:sp>
      <p:sp>
        <p:nvSpPr>
          <p:cNvPr id="18" name="Rectangle 17"/>
          <p:cNvSpPr/>
          <p:nvPr/>
        </p:nvSpPr>
        <p:spPr>
          <a:xfrm>
            <a:off x="5076056" y="4170568"/>
            <a:ext cx="1800200" cy="1800200"/>
          </a:xfrm>
          <a:prstGeom prst="rect">
            <a:avLst/>
          </a:prstGeom>
          <a:noFill/>
          <a:ln w="381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57117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animBg="1"/>
      <p:bldP spid="14" grpId="0" animBg="1"/>
      <p:bldP spid="15" grpId="0" animBg="1"/>
      <p:bldP spid="17" grpId="0" animBg="1"/>
      <p:bldP spid="19" grpId="0" animBg="1"/>
      <p:bldP spid="21" grpId="0" animBg="1"/>
      <p:bldP spid="25" grpId="0" animBg="1"/>
      <p:bldP spid="26" grpId="0" animBg="1"/>
      <p:bldP spid="32" grpId="0" animBg="1"/>
      <p:bldP spid="36"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539552" y="404664"/>
            <a:ext cx="4320480" cy="1080120"/>
          </a:xfrm>
        </p:spPr>
        <p:txBody>
          <a:bodyPr anchor="t" anchorCtr="0">
            <a:noAutofit/>
          </a:bodyPr>
          <a:lstStyle/>
          <a:p>
            <a:pPr algn="l">
              <a:spcBef>
                <a:spcPts val="0"/>
              </a:spcBef>
              <a:spcAft>
                <a:spcPts val="500"/>
              </a:spcAft>
            </a:pPr>
            <a:r>
              <a:rPr lang="en-US" sz="3200" dirty="0" smtClean="0">
                <a:solidFill>
                  <a:srgbClr val="800000"/>
                </a:solidFill>
                <a:latin typeface="Arial"/>
                <a:cs typeface="Arial"/>
              </a:rPr>
              <a:t>Collaborating and learning</a:t>
            </a:r>
            <a:endParaRPr lang="en-US" sz="2000" dirty="0">
              <a:solidFill>
                <a:srgbClr val="800000"/>
              </a:solidFill>
              <a:latin typeface="Arial"/>
              <a:cs typeface="Arial"/>
            </a:endParaRPr>
          </a:p>
        </p:txBody>
      </p:sp>
      <p:sp>
        <p:nvSpPr>
          <p:cNvPr id="9" name="ZoneTexte 8"/>
          <p:cNvSpPr txBox="1"/>
          <p:nvPr/>
        </p:nvSpPr>
        <p:spPr>
          <a:xfrm>
            <a:off x="539552" y="1810265"/>
            <a:ext cx="3888432" cy="4355039"/>
          </a:xfrm>
          <a:prstGeom prst="rect">
            <a:avLst/>
          </a:prstGeom>
          <a:noFill/>
        </p:spPr>
        <p:txBody>
          <a:bodyPr wrap="square" rtlCol="0">
            <a:spAutoFit/>
          </a:bodyPr>
          <a:lstStyle/>
          <a:p>
            <a:pPr>
              <a:spcAft>
                <a:spcPts val="1000"/>
              </a:spcAft>
            </a:pPr>
            <a:r>
              <a:rPr lang="en-US" i="1" dirty="0" smtClean="0">
                <a:latin typeface="Arial"/>
                <a:cs typeface="Arial"/>
              </a:rPr>
              <a:t>Rethinking teachers’ collaboration as an essential means of learning</a:t>
            </a:r>
          </a:p>
          <a:p>
            <a:pPr>
              <a:spcAft>
                <a:spcPts val="500"/>
              </a:spcAft>
            </a:pPr>
            <a:r>
              <a:rPr lang="en-US" dirty="0" smtClean="0">
                <a:latin typeface="Arial"/>
                <a:cs typeface="Arial"/>
              </a:rPr>
              <a:t>Studying the regular forms of teachers collaborating </a:t>
            </a:r>
            <a:r>
              <a:rPr lang="en-US" dirty="0" smtClean="0">
                <a:latin typeface="Arial"/>
                <a:cs typeface="Arial"/>
              </a:rPr>
              <a:t>for </a:t>
            </a:r>
            <a:r>
              <a:rPr lang="en-US" dirty="0" smtClean="0">
                <a:latin typeface="Arial"/>
                <a:cs typeface="Arial"/>
              </a:rPr>
              <a:t>designing-sharing-discussing resources, in various settings (schools, networks</a:t>
            </a:r>
            <a:r>
              <a:rPr lang="mr-IN" dirty="0" smtClean="0">
                <a:latin typeface="Arial"/>
                <a:cs typeface="Arial"/>
              </a:rPr>
              <a:t>…</a:t>
            </a:r>
            <a:r>
              <a:rPr lang="fr-FR" dirty="0" smtClean="0">
                <a:latin typeface="Arial"/>
                <a:cs typeface="Arial"/>
              </a:rPr>
              <a:t>).</a:t>
            </a:r>
          </a:p>
          <a:p>
            <a:pPr>
              <a:spcAft>
                <a:spcPts val="500"/>
              </a:spcAft>
            </a:pPr>
            <a:r>
              <a:rPr lang="en-US" dirty="0" smtClean="0">
                <a:latin typeface="Arial"/>
                <a:cs typeface="Arial"/>
              </a:rPr>
              <a:t>The </a:t>
            </a:r>
            <a:r>
              <a:rPr lang="en-US" dirty="0" smtClean="0">
                <a:latin typeface="Arial"/>
                <a:cs typeface="Arial"/>
              </a:rPr>
              <a:t>occasion of the next ICMI study (deadline for contributing 19</a:t>
            </a:r>
            <a:r>
              <a:rPr lang="en-US" baseline="30000" dirty="0" smtClean="0">
                <a:latin typeface="Arial"/>
                <a:cs typeface="Arial"/>
              </a:rPr>
              <a:t>th</a:t>
            </a:r>
            <a:r>
              <a:rPr lang="en-US" dirty="0" smtClean="0">
                <a:latin typeface="Arial"/>
                <a:cs typeface="Arial"/>
              </a:rPr>
              <a:t> of July)</a:t>
            </a:r>
          </a:p>
          <a:p>
            <a:pPr>
              <a:spcAft>
                <a:spcPts val="500"/>
              </a:spcAft>
            </a:pPr>
            <a:r>
              <a:rPr lang="en-US" dirty="0" smtClean="0">
                <a:solidFill>
                  <a:srgbClr val="800000"/>
                </a:solidFill>
                <a:latin typeface="Arial"/>
                <a:cs typeface="Arial"/>
              </a:rPr>
              <a:t>“Mathematics teachers working and learning in collaborative groups”</a:t>
            </a:r>
          </a:p>
          <a:p>
            <a:pPr>
              <a:spcAft>
                <a:spcPts val="500"/>
              </a:spcAft>
            </a:pPr>
            <a:r>
              <a:rPr lang="en-US" dirty="0" smtClean="0">
                <a:latin typeface="Arial"/>
                <a:cs typeface="Arial"/>
              </a:rPr>
              <a:t>3</a:t>
            </a:r>
            <a:r>
              <a:rPr lang="en-US" baseline="30000" dirty="0" smtClean="0">
                <a:latin typeface="Arial"/>
                <a:cs typeface="Arial"/>
              </a:rPr>
              <a:t>rd</a:t>
            </a:r>
            <a:r>
              <a:rPr lang="en-US" dirty="0" smtClean="0">
                <a:latin typeface="Arial"/>
                <a:cs typeface="Arial"/>
              </a:rPr>
              <a:t>-7</a:t>
            </a:r>
            <a:r>
              <a:rPr lang="en-US" baseline="30000" dirty="0" smtClean="0">
                <a:latin typeface="Arial"/>
                <a:cs typeface="Arial"/>
              </a:rPr>
              <a:t>th</a:t>
            </a:r>
            <a:r>
              <a:rPr lang="en-US" dirty="0" smtClean="0">
                <a:latin typeface="Arial"/>
                <a:cs typeface="Arial"/>
              </a:rPr>
              <a:t> February 2020, </a:t>
            </a:r>
            <a:r>
              <a:rPr lang="en-US" dirty="0" err="1" smtClean="0">
                <a:latin typeface="Arial"/>
                <a:cs typeface="Arial"/>
              </a:rPr>
              <a:t>Lisbonne</a:t>
            </a:r>
            <a:endParaRPr lang="en-US" dirty="0" smtClean="0">
              <a:latin typeface="Arial"/>
              <a:cs typeface="Arial"/>
            </a:endParaRPr>
          </a:p>
          <a:p>
            <a:pPr>
              <a:spcAft>
                <a:spcPts val="500"/>
              </a:spcAft>
            </a:pPr>
            <a:r>
              <a:rPr lang="en-US" dirty="0" smtClean="0">
                <a:latin typeface="Arial"/>
                <a:cs typeface="Arial"/>
                <a:hlinkClick r:id="rId3"/>
              </a:rPr>
              <a:t>http://icmistudy25.ie.ulisboa.pt</a:t>
            </a:r>
            <a:endParaRPr lang="en-US" dirty="0" smtClean="0">
              <a:latin typeface="Arial"/>
              <a:cs typeface="Arial"/>
            </a:endParaRPr>
          </a:p>
        </p:txBody>
      </p:sp>
      <p:sp>
        <p:nvSpPr>
          <p:cNvPr id="36" name="Rectangle 35"/>
          <p:cNvSpPr/>
          <p:nvPr/>
        </p:nvSpPr>
        <p:spPr>
          <a:xfrm>
            <a:off x="4932040" y="6165302"/>
            <a:ext cx="4003200" cy="338554"/>
          </a:xfrm>
          <a:prstGeom prst="rect">
            <a:avLst/>
          </a:prstGeom>
          <a:solidFill>
            <a:schemeClr val="bg1">
              <a:lumMod val="95000"/>
            </a:schemeClr>
          </a:solidFill>
          <a:ln>
            <a:solidFill>
              <a:srgbClr val="800000"/>
            </a:solidFill>
          </a:ln>
        </p:spPr>
        <p:txBody>
          <a:bodyPr wrap="square">
            <a:spAutoFit/>
          </a:bodyPr>
          <a:lstStyle/>
          <a:p>
            <a:r>
              <a:rPr lang="en-US" sz="1600" dirty="0" smtClean="0">
                <a:latin typeface="Arial"/>
                <a:cs typeface="Arial"/>
              </a:rPr>
              <a:t>The Chinese school organization</a:t>
            </a:r>
            <a:endParaRPr lang="en-US" sz="1600" dirty="0">
              <a:latin typeface="Arial"/>
              <a:cs typeface="Arial"/>
            </a:endParaRPr>
          </a:p>
        </p:txBody>
      </p:sp>
      <p:sp>
        <p:nvSpPr>
          <p:cNvPr id="18" name="Rectangle 17"/>
          <p:cNvSpPr/>
          <p:nvPr/>
        </p:nvSpPr>
        <p:spPr>
          <a:xfrm>
            <a:off x="4932040" y="1124744"/>
            <a:ext cx="4003200" cy="4176464"/>
          </a:xfrm>
          <a:prstGeom prst="rect">
            <a:avLst/>
          </a:prstGeom>
          <a:noFill/>
          <a:ln w="381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4"/>
          <a:stretch>
            <a:fillRect/>
          </a:stretch>
        </p:blipFill>
        <p:spPr>
          <a:xfrm>
            <a:off x="5004048" y="1196752"/>
            <a:ext cx="3765495" cy="3960440"/>
          </a:xfrm>
          <a:prstGeom prst="rect">
            <a:avLst/>
          </a:prstGeom>
        </p:spPr>
      </p:pic>
      <p:sp>
        <p:nvSpPr>
          <p:cNvPr id="20" name="Bulle rectangulaire 19"/>
          <p:cNvSpPr/>
          <p:nvPr/>
        </p:nvSpPr>
        <p:spPr>
          <a:xfrm>
            <a:off x="6012160" y="404664"/>
            <a:ext cx="2880320" cy="576064"/>
          </a:xfrm>
          <a:prstGeom prst="wedgeRectCallout">
            <a:avLst>
              <a:gd name="adj1" fmla="val 19629"/>
              <a:gd name="adj2" fmla="val 113249"/>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Lesson preparation group</a:t>
            </a:r>
            <a:endParaRPr lang="en-US" dirty="0">
              <a:latin typeface="Arial"/>
              <a:cs typeface="Arial"/>
            </a:endParaRPr>
          </a:p>
        </p:txBody>
      </p:sp>
      <p:sp>
        <p:nvSpPr>
          <p:cNvPr id="24" name="Bulle rectangulaire 23"/>
          <p:cNvSpPr/>
          <p:nvPr/>
        </p:nvSpPr>
        <p:spPr>
          <a:xfrm>
            <a:off x="6084168" y="5445224"/>
            <a:ext cx="2880320" cy="576064"/>
          </a:xfrm>
          <a:prstGeom prst="wedgeRectCallout">
            <a:avLst>
              <a:gd name="adj1" fmla="val 21790"/>
              <a:gd name="adj2" fmla="val -109394"/>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Teaching research group</a:t>
            </a:r>
            <a:endParaRPr lang="en-US" dirty="0">
              <a:latin typeface="Arial"/>
              <a:cs typeface="Arial"/>
            </a:endParaRPr>
          </a:p>
        </p:txBody>
      </p:sp>
    </p:spTree>
    <p:extLst>
      <p:ext uri="{BB962C8B-B14F-4D97-AF65-F5344CB8AC3E}">
        <p14:creationId xmlns:p14="http://schemas.microsoft.com/office/powerpoint/2010/main" val="2446939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539552" y="404664"/>
            <a:ext cx="4320480" cy="1080120"/>
          </a:xfrm>
        </p:spPr>
        <p:txBody>
          <a:bodyPr anchor="t" anchorCtr="0">
            <a:noAutofit/>
          </a:bodyPr>
          <a:lstStyle/>
          <a:p>
            <a:pPr algn="l">
              <a:spcBef>
                <a:spcPts val="0"/>
              </a:spcBef>
              <a:spcAft>
                <a:spcPts val="500"/>
              </a:spcAft>
            </a:pPr>
            <a:r>
              <a:rPr lang="en-US" sz="3200" dirty="0" smtClean="0">
                <a:solidFill>
                  <a:srgbClr val="800000"/>
                </a:solidFill>
                <a:latin typeface="Arial"/>
                <a:cs typeface="Arial"/>
              </a:rPr>
              <a:t>Collaborating and learning</a:t>
            </a:r>
            <a:endParaRPr lang="en-US" sz="2000" dirty="0">
              <a:solidFill>
                <a:srgbClr val="800000"/>
              </a:solidFill>
              <a:latin typeface="Arial"/>
              <a:cs typeface="Arial"/>
            </a:endParaRPr>
          </a:p>
        </p:txBody>
      </p:sp>
      <p:sp>
        <p:nvSpPr>
          <p:cNvPr id="9" name="ZoneTexte 8"/>
          <p:cNvSpPr txBox="1"/>
          <p:nvPr/>
        </p:nvSpPr>
        <p:spPr>
          <a:xfrm>
            <a:off x="539552" y="1810265"/>
            <a:ext cx="3888432" cy="1264449"/>
          </a:xfrm>
          <a:prstGeom prst="rect">
            <a:avLst/>
          </a:prstGeom>
          <a:noFill/>
        </p:spPr>
        <p:txBody>
          <a:bodyPr wrap="square" rtlCol="0">
            <a:spAutoFit/>
          </a:bodyPr>
          <a:lstStyle/>
          <a:p>
            <a:pPr>
              <a:spcAft>
                <a:spcPts val="500"/>
              </a:spcAft>
            </a:pPr>
            <a:r>
              <a:rPr lang="fr-FR" dirty="0" err="1" smtClean="0">
                <a:latin typeface="Arial"/>
                <a:cs typeface="Arial"/>
              </a:rPr>
              <a:t>Teaching</a:t>
            </a:r>
            <a:r>
              <a:rPr lang="fr-FR" dirty="0" smtClean="0">
                <a:latin typeface="Arial"/>
                <a:cs typeface="Arial"/>
              </a:rPr>
              <a:t> is </a:t>
            </a:r>
            <a:r>
              <a:rPr lang="fr-FR" dirty="0" err="1" smtClean="0">
                <a:latin typeface="Arial"/>
                <a:cs typeface="Arial"/>
              </a:rPr>
              <a:t>collaborating</a:t>
            </a:r>
            <a:endParaRPr lang="fr-FR" dirty="0" smtClean="0">
              <a:latin typeface="Arial"/>
              <a:cs typeface="Arial"/>
            </a:endParaRPr>
          </a:p>
          <a:p>
            <a:pPr>
              <a:spcAft>
                <a:spcPts val="500"/>
              </a:spcAft>
            </a:pPr>
            <a:r>
              <a:rPr lang="en-US" dirty="0" smtClean="0">
                <a:latin typeface="Arial"/>
                <a:cs typeface="Arial"/>
              </a:rPr>
              <a:t>Ferdinand Buisson, le Nouveau </a:t>
            </a:r>
            <a:r>
              <a:rPr lang="en-US" dirty="0" err="1" smtClean="0">
                <a:latin typeface="Arial"/>
                <a:cs typeface="Arial"/>
              </a:rPr>
              <a:t>dictionnaire</a:t>
            </a:r>
            <a:r>
              <a:rPr lang="en-US" dirty="0" smtClean="0">
                <a:latin typeface="Arial"/>
                <a:cs typeface="Arial"/>
              </a:rPr>
              <a:t> pédagogique, article “Le </a:t>
            </a:r>
            <a:r>
              <a:rPr lang="en-US" dirty="0" err="1" smtClean="0">
                <a:latin typeface="Arial"/>
                <a:cs typeface="Arial"/>
              </a:rPr>
              <a:t>conseil</a:t>
            </a:r>
            <a:r>
              <a:rPr lang="en-US" dirty="0" smtClean="0">
                <a:latin typeface="Arial"/>
                <a:cs typeface="Arial"/>
              </a:rPr>
              <a:t> des ma</a:t>
            </a:r>
            <a:r>
              <a:rPr lang="en-US" dirty="0" smtClean="0">
                <a:latin typeface="Arial"/>
                <a:cs typeface="Arial"/>
              </a:rPr>
              <a:t>îtres”, 1911</a:t>
            </a:r>
            <a:endParaRPr lang="en-US" dirty="0" smtClean="0">
              <a:latin typeface="Arial"/>
              <a:cs typeface="Arial"/>
            </a:endParaRPr>
          </a:p>
        </p:txBody>
      </p:sp>
      <p:pic>
        <p:nvPicPr>
          <p:cNvPr id="3" name="Image 2"/>
          <p:cNvPicPr>
            <a:picLocks noChangeAspect="1"/>
          </p:cNvPicPr>
          <p:nvPr/>
        </p:nvPicPr>
        <p:blipFill>
          <a:blip r:embed="rId3"/>
          <a:stretch>
            <a:fillRect/>
          </a:stretch>
        </p:blipFill>
        <p:spPr>
          <a:xfrm>
            <a:off x="4716016" y="620688"/>
            <a:ext cx="3857351" cy="5616624"/>
          </a:xfrm>
          <a:prstGeom prst="rect">
            <a:avLst/>
          </a:prstGeom>
        </p:spPr>
      </p:pic>
      <p:pic>
        <p:nvPicPr>
          <p:cNvPr id="4" name="Image 3"/>
          <p:cNvPicPr>
            <a:picLocks noChangeAspect="1"/>
          </p:cNvPicPr>
          <p:nvPr/>
        </p:nvPicPr>
        <p:blipFill>
          <a:blip r:embed="rId4"/>
          <a:stretch>
            <a:fillRect/>
          </a:stretch>
        </p:blipFill>
        <p:spPr>
          <a:xfrm>
            <a:off x="683568" y="3718666"/>
            <a:ext cx="3672408" cy="2446638"/>
          </a:xfrm>
          <a:prstGeom prst="rect">
            <a:avLst/>
          </a:prstGeom>
        </p:spPr>
      </p:pic>
    </p:spTree>
    <p:extLst>
      <p:ext uri="{BB962C8B-B14F-4D97-AF65-F5344CB8AC3E}">
        <p14:creationId xmlns:p14="http://schemas.microsoft.com/office/powerpoint/2010/main" val="32801612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323528" y="404664"/>
            <a:ext cx="7128792" cy="108012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spcBef>
                <a:spcPts val="0"/>
              </a:spcBef>
              <a:spcAft>
                <a:spcPts val="500"/>
              </a:spcAft>
            </a:pPr>
            <a:r>
              <a:rPr lang="en-US" sz="3000" dirty="0" smtClean="0">
                <a:solidFill>
                  <a:srgbClr val="800000"/>
                </a:solidFill>
                <a:latin typeface="Arial"/>
                <a:cs typeface="Arial"/>
              </a:rPr>
              <a:t>Back to</a:t>
            </a:r>
            <a:r>
              <a:rPr lang="en-US" sz="3000" dirty="0" smtClean="0">
                <a:solidFill>
                  <a:srgbClr val="800000"/>
                </a:solidFill>
                <a:latin typeface="Arial"/>
                <a:cs typeface="Arial"/>
              </a:rPr>
              <a:t> </a:t>
            </a:r>
            <a:r>
              <a:rPr lang="en-US" sz="3000" dirty="0" smtClean="0">
                <a:solidFill>
                  <a:srgbClr val="800000"/>
                </a:solidFill>
                <a:latin typeface="Arial"/>
                <a:cs typeface="Arial"/>
              </a:rPr>
              <a:t>the ‘resource’ approach to mathematics education</a:t>
            </a:r>
            <a:endParaRPr lang="fr-FR" sz="3000" dirty="0">
              <a:solidFill>
                <a:srgbClr val="800000"/>
              </a:solidFill>
              <a:latin typeface="Arial"/>
              <a:cs typeface="Arial"/>
            </a:endParaRPr>
          </a:p>
        </p:txBody>
      </p:sp>
      <p:pic>
        <p:nvPicPr>
          <p:cNvPr id="7" name="Image 6"/>
          <p:cNvPicPr>
            <a:picLocks noChangeAspect="1"/>
          </p:cNvPicPr>
          <p:nvPr/>
        </p:nvPicPr>
        <p:blipFill>
          <a:blip r:embed="rId3"/>
          <a:stretch>
            <a:fillRect/>
          </a:stretch>
        </p:blipFill>
        <p:spPr>
          <a:xfrm>
            <a:off x="6300595" y="3212976"/>
            <a:ext cx="2591885" cy="3405889"/>
          </a:xfrm>
          <a:prstGeom prst="rect">
            <a:avLst/>
          </a:prstGeom>
          <a:ln>
            <a:solidFill>
              <a:srgbClr val="800000"/>
            </a:solidFill>
          </a:ln>
        </p:spPr>
      </p:pic>
      <p:sp>
        <p:nvSpPr>
          <p:cNvPr id="11" name="Bulle rectangulaire 10"/>
          <p:cNvSpPr/>
          <p:nvPr/>
        </p:nvSpPr>
        <p:spPr>
          <a:xfrm>
            <a:off x="6318158" y="1052736"/>
            <a:ext cx="2520280" cy="1800200"/>
          </a:xfrm>
          <a:prstGeom prst="wedgeRectCallout">
            <a:avLst>
              <a:gd name="adj1" fmla="val 12693"/>
              <a:gd name="adj2" fmla="val 82769"/>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Arial"/>
                <a:cs typeface="Arial"/>
              </a:rPr>
              <a:t>T</a:t>
            </a:r>
            <a:r>
              <a:rPr lang="en-US" smtClean="0">
                <a:latin typeface="Arial"/>
                <a:cs typeface="Arial"/>
              </a:rPr>
              <a:t>o be published in September, with 60 contributors…</a:t>
            </a:r>
          </a:p>
          <a:p>
            <a:r>
              <a:rPr lang="en-US" smtClean="0">
                <a:latin typeface="Arial"/>
                <a:cs typeface="Arial"/>
              </a:rPr>
              <a:t>10 programs of research</a:t>
            </a:r>
          </a:p>
          <a:p>
            <a:r>
              <a:rPr lang="en-US" smtClean="0">
                <a:latin typeface="Arial"/>
                <a:cs typeface="Arial"/>
              </a:rPr>
              <a:t>A vived approach</a:t>
            </a:r>
            <a:endParaRPr lang="en-US">
              <a:latin typeface="Arial"/>
              <a:cs typeface="Arial"/>
            </a:endParaRPr>
          </a:p>
        </p:txBody>
      </p:sp>
      <p:sp>
        <p:nvSpPr>
          <p:cNvPr id="2" name="ZoneTexte 1"/>
          <p:cNvSpPr txBox="1"/>
          <p:nvPr/>
        </p:nvSpPr>
        <p:spPr>
          <a:xfrm>
            <a:off x="395536" y="1556792"/>
            <a:ext cx="2592288" cy="4993676"/>
          </a:xfrm>
          <a:prstGeom prst="rect">
            <a:avLst/>
          </a:prstGeom>
          <a:noFill/>
        </p:spPr>
        <p:txBody>
          <a:bodyPr wrap="square" rtlCol="0">
            <a:spAutoFit/>
          </a:bodyPr>
          <a:lstStyle/>
          <a:p>
            <a:pPr>
              <a:spcAft>
                <a:spcPts val="500"/>
              </a:spcAft>
            </a:pPr>
            <a:r>
              <a:rPr lang="en-US" dirty="0" smtClean="0">
                <a:latin typeface="Arial"/>
                <a:cs typeface="Arial"/>
              </a:rPr>
              <a:t>A holistic approach to understand the complex phenomena of mathematics education</a:t>
            </a:r>
          </a:p>
          <a:p>
            <a:pPr>
              <a:spcAft>
                <a:spcPts val="500"/>
              </a:spcAft>
            </a:pPr>
            <a:r>
              <a:rPr lang="en-US" dirty="0" smtClean="0">
                <a:latin typeface="Arial"/>
                <a:cs typeface="Arial"/>
              </a:rPr>
              <a:t>Analyzing teachers’ work through their interactions with resources that they use and design for </a:t>
            </a:r>
            <a:r>
              <a:rPr lang="en-US" i="1" dirty="0" smtClean="0">
                <a:latin typeface="Arial"/>
                <a:cs typeface="Arial"/>
              </a:rPr>
              <a:t>making</a:t>
            </a:r>
            <a:r>
              <a:rPr lang="en-US" dirty="0" smtClean="0">
                <a:latin typeface="Arial"/>
                <a:cs typeface="Arial"/>
              </a:rPr>
              <a:t> their teaching</a:t>
            </a:r>
          </a:p>
          <a:p>
            <a:pPr>
              <a:spcAft>
                <a:spcPts val="500"/>
              </a:spcAft>
            </a:pPr>
            <a:r>
              <a:rPr lang="en-US" dirty="0" smtClean="0">
                <a:latin typeface="Arial"/>
                <a:cs typeface="Arial"/>
              </a:rPr>
              <a:t>Taking into account the variety of these resources, the space and time where these interactions occur (Artigue 2010</a:t>
            </a:r>
            <a:r>
              <a:rPr lang="en-US" dirty="0" smtClean="0">
                <a:latin typeface="Arial"/>
                <a:cs typeface="Arial"/>
              </a:rPr>
              <a:t>)</a:t>
            </a:r>
          </a:p>
          <a:p>
            <a:pPr>
              <a:spcAft>
                <a:spcPts val="500"/>
              </a:spcAft>
            </a:pPr>
            <a:r>
              <a:rPr lang="en-US" dirty="0" smtClean="0">
                <a:latin typeface="Arial"/>
                <a:cs typeface="Arial"/>
              </a:rPr>
              <a:t>Crossing boarders</a:t>
            </a:r>
            <a:endParaRPr lang="en-US" dirty="0" smtClean="0">
              <a:latin typeface="Arial"/>
              <a:cs typeface="Arial"/>
            </a:endParaRPr>
          </a:p>
        </p:txBody>
      </p:sp>
      <p:pic>
        <p:nvPicPr>
          <p:cNvPr id="5" name="Image 4"/>
          <p:cNvPicPr>
            <a:picLocks noChangeAspect="1"/>
          </p:cNvPicPr>
          <p:nvPr/>
        </p:nvPicPr>
        <p:blipFill>
          <a:blip r:embed="rId4"/>
          <a:stretch>
            <a:fillRect/>
          </a:stretch>
        </p:blipFill>
        <p:spPr>
          <a:xfrm>
            <a:off x="3347864" y="3221063"/>
            <a:ext cx="2664296" cy="3376289"/>
          </a:xfrm>
          <a:prstGeom prst="rect">
            <a:avLst/>
          </a:prstGeom>
          <a:ln>
            <a:solidFill>
              <a:srgbClr val="800000"/>
            </a:solidFill>
          </a:ln>
        </p:spPr>
      </p:pic>
      <p:sp>
        <p:nvSpPr>
          <p:cNvPr id="9" name="Bulle rectangulaire 8"/>
          <p:cNvSpPr/>
          <p:nvPr/>
        </p:nvSpPr>
        <p:spPr>
          <a:xfrm>
            <a:off x="3347864" y="1578305"/>
            <a:ext cx="2688006" cy="1254740"/>
          </a:xfrm>
          <a:prstGeom prst="wedgeRectCallout">
            <a:avLst>
              <a:gd name="adj1" fmla="val 12693"/>
              <a:gd name="adj2" fmla="val 82769"/>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First book, written in 1998 with my last high school students (Marianne here)</a:t>
            </a:r>
            <a:endParaRPr lang="en-US" dirty="0">
              <a:latin typeface="Arial"/>
              <a:cs typeface="Arial"/>
            </a:endParaRPr>
          </a:p>
        </p:txBody>
      </p:sp>
    </p:spTree>
    <p:extLst>
      <p:ext uri="{BB962C8B-B14F-4D97-AF65-F5344CB8AC3E}">
        <p14:creationId xmlns:p14="http://schemas.microsoft.com/office/powerpoint/2010/main" val="534827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build="p"/>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7020272" y="-99392"/>
            <a:ext cx="2160240" cy="2172410"/>
          </a:xfrm>
          <a:prstGeom prst="rect">
            <a:avLst/>
          </a:prstGeom>
        </p:spPr>
      </p:pic>
      <p:sp>
        <p:nvSpPr>
          <p:cNvPr id="2" name="Titre 1"/>
          <p:cNvSpPr>
            <a:spLocks noGrp="1"/>
          </p:cNvSpPr>
          <p:nvPr>
            <p:ph type="ctrTitle"/>
          </p:nvPr>
        </p:nvSpPr>
        <p:spPr>
          <a:xfrm>
            <a:off x="755576" y="404664"/>
            <a:ext cx="6048672" cy="1080120"/>
          </a:xfrm>
        </p:spPr>
        <p:txBody>
          <a:bodyPr anchor="t" anchorCtr="0">
            <a:noAutofit/>
          </a:bodyPr>
          <a:lstStyle/>
          <a:p>
            <a:pPr algn="l"/>
            <a:r>
              <a:rPr lang="en-US" sz="3000" dirty="0" smtClean="0">
                <a:solidFill>
                  <a:srgbClr val="800000"/>
                </a:solidFill>
                <a:latin typeface="Arial"/>
                <a:cs typeface="Arial"/>
              </a:rPr>
              <a:t>Conclusion</a:t>
            </a:r>
            <a:r>
              <a:rPr lang="mr-IN" sz="3000" dirty="0" smtClean="0">
                <a:solidFill>
                  <a:srgbClr val="800000"/>
                </a:solidFill>
                <a:latin typeface="Arial"/>
                <a:cs typeface="Arial"/>
              </a:rPr>
              <a:t>…</a:t>
            </a:r>
            <a:r>
              <a:rPr lang="fr-FR" sz="3000" dirty="0" smtClean="0">
                <a:solidFill>
                  <a:srgbClr val="800000"/>
                </a:solidFill>
                <a:latin typeface="Arial"/>
                <a:cs typeface="Arial"/>
              </a:rPr>
              <a:t> </a:t>
            </a:r>
            <a:r>
              <a:rPr lang="en-US" sz="3000" dirty="0" smtClean="0">
                <a:solidFill>
                  <a:srgbClr val="800000"/>
                </a:solidFill>
                <a:latin typeface="Arial"/>
                <a:cs typeface="Arial"/>
              </a:rPr>
              <a:t>Four virtues to be promoted</a:t>
            </a:r>
            <a:endParaRPr lang="en-US" sz="2200" dirty="0">
              <a:solidFill>
                <a:srgbClr val="800000"/>
              </a:solidFill>
              <a:latin typeface="Arial"/>
              <a:cs typeface="Arial"/>
            </a:endParaRPr>
          </a:p>
        </p:txBody>
      </p:sp>
      <p:sp>
        <p:nvSpPr>
          <p:cNvPr id="10" name="Sous-titre 2"/>
          <p:cNvSpPr txBox="1">
            <a:spLocks/>
          </p:cNvSpPr>
          <p:nvPr/>
        </p:nvSpPr>
        <p:spPr>
          <a:xfrm>
            <a:off x="755576" y="1988840"/>
            <a:ext cx="7200800" cy="42484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spcAft>
                <a:spcPts val="1000"/>
              </a:spcAft>
              <a:defRPr/>
            </a:pPr>
            <a:r>
              <a:rPr lang="en-AU" sz="1800" dirty="0" smtClean="0">
                <a:solidFill>
                  <a:schemeClr val="tx1"/>
                </a:solidFill>
                <a:latin typeface="Arial"/>
                <a:cs typeface="Arial"/>
              </a:rPr>
              <a:t>To whom will enter the profession, I advise to cultivate four virtues: </a:t>
            </a:r>
          </a:p>
          <a:p>
            <a:pPr marL="285750" indent="-285750" algn="l">
              <a:spcBef>
                <a:spcPts val="0"/>
              </a:spcBef>
              <a:spcAft>
                <a:spcPts val="500"/>
              </a:spcAft>
              <a:buFont typeface="Arial"/>
              <a:buChar char="•"/>
              <a:defRPr/>
            </a:pPr>
            <a:r>
              <a:rPr lang="en-AU" sz="1800" i="1" dirty="0">
                <a:solidFill>
                  <a:schemeClr val="tx1"/>
                </a:solidFill>
                <a:latin typeface="Arial"/>
                <a:cs typeface="Arial"/>
              </a:rPr>
              <a:t>A</a:t>
            </a:r>
            <a:r>
              <a:rPr lang="en-AU" sz="1800" i="1" dirty="0" smtClean="0">
                <a:solidFill>
                  <a:schemeClr val="tx1"/>
                </a:solidFill>
                <a:latin typeface="Arial"/>
                <a:cs typeface="Arial"/>
              </a:rPr>
              <a:t>vailability</a:t>
            </a:r>
            <a:r>
              <a:rPr lang="en-AU" sz="1800" dirty="0" smtClean="0">
                <a:solidFill>
                  <a:schemeClr val="tx1"/>
                </a:solidFill>
                <a:latin typeface="Arial"/>
                <a:cs typeface="Arial"/>
              </a:rPr>
              <a:t> and </a:t>
            </a:r>
            <a:r>
              <a:rPr lang="en-AU" sz="1800" i="1" dirty="0" smtClean="0">
                <a:solidFill>
                  <a:schemeClr val="tx1"/>
                </a:solidFill>
                <a:latin typeface="Arial"/>
                <a:cs typeface="Arial"/>
              </a:rPr>
              <a:t>recognition </a:t>
            </a:r>
          </a:p>
          <a:p>
            <a:pPr marL="180000" algn="l">
              <a:spcBef>
                <a:spcPts val="0"/>
              </a:spcBef>
              <a:spcAft>
                <a:spcPts val="500"/>
              </a:spcAft>
              <a:defRPr/>
            </a:pPr>
            <a:r>
              <a:rPr lang="en-AU" sz="1800" dirty="0" smtClean="0">
                <a:solidFill>
                  <a:schemeClr val="tx1"/>
                </a:solidFill>
                <a:latin typeface="Arial"/>
                <a:cs typeface="Arial"/>
              </a:rPr>
              <a:t>Cultivate availability</a:t>
            </a:r>
            <a:r>
              <a:rPr lang="en-AU" sz="1800" dirty="0">
                <a:solidFill>
                  <a:schemeClr val="tx1"/>
                </a:solidFill>
                <a:latin typeface="Arial"/>
                <a:cs typeface="Arial"/>
              </a:rPr>
              <a:t>,</a:t>
            </a:r>
            <a:r>
              <a:rPr lang="en-AU" sz="1800" dirty="0" smtClean="0">
                <a:solidFill>
                  <a:schemeClr val="tx1"/>
                </a:solidFill>
                <a:latin typeface="Arial"/>
                <a:cs typeface="Arial"/>
              </a:rPr>
              <a:t> </a:t>
            </a:r>
            <a:r>
              <a:rPr lang="en-AU" sz="1800" dirty="0">
                <a:solidFill>
                  <a:schemeClr val="tx1"/>
                </a:solidFill>
                <a:latin typeface="Arial"/>
                <a:cs typeface="Arial"/>
              </a:rPr>
              <a:t>an openness that leaves nothing aside and must allow </a:t>
            </a:r>
            <a:r>
              <a:rPr lang="en-AU" sz="1800" dirty="0" smtClean="0">
                <a:solidFill>
                  <a:schemeClr val="tx1"/>
                </a:solidFill>
                <a:latin typeface="Arial"/>
                <a:cs typeface="Arial"/>
              </a:rPr>
              <a:t>you to seize </a:t>
            </a:r>
            <a:r>
              <a:rPr lang="en-AU" sz="1800" dirty="0">
                <a:solidFill>
                  <a:schemeClr val="tx1"/>
                </a:solidFill>
                <a:latin typeface="Arial"/>
                <a:cs typeface="Arial"/>
              </a:rPr>
              <a:t>the opportunity. Then </a:t>
            </a:r>
            <a:r>
              <a:rPr lang="en-AU" sz="1800" dirty="0" smtClean="0">
                <a:solidFill>
                  <a:schemeClr val="tx1"/>
                </a:solidFill>
                <a:latin typeface="Arial"/>
                <a:cs typeface="Arial"/>
              </a:rPr>
              <a:t>cultivate </a:t>
            </a:r>
            <a:r>
              <a:rPr lang="en-AU" sz="1800" dirty="0">
                <a:solidFill>
                  <a:schemeClr val="tx1"/>
                </a:solidFill>
                <a:latin typeface="Arial"/>
                <a:cs typeface="Arial"/>
              </a:rPr>
              <a:t>recognition, which is the condition of this </a:t>
            </a:r>
            <a:r>
              <a:rPr lang="en-AU" sz="1800" dirty="0" smtClean="0">
                <a:solidFill>
                  <a:schemeClr val="tx1"/>
                </a:solidFill>
                <a:latin typeface="Arial"/>
                <a:cs typeface="Arial"/>
              </a:rPr>
              <a:t>availability: you </a:t>
            </a:r>
            <a:r>
              <a:rPr lang="en-AU" sz="1800" dirty="0">
                <a:solidFill>
                  <a:schemeClr val="tx1"/>
                </a:solidFill>
                <a:latin typeface="Arial"/>
                <a:cs typeface="Arial"/>
              </a:rPr>
              <a:t>have to know your roots so you can think </a:t>
            </a:r>
            <a:r>
              <a:rPr lang="en-AU" sz="1800" dirty="0" smtClean="0">
                <a:solidFill>
                  <a:schemeClr val="tx1"/>
                </a:solidFill>
                <a:latin typeface="Arial"/>
                <a:cs typeface="Arial"/>
              </a:rPr>
              <a:t>your </a:t>
            </a:r>
            <a:r>
              <a:rPr lang="en-AU" sz="1800" dirty="0">
                <a:solidFill>
                  <a:schemeClr val="tx1"/>
                </a:solidFill>
                <a:latin typeface="Arial"/>
                <a:cs typeface="Arial"/>
              </a:rPr>
              <a:t>own development.</a:t>
            </a:r>
          </a:p>
          <a:p>
            <a:pPr marL="285750" indent="-285750" algn="l">
              <a:spcBef>
                <a:spcPts val="0"/>
              </a:spcBef>
              <a:spcAft>
                <a:spcPts val="500"/>
              </a:spcAft>
              <a:buFont typeface="Arial"/>
              <a:buChar char="•"/>
              <a:defRPr/>
            </a:pPr>
            <a:r>
              <a:rPr lang="en-AU" sz="1800" i="1" dirty="0" smtClean="0">
                <a:solidFill>
                  <a:schemeClr val="tx1"/>
                </a:solidFill>
                <a:latin typeface="Arial"/>
                <a:cs typeface="Arial"/>
              </a:rPr>
              <a:t>Resilience</a:t>
            </a:r>
            <a:r>
              <a:rPr lang="en-AU" sz="1800" dirty="0" smtClean="0">
                <a:solidFill>
                  <a:schemeClr val="tx1"/>
                </a:solidFill>
                <a:latin typeface="Arial"/>
                <a:cs typeface="Arial"/>
              </a:rPr>
              <a:t> </a:t>
            </a:r>
            <a:r>
              <a:rPr lang="en-AU" sz="1800" dirty="0">
                <a:solidFill>
                  <a:schemeClr val="tx1"/>
                </a:solidFill>
                <a:latin typeface="Arial"/>
                <a:cs typeface="Arial"/>
              </a:rPr>
              <a:t>and </a:t>
            </a:r>
            <a:r>
              <a:rPr lang="en-AU" sz="1800" i="1" dirty="0" smtClean="0">
                <a:solidFill>
                  <a:schemeClr val="tx1"/>
                </a:solidFill>
                <a:latin typeface="Arial"/>
                <a:cs typeface="Arial"/>
              </a:rPr>
              <a:t>commitment</a:t>
            </a:r>
            <a:endParaRPr lang="en-AU" sz="1800" dirty="0">
              <a:solidFill>
                <a:schemeClr val="tx1"/>
              </a:solidFill>
              <a:latin typeface="Arial"/>
              <a:cs typeface="Arial"/>
            </a:endParaRPr>
          </a:p>
          <a:p>
            <a:pPr marL="180000" algn="l">
              <a:spcBef>
                <a:spcPts val="0"/>
              </a:spcBef>
              <a:spcAft>
                <a:spcPts val="500"/>
              </a:spcAft>
              <a:defRPr/>
            </a:pPr>
            <a:r>
              <a:rPr lang="en-AU" sz="1800" dirty="0" smtClean="0">
                <a:solidFill>
                  <a:schemeClr val="tx1"/>
                </a:solidFill>
                <a:latin typeface="Arial"/>
                <a:cs typeface="Arial"/>
              </a:rPr>
              <a:t>Cultivate r</a:t>
            </a:r>
            <a:r>
              <a:rPr lang="en-AU" sz="1800" dirty="0" smtClean="0">
                <a:solidFill>
                  <a:schemeClr val="tx1"/>
                </a:solidFill>
                <a:latin typeface="Arial"/>
                <a:cs typeface="Arial"/>
              </a:rPr>
              <a:t>esilience, the </a:t>
            </a:r>
            <a:r>
              <a:rPr lang="en-AU" sz="1800" dirty="0">
                <a:solidFill>
                  <a:schemeClr val="tx1"/>
                </a:solidFill>
                <a:latin typeface="Arial"/>
                <a:cs typeface="Arial"/>
              </a:rPr>
              <a:t>art of navigating torrents, </a:t>
            </a:r>
            <a:r>
              <a:rPr lang="en-AU" sz="1800" dirty="0" smtClean="0">
                <a:solidFill>
                  <a:schemeClr val="tx1"/>
                </a:solidFill>
                <a:latin typeface="Arial"/>
                <a:cs typeface="Arial"/>
              </a:rPr>
              <a:t>necessary </a:t>
            </a:r>
            <a:r>
              <a:rPr lang="en-AU" sz="1800" dirty="0">
                <a:solidFill>
                  <a:schemeClr val="tx1"/>
                </a:solidFill>
                <a:latin typeface="Arial"/>
                <a:cs typeface="Arial"/>
              </a:rPr>
              <a:t>if you </a:t>
            </a:r>
            <a:r>
              <a:rPr lang="en-AU" sz="1800" dirty="0" smtClean="0">
                <a:solidFill>
                  <a:schemeClr val="tx1"/>
                </a:solidFill>
                <a:latin typeface="Arial"/>
                <a:cs typeface="Arial"/>
              </a:rPr>
              <a:t>want </a:t>
            </a:r>
            <a:r>
              <a:rPr lang="en-AU" sz="1800" dirty="0">
                <a:solidFill>
                  <a:schemeClr val="tx1"/>
                </a:solidFill>
                <a:latin typeface="Arial"/>
                <a:cs typeface="Arial"/>
              </a:rPr>
              <a:t>to be in between research </a:t>
            </a:r>
            <a:r>
              <a:rPr lang="en-AU" sz="1800" dirty="0" smtClean="0">
                <a:solidFill>
                  <a:schemeClr val="tx1"/>
                </a:solidFill>
                <a:latin typeface="Arial"/>
                <a:cs typeface="Arial"/>
              </a:rPr>
              <a:t>in mathematics and research in education</a:t>
            </a:r>
            <a:r>
              <a:rPr lang="en-AU" sz="1800" dirty="0" smtClean="0">
                <a:solidFill>
                  <a:schemeClr val="tx1"/>
                </a:solidFill>
                <a:latin typeface="Arial"/>
                <a:cs typeface="Arial"/>
              </a:rPr>
              <a:t>. Then cultivate commitment, which is </a:t>
            </a:r>
            <a:r>
              <a:rPr lang="en-AU" sz="1800" dirty="0">
                <a:solidFill>
                  <a:schemeClr val="tx1"/>
                </a:solidFill>
                <a:latin typeface="Arial"/>
                <a:cs typeface="Arial"/>
              </a:rPr>
              <a:t>the condition of </a:t>
            </a:r>
            <a:r>
              <a:rPr lang="en-AU" sz="1800" dirty="0" smtClean="0">
                <a:solidFill>
                  <a:schemeClr val="tx1"/>
                </a:solidFill>
                <a:latin typeface="Arial"/>
                <a:cs typeface="Arial"/>
              </a:rPr>
              <a:t>resilience. </a:t>
            </a:r>
          </a:p>
          <a:p>
            <a:pPr marL="180000" algn="l">
              <a:spcBef>
                <a:spcPts val="0"/>
              </a:spcBef>
              <a:spcAft>
                <a:spcPts val="500"/>
              </a:spcAft>
              <a:defRPr/>
            </a:pPr>
            <a:r>
              <a:rPr lang="en-AU" sz="1800" dirty="0" smtClean="0">
                <a:solidFill>
                  <a:schemeClr val="tx1"/>
                </a:solidFill>
                <a:latin typeface="Arial"/>
                <a:cs typeface="Arial"/>
              </a:rPr>
              <a:t>C</a:t>
            </a:r>
            <a:r>
              <a:rPr lang="en-AU" sz="1800" dirty="0" smtClean="0">
                <a:solidFill>
                  <a:schemeClr val="tx1"/>
                </a:solidFill>
                <a:latin typeface="Arial"/>
                <a:cs typeface="Arial"/>
              </a:rPr>
              <a:t>ommitment </a:t>
            </a:r>
            <a:r>
              <a:rPr lang="en-AU" sz="1800" dirty="0">
                <a:solidFill>
                  <a:schemeClr val="tx1"/>
                </a:solidFill>
                <a:latin typeface="Arial"/>
                <a:cs typeface="Arial"/>
              </a:rPr>
              <a:t>to </a:t>
            </a:r>
            <a:r>
              <a:rPr lang="en-AU" sz="1800" dirty="0" smtClean="0">
                <a:solidFill>
                  <a:schemeClr val="tx1"/>
                </a:solidFill>
                <a:latin typeface="Arial"/>
                <a:cs typeface="Arial"/>
              </a:rPr>
              <a:t>education and educational </a:t>
            </a:r>
            <a:r>
              <a:rPr lang="en-AU" sz="1800" dirty="0">
                <a:solidFill>
                  <a:schemeClr val="tx1"/>
                </a:solidFill>
                <a:latin typeface="Arial"/>
                <a:cs typeface="Arial"/>
              </a:rPr>
              <a:t>research </a:t>
            </a:r>
            <a:r>
              <a:rPr lang="en-AU" sz="1800" dirty="0" smtClean="0">
                <a:solidFill>
                  <a:schemeClr val="tx1"/>
                </a:solidFill>
                <a:latin typeface="Arial"/>
                <a:cs typeface="Arial"/>
              </a:rPr>
              <a:t>as </a:t>
            </a:r>
            <a:r>
              <a:rPr lang="en-AU" sz="1800" dirty="0" smtClean="0">
                <a:solidFill>
                  <a:schemeClr val="tx1"/>
                </a:solidFill>
                <a:latin typeface="Arial"/>
                <a:cs typeface="Arial"/>
              </a:rPr>
              <a:t>fundamental common </a:t>
            </a:r>
            <a:r>
              <a:rPr lang="en-AU" sz="1800" dirty="0" smtClean="0">
                <a:solidFill>
                  <a:schemeClr val="tx1"/>
                </a:solidFill>
                <a:latin typeface="Arial"/>
                <a:cs typeface="Arial"/>
              </a:rPr>
              <a:t>goods.</a:t>
            </a:r>
            <a:endParaRPr lang="en-AU" sz="1800" dirty="0">
              <a:solidFill>
                <a:schemeClr val="tx1"/>
              </a:solidFill>
              <a:latin typeface="Arial"/>
              <a:cs typeface="Arial"/>
            </a:endParaRPr>
          </a:p>
        </p:txBody>
      </p:sp>
    </p:spTree>
    <p:extLst>
      <p:ext uri="{BB962C8B-B14F-4D97-AF65-F5344CB8AC3E}">
        <p14:creationId xmlns:p14="http://schemas.microsoft.com/office/powerpoint/2010/main" val="1869965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79512" y="1628800"/>
            <a:ext cx="1005879"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Teacher</a:t>
            </a:r>
            <a:endParaRPr lang="fr-FR" dirty="0"/>
          </a:p>
        </p:txBody>
      </p:sp>
      <p:sp>
        <p:nvSpPr>
          <p:cNvPr id="17" name="Rectangle 16"/>
          <p:cNvSpPr/>
          <p:nvPr/>
        </p:nvSpPr>
        <p:spPr>
          <a:xfrm>
            <a:off x="179512" y="2132856"/>
            <a:ext cx="980407"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Student</a:t>
            </a:r>
            <a:endParaRPr lang="fr-FR" dirty="0"/>
          </a:p>
        </p:txBody>
      </p:sp>
      <p:sp>
        <p:nvSpPr>
          <p:cNvPr id="18" name="Rectangle 17"/>
          <p:cNvSpPr/>
          <p:nvPr/>
        </p:nvSpPr>
        <p:spPr>
          <a:xfrm>
            <a:off x="179512" y="2636912"/>
            <a:ext cx="1108672"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Engineer</a:t>
            </a:r>
            <a:endParaRPr lang="en-US" dirty="0"/>
          </a:p>
        </p:txBody>
      </p:sp>
      <p:sp>
        <p:nvSpPr>
          <p:cNvPr id="19" name="Rectangle 18"/>
          <p:cNvSpPr/>
          <p:nvPr/>
        </p:nvSpPr>
        <p:spPr>
          <a:xfrm>
            <a:off x="179512" y="3140968"/>
            <a:ext cx="1968320"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Teacher educator</a:t>
            </a:r>
            <a:endParaRPr lang="fr-FR" dirty="0"/>
          </a:p>
        </p:txBody>
      </p:sp>
      <p:sp>
        <p:nvSpPr>
          <p:cNvPr id="20" name="Rectangle 19"/>
          <p:cNvSpPr/>
          <p:nvPr/>
        </p:nvSpPr>
        <p:spPr>
          <a:xfrm>
            <a:off x="179512" y="3645024"/>
            <a:ext cx="1095485"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Musician</a:t>
            </a:r>
            <a:endParaRPr lang="fr-FR" dirty="0"/>
          </a:p>
        </p:txBody>
      </p:sp>
      <p:sp>
        <p:nvSpPr>
          <p:cNvPr id="21" name="Rectangle 20"/>
          <p:cNvSpPr/>
          <p:nvPr/>
        </p:nvSpPr>
        <p:spPr>
          <a:xfrm>
            <a:off x="179512" y="4149080"/>
            <a:ext cx="928534"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Activist</a:t>
            </a:r>
            <a:endParaRPr lang="fr-FR" dirty="0"/>
          </a:p>
        </p:txBody>
      </p:sp>
      <p:sp>
        <p:nvSpPr>
          <p:cNvPr id="22" name="Rectangle 21"/>
          <p:cNvSpPr/>
          <p:nvPr/>
        </p:nvSpPr>
        <p:spPr>
          <a:xfrm>
            <a:off x="179512" y="4653136"/>
            <a:ext cx="1377826"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Researcher</a:t>
            </a:r>
            <a:endParaRPr lang="fr-FR" dirty="0"/>
          </a:p>
        </p:txBody>
      </p:sp>
      <p:sp>
        <p:nvSpPr>
          <p:cNvPr id="23" name="Rectangle 22"/>
          <p:cNvSpPr/>
          <p:nvPr/>
        </p:nvSpPr>
        <p:spPr>
          <a:xfrm>
            <a:off x="179512" y="5157192"/>
            <a:ext cx="1095710" cy="369332"/>
          </a:xfrm>
          <a:prstGeom prst="rect">
            <a:avLst/>
          </a:prstGeom>
          <a:solidFill>
            <a:srgbClr val="CCFFCC"/>
          </a:solidFill>
          <a:ln>
            <a:solidFill>
              <a:srgbClr val="800000"/>
            </a:solidFill>
          </a:ln>
        </p:spPr>
        <p:txBody>
          <a:bodyPr wrap="none">
            <a:spAutoFit/>
          </a:bodyPr>
          <a:lstStyle/>
          <a:p>
            <a:r>
              <a:rPr lang="en-US" dirty="0" smtClean="0">
                <a:solidFill>
                  <a:srgbClr val="000000"/>
                </a:solidFill>
                <a:latin typeface="Arial"/>
                <a:cs typeface="Arial"/>
              </a:rPr>
              <a:t>Manager</a:t>
            </a:r>
            <a:endParaRPr lang="fr-FR" dirty="0"/>
          </a:p>
        </p:txBody>
      </p:sp>
      <p:sp>
        <p:nvSpPr>
          <p:cNvPr id="27" name="Forme libre 26"/>
          <p:cNvSpPr/>
          <p:nvPr/>
        </p:nvSpPr>
        <p:spPr>
          <a:xfrm>
            <a:off x="1981607" y="1700808"/>
            <a:ext cx="5554082" cy="516400"/>
          </a:xfrm>
          <a:custGeom>
            <a:avLst/>
            <a:gdLst>
              <a:gd name="connsiteX0" fmla="*/ 0 w 5554082"/>
              <a:gd name="connsiteY0" fmla="*/ 321005 h 516400"/>
              <a:gd name="connsiteX1" fmla="*/ 837299 w 5554082"/>
              <a:gd name="connsiteY1" fmla="*/ 181438 h 516400"/>
              <a:gd name="connsiteX2" fmla="*/ 1437363 w 5554082"/>
              <a:gd name="connsiteY2" fmla="*/ 376832 h 516400"/>
              <a:gd name="connsiteX3" fmla="*/ 2595626 w 5554082"/>
              <a:gd name="connsiteY3" fmla="*/ 97697 h 516400"/>
              <a:gd name="connsiteX4" fmla="*/ 4339998 w 5554082"/>
              <a:gd name="connsiteY4" fmla="*/ 516400 h 516400"/>
              <a:gd name="connsiteX5" fmla="*/ 5554082 w 5554082"/>
              <a:gd name="connsiteY5" fmla="*/ 0 h 516400"/>
              <a:gd name="connsiteX6" fmla="*/ 5554082 w 5554082"/>
              <a:gd name="connsiteY6" fmla="*/ 0 h 5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4082" h="516400">
                <a:moveTo>
                  <a:pt x="0" y="321005"/>
                </a:moveTo>
                <a:lnTo>
                  <a:pt x="837299" y="181438"/>
                </a:lnTo>
                <a:lnTo>
                  <a:pt x="1437363" y="376832"/>
                </a:lnTo>
                <a:lnTo>
                  <a:pt x="2595626" y="97697"/>
                </a:lnTo>
                <a:lnTo>
                  <a:pt x="4339998" y="516400"/>
                </a:lnTo>
                <a:lnTo>
                  <a:pt x="5554082" y="0"/>
                </a:lnTo>
                <a:lnTo>
                  <a:pt x="5554082"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28" name="Forme libre 27"/>
          <p:cNvSpPr/>
          <p:nvPr/>
        </p:nvSpPr>
        <p:spPr>
          <a:xfrm>
            <a:off x="2023472" y="2252421"/>
            <a:ext cx="5442442" cy="257879"/>
          </a:xfrm>
          <a:custGeom>
            <a:avLst/>
            <a:gdLst>
              <a:gd name="connsiteX0" fmla="*/ 0 w 5442442"/>
              <a:gd name="connsiteY0" fmla="*/ 229965 h 257879"/>
              <a:gd name="connsiteX1" fmla="*/ 69775 w 5442442"/>
              <a:gd name="connsiteY1" fmla="*/ 216009 h 257879"/>
              <a:gd name="connsiteX2" fmla="*/ 153505 w 5442442"/>
              <a:gd name="connsiteY2" fmla="*/ 202052 h 257879"/>
              <a:gd name="connsiteX3" fmla="*/ 195370 w 5442442"/>
              <a:gd name="connsiteY3" fmla="*/ 188095 h 257879"/>
              <a:gd name="connsiteX4" fmla="*/ 251190 w 5442442"/>
              <a:gd name="connsiteY4" fmla="*/ 174138 h 257879"/>
              <a:gd name="connsiteX5" fmla="*/ 334919 w 5442442"/>
              <a:gd name="connsiteY5" fmla="*/ 146225 h 257879"/>
              <a:gd name="connsiteX6" fmla="*/ 418649 w 5442442"/>
              <a:gd name="connsiteY6" fmla="*/ 104354 h 257879"/>
              <a:gd name="connsiteX7" fmla="*/ 697749 w 5442442"/>
              <a:gd name="connsiteY7" fmla="*/ 118311 h 257879"/>
              <a:gd name="connsiteX8" fmla="*/ 739614 w 5442442"/>
              <a:gd name="connsiteY8" fmla="*/ 132268 h 257879"/>
              <a:gd name="connsiteX9" fmla="*/ 879164 w 5442442"/>
              <a:gd name="connsiteY9" fmla="*/ 174138 h 257879"/>
              <a:gd name="connsiteX10" fmla="*/ 962894 w 5442442"/>
              <a:gd name="connsiteY10" fmla="*/ 202052 h 257879"/>
              <a:gd name="connsiteX11" fmla="*/ 1004758 w 5442442"/>
              <a:gd name="connsiteY11" fmla="*/ 216009 h 257879"/>
              <a:gd name="connsiteX12" fmla="*/ 1158263 w 5442442"/>
              <a:gd name="connsiteY12" fmla="*/ 257879 h 257879"/>
              <a:gd name="connsiteX13" fmla="*/ 1744372 w 5442442"/>
              <a:gd name="connsiteY13" fmla="*/ 243922 h 257879"/>
              <a:gd name="connsiteX14" fmla="*/ 1842057 w 5442442"/>
              <a:gd name="connsiteY14" fmla="*/ 229965 h 257879"/>
              <a:gd name="connsiteX15" fmla="*/ 2037427 w 5442442"/>
              <a:gd name="connsiteY15" fmla="*/ 202052 h 257879"/>
              <a:gd name="connsiteX16" fmla="*/ 2107202 w 5442442"/>
              <a:gd name="connsiteY16" fmla="*/ 188095 h 257879"/>
              <a:gd name="connsiteX17" fmla="*/ 2274662 w 5442442"/>
              <a:gd name="connsiteY17" fmla="*/ 160182 h 257879"/>
              <a:gd name="connsiteX18" fmla="*/ 2358391 w 5442442"/>
              <a:gd name="connsiteY18" fmla="*/ 132268 h 257879"/>
              <a:gd name="connsiteX19" fmla="*/ 2442121 w 5442442"/>
              <a:gd name="connsiteY19" fmla="*/ 104354 h 257879"/>
              <a:gd name="connsiteX20" fmla="*/ 2483986 w 5442442"/>
              <a:gd name="connsiteY20" fmla="*/ 90398 h 257879"/>
              <a:gd name="connsiteX21" fmla="*/ 2511896 w 5442442"/>
              <a:gd name="connsiteY21" fmla="*/ 34571 h 257879"/>
              <a:gd name="connsiteX22" fmla="*/ 2651446 w 5442442"/>
              <a:gd name="connsiteY22" fmla="*/ 48527 h 257879"/>
              <a:gd name="connsiteX23" fmla="*/ 2930546 w 5442442"/>
              <a:gd name="connsiteY23" fmla="*/ 62484 h 257879"/>
              <a:gd name="connsiteX24" fmla="*/ 3181735 w 5442442"/>
              <a:gd name="connsiteY24" fmla="*/ 118311 h 257879"/>
              <a:gd name="connsiteX25" fmla="*/ 3265465 w 5442442"/>
              <a:gd name="connsiteY25" fmla="*/ 132268 h 257879"/>
              <a:gd name="connsiteX26" fmla="*/ 3349195 w 5442442"/>
              <a:gd name="connsiteY26" fmla="*/ 160182 h 257879"/>
              <a:gd name="connsiteX27" fmla="*/ 3391060 w 5442442"/>
              <a:gd name="connsiteY27" fmla="*/ 174138 h 257879"/>
              <a:gd name="connsiteX28" fmla="*/ 3432925 w 5442442"/>
              <a:gd name="connsiteY28" fmla="*/ 188095 h 257879"/>
              <a:gd name="connsiteX29" fmla="*/ 3474790 w 5442442"/>
              <a:gd name="connsiteY29" fmla="*/ 174138 h 257879"/>
              <a:gd name="connsiteX30" fmla="*/ 3516655 w 5442442"/>
              <a:gd name="connsiteY30" fmla="*/ 146225 h 257879"/>
              <a:gd name="connsiteX31" fmla="*/ 3642249 w 5442442"/>
              <a:gd name="connsiteY31" fmla="*/ 160182 h 257879"/>
              <a:gd name="connsiteX32" fmla="*/ 3963214 w 5442442"/>
              <a:gd name="connsiteY32" fmla="*/ 202052 h 257879"/>
              <a:gd name="connsiteX33" fmla="*/ 4200449 w 5442442"/>
              <a:gd name="connsiteY33" fmla="*/ 216009 h 257879"/>
              <a:gd name="connsiteX34" fmla="*/ 4884243 w 5442442"/>
              <a:gd name="connsiteY34" fmla="*/ 216009 h 257879"/>
              <a:gd name="connsiteX35" fmla="*/ 4912153 w 5442442"/>
              <a:gd name="connsiteY35" fmla="*/ 174138 h 257879"/>
              <a:gd name="connsiteX36" fmla="*/ 4954018 w 5442442"/>
              <a:gd name="connsiteY36" fmla="*/ 146225 h 257879"/>
              <a:gd name="connsiteX37" fmla="*/ 4981927 w 5442442"/>
              <a:gd name="connsiteY37" fmla="*/ 104354 h 257879"/>
              <a:gd name="connsiteX38" fmla="*/ 5274982 w 5442442"/>
              <a:gd name="connsiteY38" fmla="*/ 34571 h 257879"/>
              <a:gd name="connsiteX39" fmla="*/ 5358712 w 5442442"/>
              <a:gd name="connsiteY39" fmla="*/ 62484 h 257879"/>
              <a:gd name="connsiteX40" fmla="*/ 5400577 w 5442442"/>
              <a:gd name="connsiteY40" fmla="*/ 76441 h 257879"/>
              <a:gd name="connsiteX41" fmla="*/ 5442442 w 5442442"/>
              <a:gd name="connsiteY41" fmla="*/ 76441 h 2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42442" h="257879">
                <a:moveTo>
                  <a:pt x="0" y="229965"/>
                </a:moveTo>
                <a:lnTo>
                  <a:pt x="69775" y="216009"/>
                </a:lnTo>
                <a:cubicBezTo>
                  <a:pt x="97614" y="210947"/>
                  <a:pt x="125884" y="208191"/>
                  <a:pt x="153505" y="202052"/>
                </a:cubicBezTo>
                <a:cubicBezTo>
                  <a:pt x="167865" y="198861"/>
                  <a:pt x="181226" y="192137"/>
                  <a:pt x="195370" y="188095"/>
                </a:cubicBezTo>
                <a:cubicBezTo>
                  <a:pt x="213811" y="182825"/>
                  <a:pt x="232820" y="179650"/>
                  <a:pt x="251190" y="174138"/>
                </a:cubicBezTo>
                <a:cubicBezTo>
                  <a:pt x="279369" y="165683"/>
                  <a:pt x="310441" y="162546"/>
                  <a:pt x="334919" y="146225"/>
                </a:cubicBezTo>
                <a:cubicBezTo>
                  <a:pt x="389023" y="110151"/>
                  <a:pt x="360872" y="123616"/>
                  <a:pt x="418649" y="104354"/>
                </a:cubicBezTo>
                <a:cubicBezTo>
                  <a:pt x="511682" y="109006"/>
                  <a:pt x="604950" y="110240"/>
                  <a:pt x="697749" y="118311"/>
                </a:cubicBezTo>
                <a:cubicBezTo>
                  <a:pt x="712404" y="119586"/>
                  <a:pt x="725470" y="128226"/>
                  <a:pt x="739614" y="132268"/>
                </a:cubicBezTo>
                <a:cubicBezTo>
                  <a:pt x="887251" y="174456"/>
                  <a:pt x="680178" y="107801"/>
                  <a:pt x="879164" y="174138"/>
                </a:cubicBezTo>
                <a:lnTo>
                  <a:pt x="962894" y="202052"/>
                </a:lnTo>
                <a:cubicBezTo>
                  <a:pt x="976849" y="206704"/>
                  <a:pt x="990488" y="212441"/>
                  <a:pt x="1004758" y="216009"/>
                </a:cubicBezTo>
                <a:cubicBezTo>
                  <a:pt x="1130669" y="247490"/>
                  <a:pt x="1080008" y="231790"/>
                  <a:pt x="1158263" y="257879"/>
                </a:cubicBezTo>
                <a:lnTo>
                  <a:pt x="1744372" y="243922"/>
                </a:lnTo>
                <a:cubicBezTo>
                  <a:pt x="1777237" y="242580"/>
                  <a:pt x="1809453" y="234313"/>
                  <a:pt x="1842057" y="229965"/>
                </a:cubicBezTo>
                <a:cubicBezTo>
                  <a:pt x="1955799" y="214798"/>
                  <a:pt x="1936301" y="220441"/>
                  <a:pt x="2037427" y="202052"/>
                </a:cubicBezTo>
                <a:cubicBezTo>
                  <a:pt x="2060763" y="197808"/>
                  <a:pt x="2083806" y="191995"/>
                  <a:pt x="2107202" y="188095"/>
                </a:cubicBezTo>
                <a:cubicBezTo>
                  <a:pt x="2158532" y="179539"/>
                  <a:pt x="2222993" y="174275"/>
                  <a:pt x="2274662" y="160182"/>
                </a:cubicBezTo>
                <a:cubicBezTo>
                  <a:pt x="2303045" y="152440"/>
                  <a:pt x="2330481" y="141573"/>
                  <a:pt x="2358391" y="132268"/>
                </a:cubicBezTo>
                <a:lnTo>
                  <a:pt x="2442121" y="104354"/>
                </a:lnTo>
                <a:lnTo>
                  <a:pt x="2483986" y="90398"/>
                </a:lnTo>
                <a:cubicBezTo>
                  <a:pt x="2493289" y="71789"/>
                  <a:pt x="2491712" y="39618"/>
                  <a:pt x="2511896" y="34571"/>
                </a:cubicBezTo>
                <a:cubicBezTo>
                  <a:pt x="2557249" y="23231"/>
                  <a:pt x="2604801" y="45417"/>
                  <a:pt x="2651446" y="48527"/>
                </a:cubicBezTo>
                <a:cubicBezTo>
                  <a:pt x="2744389" y="54724"/>
                  <a:pt x="2837513" y="57832"/>
                  <a:pt x="2930546" y="62484"/>
                </a:cubicBezTo>
                <a:cubicBezTo>
                  <a:pt x="3030918" y="87581"/>
                  <a:pt x="3075420" y="100589"/>
                  <a:pt x="3181735" y="118311"/>
                </a:cubicBezTo>
                <a:cubicBezTo>
                  <a:pt x="3209645" y="122963"/>
                  <a:pt x="3238015" y="125405"/>
                  <a:pt x="3265465" y="132268"/>
                </a:cubicBezTo>
                <a:cubicBezTo>
                  <a:pt x="3294006" y="139404"/>
                  <a:pt x="3321285" y="150878"/>
                  <a:pt x="3349195" y="160182"/>
                </a:cubicBezTo>
                <a:lnTo>
                  <a:pt x="3391060" y="174138"/>
                </a:lnTo>
                <a:lnTo>
                  <a:pt x="3432925" y="188095"/>
                </a:lnTo>
                <a:cubicBezTo>
                  <a:pt x="3446880" y="183443"/>
                  <a:pt x="3461633" y="180717"/>
                  <a:pt x="3474790" y="174138"/>
                </a:cubicBezTo>
                <a:cubicBezTo>
                  <a:pt x="3489791" y="166636"/>
                  <a:pt x="3499941" y="147618"/>
                  <a:pt x="3516655" y="146225"/>
                </a:cubicBezTo>
                <a:cubicBezTo>
                  <a:pt x="3558632" y="142727"/>
                  <a:pt x="3600384" y="155530"/>
                  <a:pt x="3642249" y="160182"/>
                </a:cubicBezTo>
                <a:cubicBezTo>
                  <a:pt x="3769384" y="191968"/>
                  <a:pt x="3748043" y="189393"/>
                  <a:pt x="3963214" y="202052"/>
                </a:cubicBezTo>
                <a:lnTo>
                  <a:pt x="4200449" y="216009"/>
                </a:lnTo>
                <a:cubicBezTo>
                  <a:pt x="4454435" y="266810"/>
                  <a:pt x="4389262" y="259056"/>
                  <a:pt x="4884243" y="216009"/>
                </a:cubicBezTo>
                <a:cubicBezTo>
                  <a:pt x="4900953" y="214556"/>
                  <a:pt x="4900293" y="185999"/>
                  <a:pt x="4912153" y="174138"/>
                </a:cubicBezTo>
                <a:cubicBezTo>
                  <a:pt x="4924012" y="162277"/>
                  <a:pt x="4940063" y="155529"/>
                  <a:pt x="4954018" y="146225"/>
                </a:cubicBezTo>
                <a:cubicBezTo>
                  <a:pt x="4963321" y="132268"/>
                  <a:pt x="4975116" y="119682"/>
                  <a:pt x="4981927" y="104354"/>
                </a:cubicBezTo>
                <a:cubicBezTo>
                  <a:pt x="5056025" y="-62391"/>
                  <a:pt x="4925698" y="16185"/>
                  <a:pt x="5274982" y="34571"/>
                </a:cubicBezTo>
                <a:lnTo>
                  <a:pt x="5358712" y="62484"/>
                </a:lnTo>
                <a:cubicBezTo>
                  <a:pt x="5372667" y="67136"/>
                  <a:pt x="5385867" y="76441"/>
                  <a:pt x="5400577" y="76441"/>
                </a:cubicBezTo>
                <a:lnTo>
                  <a:pt x="5442442" y="7644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29" name="Forme libre 28"/>
          <p:cNvSpPr/>
          <p:nvPr/>
        </p:nvSpPr>
        <p:spPr>
          <a:xfrm>
            <a:off x="2037427" y="2719344"/>
            <a:ext cx="5763406" cy="266170"/>
          </a:xfrm>
          <a:custGeom>
            <a:avLst/>
            <a:gdLst>
              <a:gd name="connsiteX0" fmla="*/ 0 w 5763406"/>
              <a:gd name="connsiteY0" fmla="*/ 237572 h 266170"/>
              <a:gd name="connsiteX1" fmla="*/ 837299 w 5763406"/>
              <a:gd name="connsiteY1" fmla="*/ 181745 h 266170"/>
              <a:gd name="connsiteX2" fmla="*/ 2344436 w 5763406"/>
              <a:gd name="connsiteY2" fmla="*/ 265485 h 266170"/>
              <a:gd name="connsiteX3" fmla="*/ 2846816 w 5763406"/>
              <a:gd name="connsiteY3" fmla="*/ 125918 h 266170"/>
              <a:gd name="connsiteX4" fmla="*/ 3879484 w 5763406"/>
              <a:gd name="connsiteY4" fmla="*/ 251529 h 266170"/>
              <a:gd name="connsiteX5" fmla="*/ 5233117 w 5763406"/>
              <a:gd name="connsiteY5" fmla="*/ 307 h 266170"/>
              <a:gd name="connsiteX6" fmla="*/ 5763406 w 5763406"/>
              <a:gd name="connsiteY6" fmla="*/ 195702 h 266170"/>
              <a:gd name="connsiteX7" fmla="*/ 5763406 w 5763406"/>
              <a:gd name="connsiteY7" fmla="*/ 195702 h 2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63406" h="266170">
                <a:moveTo>
                  <a:pt x="0" y="237572"/>
                </a:moveTo>
                <a:cubicBezTo>
                  <a:pt x="223280" y="207332"/>
                  <a:pt x="446560" y="177093"/>
                  <a:pt x="837299" y="181745"/>
                </a:cubicBezTo>
                <a:cubicBezTo>
                  <a:pt x="1228038" y="186397"/>
                  <a:pt x="2009517" y="274789"/>
                  <a:pt x="2344436" y="265485"/>
                </a:cubicBezTo>
                <a:cubicBezTo>
                  <a:pt x="2679355" y="256181"/>
                  <a:pt x="2590975" y="128244"/>
                  <a:pt x="2846816" y="125918"/>
                </a:cubicBezTo>
                <a:cubicBezTo>
                  <a:pt x="3102657" y="123592"/>
                  <a:pt x="3481767" y="272464"/>
                  <a:pt x="3879484" y="251529"/>
                </a:cubicBezTo>
                <a:cubicBezTo>
                  <a:pt x="4277201" y="230594"/>
                  <a:pt x="4919130" y="9611"/>
                  <a:pt x="5233117" y="307"/>
                </a:cubicBezTo>
                <a:cubicBezTo>
                  <a:pt x="5547104" y="-8997"/>
                  <a:pt x="5763406" y="195702"/>
                  <a:pt x="5763406" y="195702"/>
                </a:cubicBezTo>
                <a:lnTo>
                  <a:pt x="5763406" y="19570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0" name="Forme libre 29"/>
          <p:cNvSpPr/>
          <p:nvPr/>
        </p:nvSpPr>
        <p:spPr>
          <a:xfrm>
            <a:off x="2386301" y="3222094"/>
            <a:ext cx="5330802" cy="362876"/>
          </a:xfrm>
          <a:custGeom>
            <a:avLst/>
            <a:gdLst>
              <a:gd name="connsiteX0" fmla="*/ 0 w 5330802"/>
              <a:gd name="connsiteY0" fmla="*/ 279135 h 362876"/>
              <a:gd name="connsiteX1" fmla="*/ 962894 w 5330802"/>
              <a:gd name="connsiteY1" fmla="*/ 125611 h 362876"/>
              <a:gd name="connsiteX2" fmla="*/ 2093247 w 5330802"/>
              <a:gd name="connsiteY2" fmla="*/ 293092 h 362876"/>
              <a:gd name="connsiteX3" fmla="*/ 3516655 w 5330802"/>
              <a:gd name="connsiteY3" fmla="*/ 0 h 362876"/>
              <a:gd name="connsiteX4" fmla="*/ 4647008 w 5330802"/>
              <a:gd name="connsiteY4" fmla="*/ 362876 h 362876"/>
              <a:gd name="connsiteX5" fmla="*/ 5330802 w 5330802"/>
              <a:gd name="connsiteY5" fmla="*/ 97698 h 36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0802" h="362876">
                <a:moveTo>
                  <a:pt x="0" y="279135"/>
                </a:moveTo>
                <a:lnTo>
                  <a:pt x="962894" y="125611"/>
                </a:lnTo>
                <a:lnTo>
                  <a:pt x="2093247" y="293092"/>
                </a:lnTo>
                <a:lnTo>
                  <a:pt x="3516655" y="0"/>
                </a:lnTo>
                <a:lnTo>
                  <a:pt x="4647008" y="362876"/>
                </a:lnTo>
                <a:lnTo>
                  <a:pt x="5330802" y="97698"/>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1" name="Forme libre 30"/>
          <p:cNvSpPr/>
          <p:nvPr/>
        </p:nvSpPr>
        <p:spPr>
          <a:xfrm>
            <a:off x="2163022" y="3822235"/>
            <a:ext cx="5581991" cy="293173"/>
          </a:xfrm>
          <a:custGeom>
            <a:avLst/>
            <a:gdLst>
              <a:gd name="connsiteX0" fmla="*/ 0 w 5581991"/>
              <a:gd name="connsiteY0" fmla="*/ 181437 h 293173"/>
              <a:gd name="connsiteX1" fmla="*/ 1172218 w 5581991"/>
              <a:gd name="connsiteY1" fmla="*/ 69783 h 293173"/>
              <a:gd name="connsiteX2" fmla="*/ 2093247 w 5581991"/>
              <a:gd name="connsiteY2" fmla="*/ 293091 h 293173"/>
              <a:gd name="connsiteX3" fmla="*/ 3042185 w 5581991"/>
              <a:gd name="connsiteY3" fmla="*/ 97697 h 293173"/>
              <a:gd name="connsiteX4" fmla="*/ 3977169 w 5581991"/>
              <a:gd name="connsiteY4" fmla="*/ 251221 h 293173"/>
              <a:gd name="connsiteX5" fmla="*/ 4716783 w 5581991"/>
              <a:gd name="connsiteY5" fmla="*/ 125610 h 293173"/>
              <a:gd name="connsiteX6" fmla="*/ 5581991 w 5581991"/>
              <a:gd name="connsiteY6" fmla="*/ 0 h 29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1991" h="293173">
                <a:moveTo>
                  <a:pt x="0" y="181437"/>
                </a:moveTo>
                <a:cubicBezTo>
                  <a:pt x="411672" y="116305"/>
                  <a:pt x="823344" y="51174"/>
                  <a:pt x="1172218" y="69783"/>
                </a:cubicBezTo>
                <a:cubicBezTo>
                  <a:pt x="1521093" y="88392"/>
                  <a:pt x="1781586" y="288439"/>
                  <a:pt x="2093247" y="293091"/>
                </a:cubicBezTo>
                <a:cubicBezTo>
                  <a:pt x="2404908" y="297743"/>
                  <a:pt x="2728198" y="104675"/>
                  <a:pt x="3042185" y="97697"/>
                </a:cubicBezTo>
                <a:cubicBezTo>
                  <a:pt x="3356172" y="90719"/>
                  <a:pt x="3698069" y="246569"/>
                  <a:pt x="3977169" y="251221"/>
                </a:cubicBezTo>
                <a:cubicBezTo>
                  <a:pt x="4256269" y="255873"/>
                  <a:pt x="4449313" y="167480"/>
                  <a:pt x="4716783" y="125610"/>
                </a:cubicBezTo>
                <a:cubicBezTo>
                  <a:pt x="4984253" y="83740"/>
                  <a:pt x="5283122" y="41870"/>
                  <a:pt x="5581991"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2" name="Forme libre 31"/>
          <p:cNvSpPr/>
          <p:nvPr/>
        </p:nvSpPr>
        <p:spPr>
          <a:xfrm>
            <a:off x="2065337" y="4115326"/>
            <a:ext cx="5651766" cy="544314"/>
          </a:xfrm>
          <a:custGeom>
            <a:avLst/>
            <a:gdLst>
              <a:gd name="connsiteX0" fmla="*/ 0 w 5651766"/>
              <a:gd name="connsiteY0" fmla="*/ 362876 h 544314"/>
              <a:gd name="connsiteX1" fmla="*/ 1521093 w 5651766"/>
              <a:gd name="connsiteY1" fmla="*/ 544314 h 544314"/>
              <a:gd name="connsiteX2" fmla="*/ 2553761 w 5651766"/>
              <a:gd name="connsiteY2" fmla="*/ 334963 h 544314"/>
              <a:gd name="connsiteX3" fmla="*/ 4116719 w 5651766"/>
              <a:gd name="connsiteY3" fmla="*/ 488487 h 544314"/>
              <a:gd name="connsiteX4" fmla="*/ 5651766 w 5651766"/>
              <a:gd name="connsiteY4" fmla="*/ 0 h 544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766" h="544314">
                <a:moveTo>
                  <a:pt x="0" y="362876"/>
                </a:moveTo>
                <a:lnTo>
                  <a:pt x="1521093" y="544314"/>
                </a:lnTo>
                <a:lnTo>
                  <a:pt x="2553761" y="334963"/>
                </a:lnTo>
                <a:lnTo>
                  <a:pt x="4116719" y="488487"/>
                </a:lnTo>
                <a:lnTo>
                  <a:pt x="5651766"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3" name="Forme libre 32"/>
          <p:cNvSpPr/>
          <p:nvPr/>
        </p:nvSpPr>
        <p:spPr>
          <a:xfrm>
            <a:off x="2093247" y="4729420"/>
            <a:ext cx="5735496" cy="390793"/>
          </a:xfrm>
          <a:custGeom>
            <a:avLst/>
            <a:gdLst>
              <a:gd name="connsiteX0" fmla="*/ 0 w 5735496"/>
              <a:gd name="connsiteY0" fmla="*/ 279139 h 390793"/>
              <a:gd name="connsiteX1" fmla="*/ 167460 w 5735496"/>
              <a:gd name="connsiteY1" fmla="*/ 251225 h 390793"/>
              <a:gd name="connsiteX2" fmla="*/ 209325 w 5735496"/>
              <a:gd name="connsiteY2" fmla="*/ 223312 h 390793"/>
              <a:gd name="connsiteX3" fmla="*/ 293054 w 5735496"/>
              <a:gd name="connsiteY3" fmla="*/ 195398 h 390793"/>
              <a:gd name="connsiteX4" fmla="*/ 418649 w 5735496"/>
              <a:gd name="connsiteY4" fmla="*/ 139571 h 390793"/>
              <a:gd name="connsiteX5" fmla="*/ 627974 w 5735496"/>
              <a:gd name="connsiteY5" fmla="*/ 111658 h 390793"/>
              <a:gd name="connsiteX6" fmla="*/ 669839 w 5735496"/>
              <a:gd name="connsiteY6" fmla="*/ 139571 h 390793"/>
              <a:gd name="connsiteX7" fmla="*/ 725659 w 5735496"/>
              <a:gd name="connsiteY7" fmla="*/ 153528 h 390793"/>
              <a:gd name="connsiteX8" fmla="*/ 823344 w 5735496"/>
              <a:gd name="connsiteY8" fmla="*/ 181441 h 390793"/>
              <a:gd name="connsiteX9" fmla="*/ 865209 w 5735496"/>
              <a:gd name="connsiteY9" fmla="*/ 209355 h 390793"/>
              <a:gd name="connsiteX10" fmla="*/ 907073 w 5735496"/>
              <a:gd name="connsiteY10" fmla="*/ 223312 h 390793"/>
              <a:gd name="connsiteX11" fmla="*/ 1046623 w 5735496"/>
              <a:gd name="connsiteY11" fmla="*/ 251225 h 390793"/>
              <a:gd name="connsiteX12" fmla="*/ 1088488 w 5735496"/>
              <a:gd name="connsiteY12" fmla="*/ 265182 h 390793"/>
              <a:gd name="connsiteX13" fmla="*/ 1144308 w 5735496"/>
              <a:gd name="connsiteY13" fmla="*/ 293096 h 390793"/>
              <a:gd name="connsiteX14" fmla="*/ 1200128 w 5735496"/>
              <a:gd name="connsiteY14" fmla="*/ 307052 h 390793"/>
              <a:gd name="connsiteX15" fmla="*/ 1283858 w 5735496"/>
              <a:gd name="connsiteY15" fmla="*/ 334966 h 390793"/>
              <a:gd name="connsiteX16" fmla="*/ 1437363 w 5735496"/>
              <a:gd name="connsiteY16" fmla="*/ 362879 h 390793"/>
              <a:gd name="connsiteX17" fmla="*/ 1618777 w 5735496"/>
              <a:gd name="connsiteY17" fmla="*/ 390793 h 390793"/>
              <a:gd name="connsiteX18" fmla="*/ 1814147 w 5735496"/>
              <a:gd name="connsiteY18" fmla="*/ 376836 h 390793"/>
              <a:gd name="connsiteX19" fmla="*/ 1883922 w 5735496"/>
              <a:gd name="connsiteY19" fmla="*/ 362879 h 390793"/>
              <a:gd name="connsiteX20" fmla="*/ 1967652 w 5735496"/>
              <a:gd name="connsiteY20" fmla="*/ 348923 h 390793"/>
              <a:gd name="connsiteX21" fmla="*/ 2009517 w 5735496"/>
              <a:gd name="connsiteY21" fmla="*/ 321009 h 390793"/>
              <a:gd name="connsiteX22" fmla="*/ 2051382 w 5735496"/>
              <a:gd name="connsiteY22" fmla="*/ 307052 h 390793"/>
              <a:gd name="connsiteX23" fmla="*/ 2149067 w 5735496"/>
              <a:gd name="connsiteY23" fmla="*/ 279139 h 390793"/>
              <a:gd name="connsiteX24" fmla="*/ 2190932 w 5735496"/>
              <a:gd name="connsiteY24" fmla="*/ 251225 h 390793"/>
              <a:gd name="connsiteX25" fmla="*/ 2232796 w 5735496"/>
              <a:gd name="connsiteY25" fmla="*/ 237268 h 390793"/>
              <a:gd name="connsiteX26" fmla="*/ 2288616 w 5735496"/>
              <a:gd name="connsiteY26" fmla="*/ 195398 h 390793"/>
              <a:gd name="connsiteX27" fmla="*/ 2344436 w 5735496"/>
              <a:gd name="connsiteY27" fmla="*/ 167485 h 390793"/>
              <a:gd name="connsiteX28" fmla="*/ 2386301 w 5735496"/>
              <a:gd name="connsiteY28" fmla="*/ 139571 h 390793"/>
              <a:gd name="connsiteX29" fmla="*/ 2470031 w 5735496"/>
              <a:gd name="connsiteY29" fmla="*/ 111658 h 390793"/>
              <a:gd name="connsiteX30" fmla="*/ 2511896 w 5735496"/>
              <a:gd name="connsiteY30" fmla="*/ 83744 h 390793"/>
              <a:gd name="connsiteX31" fmla="*/ 2595626 w 5735496"/>
              <a:gd name="connsiteY31" fmla="*/ 55831 h 390793"/>
              <a:gd name="connsiteX32" fmla="*/ 2721221 w 5735496"/>
              <a:gd name="connsiteY32" fmla="*/ 97701 h 390793"/>
              <a:gd name="connsiteX33" fmla="*/ 2763086 w 5735496"/>
              <a:gd name="connsiteY33" fmla="*/ 111658 h 390793"/>
              <a:gd name="connsiteX34" fmla="*/ 2916590 w 5735496"/>
              <a:gd name="connsiteY34" fmla="*/ 139571 h 390793"/>
              <a:gd name="connsiteX35" fmla="*/ 3000320 w 5735496"/>
              <a:gd name="connsiteY35" fmla="*/ 167485 h 390793"/>
              <a:gd name="connsiteX36" fmla="*/ 3042185 w 5735496"/>
              <a:gd name="connsiteY36" fmla="*/ 181441 h 390793"/>
              <a:gd name="connsiteX37" fmla="*/ 3084050 w 5735496"/>
              <a:gd name="connsiteY37" fmla="*/ 195398 h 390793"/>
              <a:gd name="connsiteX38" fmla="*/ 3167780 w 5735496"/>
              <a:gd name="connsiteY38" fmla="*/ 209355 h 390793"/>
              <a:gd name="connsiteX39" fmla="*/ 3293375 w 5735496"/>
              <a:gd name="connsiteY39" fmla="*/ 237268 h 390793"/>
              <a:gd name="connsiteX40" fmla="*/ 3600384 w 5735496"/>
              <a:gd name="connsiteY40" fmla="*/ 265182 h 390793"/>
              <a:gd name="connsiteX41" fmla="*/ 3753889 w 5735496"/>
              <a:gd name="connsiteY41" fmla="*/ 251225 h 390793"/>
              <a:gd name="connsiteX42" fmla="*/ 3767844 w 5735496"/>
              <a:gd name="connsiteY42" fmla="*/ 209355 h 390793"/>
              <a:gd name="connsiteX43" fmla="*/ 3851574 w 5735496"/>
              <a:gd name="connsiteY43" fmla="*/ 237268 h 390793"/>
              <a:gd name="connsiteX44" fmla="*/ 3949259 w 5735496"/>
              <a:gd name="connsiteY44" fmla="*/ 265182 h 390793"/>
              <a:gd name="connsiteX45" fmla="*/ 4005079 w 5735496"/>
              <a:gd name="connsiteY45" fmla="*/ 251225 h 390793"/>
              <a:gd name="connsiteX46" fmla="*/ 4395818 w 5735496"/>
              <a:gd name="connsiteY46" fmla="*/ 209355 h 390793"/>
              <a:gd name="connsiteX47" fmla="*/ 4591188 w 5735496"/>
              <a:gd name="connsiteY47" fmla="*/ 223312 h 390793"/>
              <a:gd name="connsiteX48" fmla="*/ 4633053 w 5735496"/>
              <a:gd name="connsiteY48" fmla="*/ 237268 h 390793"/>
              <a:gd name="connsiteX49" fmla="*/ 4702828 w 5735496"/>
              <a:gd name="connsiteY49" fmla="*/ 251225 h 390793"/>
              <a:gd name="connsiteX50" fmla="*/ 4967972 w 5735496"/>
              <a:gd name="connsiteY50" fmla="*/ 237268 h 390793"/>
              <a:gd name="connsiteX51" fmla="*/ 5009837 w 5735496"/>
              <a:gd name="connsiteY51" fmla="*/ 223312 h 390793"/>
              <a:gd name="connsiteX52" fmla="*/ 5079612 w 5735496"/>
              <a:gd name="connsiteY52" fmla="*/ 209355 h 390793"/>
              <a:gd name="connsiteX53" fmla="*/ 5163342 w 5735496"/>
              <a:gd name="connsiteY53" fmla="*/ 167485 h 390793"/>
              <a:gd name="connsiteX54" fmla="*/ 5261027 w 5735496"/>
              <a:gd name="connsiteY54" fmla="*/ 111658 h 390793"/>
              <a:gd name="connsiteX55" fmla="*/ 5316847 w 5735496"/>
              <a:gd name="connsiteY55" fmla="*/ 97701 h 390793"/>
              <a:gd name="connsiteX56" fmla="*/ 5358712 w 5735496"/>
              <a:gd name="connsiteY56" fmla="*/ 83744 h 390793"/>
              <a:gd name="connsiteX57" fmla="*/ 5498262 w 5735496"/>
              <a:gd name="connsiteY57" fmla="*/ 55831 h 390793"/>
              <a:gd name="connsiteX58" fmla="*/ 5581991 w 5735496"/>
              <a:gd name="connsiteY58" fmla="*/ 27917 h 390793"/>
              <a:gd name="connsiteX59" fmla="*/ 5623856 w 5735496"/>
              <a:gd name="connsiteY59" fmla="*/ 13960 h 390793"/>
              <a:gd name="connsiteX60" fmla="*/ 5735496 w 5735496"/>
              <a:gd name="connsiteY60" fmla="*/ 4 h 39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35496" h="390793">
                <a:moveTo>
                  <a:pt x="0" y="279139"/>
                </a:moveTo>
                <a:cubicBezTo>
                  <a:pt x="55820" y="269834"/>
                  <a:pt x="112781" y="265808"/>
                  <a:pt x="167460" y="251225"/>
                </a:cubicBezTo>
                <a:cubicBezTo>
                  <a:pt x="183666" y="246903"/>
                  <a:pt x="193999" y="230125"/>
                  <a:pt x="209325" y="223312"/>
                </a:cubicBezTo>
                <a:cubicBezTo>
                  <a:pt x="236209" y="211362"/>
                  <a:pt x="268576" y="211718"/>
                  <a:pt x="293054" y="195398"/>
                </a:cubicBezTo>
                <a:cubicBezTo>
                  <a:pt x="338740" y="164938"/>
                  <a:pt x="355242" y="148630"/>
                  <a:pt x="418649" y="139571"/>
                </a:cubicBezTo>
                <a:cubicBezTo>
                  <a:pt x="553460" y="120310"/>
                  <a:pt x="483696" y="129694"/>
                  <a:pt x="627974" y="111658"/>
                </a:cubicBezTo>
                <a:cubicBezTo>
                  <a:pt x="641929" y="120962"/>
                  <a:pt x="654423" y="132963"/>
                  <a:pt x="669839" y="139571"/>
                </a:cubicBezTo>
                <a:cubicBezTo>
                  <a:pt x="687467" y="147127"/>
                  <a:pt x="707218" y="148258"/>
                  <a:pt x="725659" y="153528"/>
                </a:cubicBezTo>
                <a:cubicBezTo>
                  <a:pt x="865759" y="193562"/>
                  <a:pt x="648895" y="137826"/>
                  <a:pt x="823344" y="181441"/>
                </a:cubicBezTo>
                <a:cubicBezTo>
                  <a:pt x="837299" y="190746"/>
                  <a:pt x="850208" y="201853"/>
                  <a:pt x="865209" y="209355"/>
                </a:cubicBezTo>
                <a:cubicBezTo>
                  <a:pt x="878365" y="215934"/>
                  <a:pt x="892740" y="220004"/>
                  <a:pt x="907073" y="223312"/>
                </a:cubicBezTo>
                <a:cubicBezTo>
                  <a:pt x="953296" y="233980"/>
                  <a:pt x="1001620" y="236222"/>
                  <a:pt x="1046623" y="251225"/>
                </a:cubicBezTo>
                <a:cubicBezTo>
                  <a:pt x="1060578" y="255877"/>
                  <a:pt x="1074968" y="259387"/>
                  <a:pt x="1088488" y="265182"/>
                </a:cubicBezTo>
                <a:cubicBezTo>
                  <a:pt x="1107609" y="273378"/>
                  <a:pt x="1124829" y="285791"/>
                  <a:pt x="1144308" y="293096"/>
                </a:cubicBezTo>
                <a:cubicBezTo>
                  <a:pt x="1162266" y="299831"/>
                  <a:pt x="1181758" y="301540"/>
                  <a:pt x="1200128" y="307052"/>
                </a:cubicBezTo>
                <a:cubicBezTo>
                  <a:pt x="1228307" y="315507"/>
                  <a:pt x="1255009" y="329195"/>
                  <a:pt x="1283858" y="334966"/>
                </a:cubicBezTo>
                <a:cubicBezTo>
                  <a:pt x="1343975" y="346991"/>
                  <a:pt x="1374856" y="353948"/>
                  <a:pt x="1437363" y="362879"/>
                </a:cubicBezTo>
                <a:cubicBezTo>
                  <a:pt x="1614763" y="388225"/>
                  <a:pt x="1485524" y="364138"/>
                  <a:pt x="1618777" y="390793"/>
                </a:cubicBezTo>
                <a:cubicBezTo>
                  <a:pt x="1683900" y="386141"/>
                  <a:pt x="1749217" y="383672"/>
                  <a:pt x="1814147" y="376836"/>
                </a:cubicBezTo>
                <a:cubicBezTo>
                  <a:pt x="1837736" y="374353"/>
                  <a:pt x="1860586" y="367122"/>
                  <a:pt x="1883922" y="362879"/>
                </a:cubicBezTo>
                <a:cubicBezTo>
                  <a:pt x="1911761" y="357817"/>
                  <a:pt x="1939742" y="353575"/>
                  <a:pt x="1967652" y="348923"/>
                </a:cubicBezTo>
                <a:cubicBezTo>
                  <a:pt x="1981607" y="339618"/>
                  <a:pt x="1994516" y="328511"/>
                  <a:pt x="2009517" y="321009"/>
                </a:cubicBezTo>
                <a:cubicBezTo>
                  <a:pt x="2022674" y="314430"/>
                  <a:pt x="2037292" y="311279"/>
                  <a:pt x="2051382" y="307052"/>
                </a:cubicBezTo>
                <a:cubicBezTo>
                  <a:pt x="2083818" y="297320"/>
                  <a:pt x="2116505" y="288443"/>
                  <a:pt x="2149067" y="279139"/>
                </a:cubicBezTo>
                <a:cubicBezTo>
                  <a:pt x="2163022" y="269834"/>
                  <a:pt x="2175931" y="258727"/>
                  <a:pt x="2190932" y="251225"/>
                </a:cubicBezTo>
                <a:cubicBezTo>
                  <a:pt x="2204088" y="244646"/>
                  <a:pt x="2220025" y="244567"/>
                  <a:pt x="2232796" y="237268"/>
                </a:cubicBezTo>
                <a:cubicBezTo>
                  <a:pt x="2252990" y="225727"/>
                  <a:pt x="2268893" y="207726"/>
                  <a:pt x="2288616" y="195398"/>
                </a:cubicBezTo>
                <a:cubicBezTo>
                  <a:pt x="2306257" y="184371"/>
                  <a:pt x="2326374" y="177807"/>
                  <a:pt x="2344436" y="167485"/>
                </a:cubicBezTo>
                <a:cubicBezTo>
                  <a:pt x="2358998" y="159163"/>
                  <a:pt x="2370974" y="146384"/>
                  <a:pt x="2386301" y="139571"/>
                </a:cubicBezTo>
                <a:cubicBezTo>
                  <a:pt x="2413185" y="127621"/>
                  <a:pt x="2470031" y="111658"/>
                  <a:pt x="2470031" y="111658"/>
                </a:cubicBezTo>
                <a:cubicBezTo>
                  <a:pt x="2483986" y="102353"/>
                  <a:pt x="2496569" y="90557"/>
                  <a:pt x="2511896" y="83744"/>
                </a:cubicBezTo>
                <a:cubicBezTo>
                  <a:pt x="2538780" y="71794"/>
                  <a:pt x="2595626" y="55831"/>
                  <a:pt x="2595626" y="55831"/>
                </a:cubicBezTo>
                <a:lnTo>
                  <a:pt x="2721221" y="97701"/>
                </a:lnTo>
                <a:cubicBezTo>
                  <a:pt x="2735176" y="102353"/>
                  <a:pt x="2748524" y="109578"/>
                  <a:pt x="2763086" y="111658"/>
                </a:cubicBezTo>
                <a:cubicBezTo>
                  <a:pt x="2831891" y="121488"/>
                  <a:pt x="2856771" y="121623"/>
                  <a:pt x="2916590" y="139571"/>
                </a:cubicBezTo>
                <a:cubicBezTo>
                  <a:pt x="2944769" y="148026"/>
                  <a:pt x="2972410" y="158181"/>
                  <a:pt x="3000320" y="167485"/>
                </a:cubicBezTo>
                <a:lnTo>
                  <a:pt x="3042185" y="181441"/>
                </a:lnTo>
                <a:cubicBezTo>
                  <a:pt x="3056140" y="186093"/>
                  <a:pt x="3069540" y="192979"/>
                  <a:pt x="3084050" y="195398"/>
                </a:cubicBezTo>
                <a:cubicBezTo>
                  <a:pt x="3111960" y="200050"/>
                  <a:pt x="3140159" y="203216"/>
                  <a:pt x="3167780" y="209355"/>
                </a:cubicBezTo>
                <a:cubicBezTo>
                  <a:pt x="3276412" y="233499"/>
                  <a:pt x="3118339" y="218512"/>
                  <a:pt x="3293375" y="237268"/>
                </a:cubicBezTo>
                <a:cubicBezTo>
                  <a:pt x="3395549" y="248217"/>
                  <a:pt x="3600384" y="265182"/>
                  <a:pt x="3600384" y="265182"/>
                </a:cubicBezTo>
                <a:cubicBezTo>
                  <a:pt x="3651552" y="260530"/>
                  <a:pt x="3705147" y="267474"/>
                  <a:pt x="3753889" y="251225"/>
                </a:cubicBezTo>
                <a:cubicBezTo>
                  <a:pt x="3767845" y="246572"/>
                  <a:pt x="3753280" y="211436"/>
                  <a:pt x="3767844" y="209355"/>
                </a:cubicBezTo>
                <a:cubicBezTo>
                  <a:pt x="3796968" y="205194"/>
                  <a:pt x="3823664" y="227964"/>
                  <a:pt x="3851574" y="237268"/>
                </a:cubicBezTo>
                <a:cubicBezTo>
                  <a:pt x="3911640" y="257292"/>
                  <a:pt x="3879161" y="247655"/>
                  <a:pt x="3949259" y="265182"/>
                </a:cubicBezTo>
                <a:cubicBezTo>
                  <a:pt x="3967866" y="260530"/>
                  <a:pt x="3986272" y="254987"/>
                  <a:pt x="4005079" y="251225"/>
                </a:cubicBezTo>
                <a:cubicBezTo>
                  <a:pt x="4133570" y="225523"/>
                  <a:pt x="4265576" y="219375"/>
                  <a:pt x="4395818" y="209355"/>
                </a:cubicBezTo>
                <a:cubicBezTo>
                  <a:pt x="4460941" y="214007"/>
                  <a:pt x="4526346" y="215683"/>
                  <a:pt x="4591188" y="223312"/>
                </a:cubicBezTo>
                <a:cubicBezTo>
                  <a:pt x="4605797" y="225031"/>
                  <a:pt x="4618782" y="233700"/>
                  <a:pt x="4633053" y="237268"/>
                </a:cubicBezTo>
                <a:cubicBezTo>
                  <a:pt x="4656064" y="243021"/>
                  <a:pt x="4679570" y="246573"/>
                  <a:pt x="4702828" y="251225"/>
                </a:cubicBezTo>
                <a:cubicBezTo>
                  <a:pt x="4791209" y="246573"/>
                  <a:pt x="4879832" y="245282"/>
                  <a:pt x="4967972" y="237268"/>
                </a:cubicBezTo>
                <a:cubicBezTo>
                  <a:pt x="4982622" y="235936"/>
                  <a:pt x="4995566" y="226880"/>
                  <a:pt x="5009837" y="223312"/>
                </a:cubicBezTo>
                <a:cubicBezTo>
                  <a:pt x="5032848" y="217559"/>
                  <a:pt x="5056354" y="214007"/>
                  <a:pt x="5079612" y="209355"/>
                </a:cubicBezTo>
                <a:cubicBezTo>
                  <a:pt x="5199594" y="129356"/>
                  <a:pt x="5047789" y="225269"/>
                  <a:pt x="5163342" y="167485"/>
                </a:cubicBezTo>
                <a:cubicBezTo>
                  <a:pt x="5244325" y="126989"/>
                  <a:pt x="5163155" y="148364"/>
                  <a:pt x="5261027" y="111658"/>
                </a:cubicBezTo>
                <a:cubicBezTo>
                  <a:pt x="5278985" y="104923"/>
                  <a:pt x="5298406" y="102971"/>
                  <a:pt x="5316847" y="97701"/>
                </a:cubicBezTo>
                <a:cubicBezTo>
                  <a:pt x="5330991" y="93659"/>
                  <a:pt x="5344352" y="86935"/>
                  <a:pt x="5358712" y="83744"/>
                </a:cubicBezTo>
                <a:cubicBezTo>
                  <a:pt x="5455687" y="62191"/>
                  <a:pt x="5418838" y="79661"/>
                  <a:pt x="5498262" y="55831"/>
                </a:cubicBezTo>
                <a:cubicBezTo>
                  <a:pt x="5526441" y="47376"/>
                  <a:pt x="5554081" y="37222"/>
                  <a:pt x="5581991" y="27917"/>
                </a:cubicBezTo>
                <a:cubicBezTo>
                  <a:pt x="5595946" y="23265"/>
                  <a:pt x="5609294" y="16040"/>
                  <a:pt x="5623856" y="13960"/>
                </a:cubicBezTo>
                <a:cubicBezTo>
                  <a:pt x="5726146" y="-654"/>
                  <a:pt x="5688649" y="4"/>
                  <a:pt x="5735496" y="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4" name="Forme libre 33"/>
          <p:cNvSpPr/>
          <p:nvPr/>
        </p:nvSpPr>
        <p:spPr>
          <a:xfrm>
            <a:off x="2163022" y="5189997"/>
            <a:ext cx="5637811" cy="321024"/>
          </a:xfrm>
          <a:custGeom>
            <a:avLst/>
            <a:gdLst>
              <a:gd name="connsiteX0" fmla="*/ 0 w 5637811"/>
              <a:gd name="connsiteY0" fmla="*/ 321005 h 321024"/>
              <a:gd name="connsiteX1" fmla="*/ 711704 w 5637811"/>
              <a:gd name="connsiteY1" fmla="*/ 83740 h 321024"/>
              <a:gd name="connsiteX2" fmla="*/ 711704 w 5637811"/>
              <a:gd name="connsiteY2" fmla="*/ 83740 h 321024"/>
              <a:gd name="connsiteX3" fmla="*/ 1995562 w 5637811"/>
              <a:gd name="connsiteY3" fmla="*/ 321005 h 321024"/>
              <a:gd name="connsiteX4" fmla="*/ 3000320 w 5637811"/>
              <a:gd name="connsiteY4" fmla="*/ 97697 h 321024"/>
              <a:gd name="connsiteX5" fmla="*/ 3935304 w 5637811"/>
              <a:gd name="connsiteY5" fmla="*/ 237264 h 321024"/>
              <a:gd name="connsiteX6" fmla="*/ 4521413 w 5637811"/>
              <a:gd name="connsiteY6" fmla="*/ 265178 h 321024"/>
              <a:gd name="connsiteX7" fmla="*/ 5149387 w 5637811"/>
              <a:gd name="connsiteY7" fmla="*/ 279135 h 321024"/>
              <a:gd name="connsiteX8" fmla="*/ 5637811 w 5637811"/>
              <a:gd name="connsiteY8" fmla="*/ 0 h 32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7811" h="321024">
                <a:moveTo>
                  <a:pt x="0" y="321005"/>
                </a:moveTo>
                <a:lnTo>
                  <a:pt x="711704" y="83740"/>
                </a:lnTo>
                <a:lnTo>
                  <a:pt x="711704" y="83740"/>
                </a:lnTo>
                <a:cubicBezTo>
                  <a:pt x="925680" y="123284"/>
                  <a:pt x="1614126" y="318679"/>
                  <a:pt x="1995562" y="321005"/>
                </a:cubicBezTo>
                <a:cubicBezTo>
                  <a:pt x="2376998" y="323331"/>
                  <a:pt x="2677030" y="111654"/>
                  <a:pt x="3000320" y="97697"/>
                </a:cubicBezTo>
                <a:cubicBezTo>
                  <a:pt x="3323610" y="83740"/>
                  <a:pt x="3681788" y="209350"/>
                  <a:pt x="3935304" y="237264"/>
                </a:cubicBezTo>
                <a:cubicBezTo>
                  <a:pt x="4188820" y="265178"/>
                  <a:pt x="4319066" y="258200"/>
                  <a:pt x="4521413" y="265178"/>
                </a:cubicBezTo>
                <a:cubicBezTo>
                  <a:pt x="4723760" y="272156"/>
                  <a:pt x="4963321" y="323331"/>
                  <a:pt x="5149387" y="279135"/>
                </a:cubicBezTo>
                <a:cubicBezTo>
                  <a:pt x="5335453" y="234939"/>
                  <a:pt x="5637811" y="0"/>
                  <a:pt x="5637811"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cxnSp>
        <p:nvCxnSpPr>
          <p:cNvPr id="36" name="Connecteur droit avec flèche 35"/>
          <p:cNvCxnSpPr/>
          <p:nvPr/>
        </p:nvCxnSpPr>
        <p:spPr>
          <a:xfrm flipV="1">
            <a:off x="323528" y="6525344"/>
            <a:ext cx="8568952" cy="72008"/>
          </a:xfrm>
          <a:prstGeom prst="straightConnector1">
            <a:avLst/>
          </a:prstGeom>
          <a:ln w="38100">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8028384" y="6084004"/>
            <a:ext cx="689048" cy="369332"/>
          </a:xfrm>
          <a:prstGeom prst="rect">
            <a:avLst/>
          </a:prstGeom>
          <a:solidFill>
            <a:schemeClr val="accent2">
              <a:lumMod val="40000"/>
              <a:lumOff val="60000"/>
            </a:schemeClr>
          </a:solidFill>
          <a:ln>
            <a:solidFill>
              <a:schemeClr val="accent2">
                <a:lumMod val="40000"/>
                <a:lumOff val="60000"/>
              </a:schemeClr>
            </a:solidFill>
          </a:ln>
        </p:spPr>
        <p:txBody>
          <a:bodyPr wrap="none">
            <a:spAutoFit/>
          </a:bodyPr>
          <a:lstStyle/>
          <a:p>
            <a:r>
              <a:rPr lang="en-US" dirty="0" smtClean="0">
                <a:solidFill>
                  <a:srgbClr val="000000"/>
                </a:solidFill>
                <a:latin typeface="Arial"/>
                <a:cs typeface="Arial"/>
              </a:rPr>
              <a:t>Time</a:t>
            </a:r>
            <a:endParaRPr lang="fr-FR" dirty="0"/>
          </a:p>
        </p:txBody>
      </p:sp>
      <p:sp>
        <p:nvSpPr>
          <p:cNvPr id="38" name="Rectangle 37"/>
          <p:cNvSpPr/>
          <p:nvPr/>
        </p:nvSpPr>
        <p:spPr>
          <a:xfrm>
            <a:off x="2843808" y="5805264"/>
            <a:ext cx="1198165" cy="646331"/>
          </a:xfrm>
          <a:prstGeom prst="rect">
            <a:avLst/>
          </a:prstGeom>
          <a:solidFill>
            <a:schemeClr val="accent5">
              <a:lumMod val="40000"/>
              <a:lumOff val="60000"/>
            </a:schemeClr>
          </a:solidFill>
          <a:ln>
            <a:solidFill>
              <a:srgbClr val="800000"/>
            </a:solidFill>
          </a:ln>
        </p:spPr>
        <p:txBody>
          <a:bodyPr wrap="none">
            <a:spAutoFit/>
          </a:bodyPr>
          <a:lstStyle/>
          <a:p>
            <a:r>
              <a:rPr lang="en-US" dirty="0" smtClean="0">
                <a:solidFill>
                  <a:srgbClr val="000000"/>
                </a:solidFill>
                <a:latin typeface="Arial"/>
                <a:cs typeface="Arial"/>
              </a:rPr>
              <a:t>Institution</a:t>
            </a:r>
          </a:p>
          <a:p>
            <a:r>
              <a:rPr lang="en-US" dirty="0">
                <a:solidFill>
                  <a:srgbClr val="000000"/>
                </a:solidFill>
                <a:latin typeface="Arial"/>
                <a:cs typeface="Arial"/>
              </a:rPr>
              <a:t>r</a:t>
            </a:r>
            <a:r>
              <a:rPr lang="en-US" dirty="0" smtClean="0">
                <a:solidFill>
                  <a:srgbClr val="000000"/>
                </a:solidFill>
                <a:latin typeface="Arial"/>
                <a:cs typeface="Arial"/>
              </a:rPr>
              <a:t>esources</a:t>
            </a:r>
            <a:endParaRPr lang="fr-FR" dirty="0"/>
          </a:p>
        </p:txBody>
      </p:sp>
      <p:sp>
        <p:nvSpPr>
          <p:cNvPr id="39" name="Rectangle 38"/>
          <p:cNvSpPr/>
          <p:nvPr/>
        </p:nvSpPr>
        <p:spPr>
          <a:xfrm>
            <a:off x="4207372" y="5807005"/>
            <a:ext cx="1300732" cy="646331"/>
          </a:xfrm>
          <a:prstGeom prst="rect">
            <a:avLst/>
          </a:prstGeom>
          <a:solidFill>
            <a:schemeClr val="accent5">
              <a:lumMod val="40000"/>
              <a:lumOff val="60000"/>
            </a:schemeClr>
          </a:solidFill>
          <a:ln>
            <a:solidFill>
              <a:srgbClr val="800000"/>
            </a:solidFill>
          </a:ln>
        </p:spPr>
        <p:txBody>
          <a:bodyPr wrap="none">
            <a:spAutoFit/>
          </a:bodyPr>
          <a:lstStyle/>
          <a:p>
            <a:r>
              <a:rPr lang="en-US" dirty="0" smtClean="0">
                <a:solidFill>
                  <a:srgbClr val="000000"/>
                </a:solidFill>
                <a:latin typeface="Arial"/>
                <a:cs typeface="Arial"/>
              </a:rPr>
              <a:t>Collectives</a:t>
            </a:r>
          </a:p>
          <a:p>
            <a:r>
              <a:rPr lang="en-US" dirty="0">
                <a:solidFill>
                  <a:srgbClr val="000000"/>
                </a:solidFill>
                <a:latin typeface="Arial"/>
                <a:cs typeface="Arial"/>
              </a:rPr>
              <a:t>r</a:t>
            </a:r>
            <a:r>
              <a:rPr lang="en-US" dirty="0" smtClean="0">
                <a:solidFill>
                  <a:srgbClr val="000000"/>
                </a:solidFill>
                <a:latin typeface="Arial"/>
                <a:cs typeface="Arial"/>
              </a:rPr>
              <a:t>esources</a:t>
            </a:r>
            <a:endParaRPr lang="fr-FR" dirty="0"/>
          </a:p>
        </p:txBody>
      </p:sp>
      <p:sp>
        <p:nvSpPr>
          <p:cNvPr id="40" name="Rectangle 39"/>
          <p:cNvSpPr/>
          <p:nvPr/>
        </p:nvSpPr>
        <p:spPr>
          <a:xfrm>
            <a:off x="5652120" y="5805264"/>
            <a:ext cx="1800200" cy="646331"/>
          </a:xfrm>
          <a:prstGeom prst="rect">
            <a:avLst/>
          </a:prstGeom>
          <a:solidFill>
            <a:schemeClr val="accent5">
              <a:lumMod val="40000"/>
              <a:lumOff val="60000"/>
            </a:schemeClr>
          </a:solidFill>
          <a:ln>
            <a:solidFill>
              <a:srgbClr val="800000"/>
            </a:solidFill>
          </a:ln>
        </p:spPr>
        <p:txBody>
          <a:bodyPr wrap="square">
            <a:spAutoFit/>
          </a:bodyPr>
          <a:lstStyle/>
          <a:p>
            <a:r>
              <a:rPr lang="en-US" dirty="0" smtClean="0">
                <a:solidFill>
                  <a:srgbClr val="000000"/>
                </a:solidFill>
                <a:latin typeface="Arial"/>
                <a:cs typeface="Arial"/>
              </a:rPr>
              <a:t>Facing </a:t>
            </a:r>
          </a:p>
          <a:p>
            <a:r>
              <a:rPr lang="en-US" dirty="0" smtClean="0">
                <a:solidFill>
                  <a:srgbClr val="000000"/>
                </a:solidFill>
                <a:latin typeface="Arial"/>
                <a:cs typeface="Arial"/>
              </a:rPr>
              <a:t>issues</a:t>
            </a:r>
          </a:p>
        </p:txBody>
      </p:sp>
      <p:sp>
        <p:nvSpPr>
          <p:cNvPr id="53" name="Titre 1"/>
          <p:cNvSpPr txBox="1">
            <a:spLocks/>
          </p:cNvSpPr>
          <p:nvPr/>
        </p:nvSpPr>
        <p:spPr>
          <a:xfrm>
            <a:off x="683568" y="404664"/>
            <a:ext cx="8208912" cy="64807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500"/>
              </a:spcAft>
            </a:pPr>
            <a:r>
              <a:rPr lang="en-US" sz="3000" dirty="0" smtClean="0">
                <a:solidFill>
                  <a:srgbClr val="800000"/>
                </a:solidFill>
                <a:latin typeface="Arial"/>
                <a:cs typeface="Arial"/>
              </a:rPr>
              <a:t>A knotwork of living trajectories </a:t>
            </a:r>
            <a:r>
              <a:rPr lang="en-US" sz="2000" dirty="0" smtClean="0">
                <a:solidFill>
                  <a:srgbClr val="800000"/>
                </a:solidFill>
                <a:latin typeface="Arial"/>
                <a:cs typeface="Arial"/>
              </a:rPr>
              <a:t>(becoming ‘emeritus’)</a:t>
            </a:r>
            <a:endParaRPr lang="en-US" sz="2000" dirty="0">
              <a:solidFill>
                <a:srgbClr val="800000"/>
              </a:solidFill>
              <a:latin typeface="Arial"/>
              <a:cs typeface="Arial"/>
            </a:endParaRPr>
          </a:p>
        </p:txBody>
      </p:sp>
      <p:sp>
        <p:nvSpPr>
          <p:cNvPr id="52" name="Rectangle 51"/>
          <p:cNvSpPr/>
          <p:nvPr/>
        </p:nvSpPr>
        <p:spPr>
          <a:xfrm>
            <a:off x="179512" y="5805264"/>
            <a:ext cx="1944216" cy="646331"/>
          </a:xfrm>
          <a:prstGeom prst="rect">
            <a:avLst/>
          </a:prstGeom>
          <a:solidFill>
            <a:srgbClr val="FFFF00"/>
          </a:solidFill>
          <a:ln>
            <a:solidFill>
              <a:srgbClr val="800000"/>
            </a:solidFill>
          </a:ln>
        </p:spPr>
        <p:txBody>
          <a:bodyPr wrap="square">
            <a:spAutoFit/>
          </a:bodyPr>
          <a:lstStyle/>
          <a:p>
            <a:r>
              <a:rPr lang="fr-FR" dirty="0" err="1" smtClean="0">
                <a:solidFill>
                  <a:srgbClr val="000000"/>
                </a:solidFill>
                <a:latin typeface="Arial"/>
                <a:cs typeface="Arial"/>
              </a:rPr>
              <a:t>Personal</a:t>
            </a:r>
            <a:r>
              <a:rPr lang="fr-FR" dirty="0" smtClean="0">
                <a:solidFill>
                  <a:srgbClr val="000000"/>
                </a:solidFill>
                <a:latin typeface="Arial"/>
                <a:cs typeface="Arial"/>
              </a:rPr>
              <a:t> resource system</a:t>
            </a:r>
            <a:endParaRPr lang="fr-FR" dirty="0"/>
          </a:p>
        </p:txBody>
      </p:sp>
      <p:sp>
        <p:nvSpPr>
          <p:cNvPr id="2" name="Rectangle 1"/>
          <p:cNvSpPr/>
          <p:nvPr/>
        </p:nvSpPr>
        <p:spPr>
          <a:xfrm>
            <a:off x="6012160" y="6381328"/>
            <a:ext cx="216024" cy="216024"/>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Rectangle 2"/>
          <p:cNvSpPr/>
          <p:nvPr/>
        </p:nvSpPr>
        <p:spPr>
          <a:xfrm>
            <a:off x="5818038" y="6525344"/>
            <a:ext cx="698178" cy="369332"/>
          </a:xfrm>
          <a:prstGeom prst="rect">
            <a:avLst/>
          </a:prstGeom>
        </p:spPr>
        <p:txBody>
          <a:bodyPr wrap="none">
            <a:spAutoFit/>
          </a:bodyPr>
          <a:lstStyle/>
          <a:p>
            <a:r>
              <a:rPr lang="fr-FR" dirty="0" smtClean="0">
                <a:latin typeface="Arial"/>
                <a:cs typeface="Arial"/>
              </a:rPr>
              <a:t>2019</a:t>
            </a:r>
            <a:endParaRPr lang="fr-FR" dirty="0">
              <a:latin typeface="Arial"/>
              <a:cs typeface="Arial"/>
            </a:endParaRPr>
          </a:p>
        </p:txBody>
      </p:sp>
      <p:cxnSp>
        <p:nvCxnSpPr>
          <p:cNvPr id="7" name="Connecteur droit 6"/>
          <p:cNvCxnSpPr/>
          <p:nvPr/>
        </p:nvCxnSpPr>
        <p:spPr>
          <a:xfrm flipV="1">
            <a:off x="251520" y="5085184"/>
            <a:ext cx="1224136" cy="504056"/>
          </a:xfrm>
          <a:prstGeom prst="line">
            <a:avLst/>
          </a:prstGeom>
          <a:ln w="41275">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nvCxnSpPr>
        <p:spPr>
          <a:xfrm flipH="1" flipV="1">
            <a:off x="539552" y="5085184"/>
            <a:ext cx="648072" cy="576064"/>
          </a:xfrm>
          <a:prstGeom prst="line">
            <a:avLst/>
          </a:prstGeom>
          <a:ln w="41275">
            <a:solidFill>
              <a:srgbClr val="FF6600"/>
            </a:solidFill>
          </a:ln>
        </p:spPr>
        <p:style>
          <a:lnRef idx="2">
            <a:schemeClr val="accent1"/>
          </a:lnRef>
          <a:fillRef idx="0">
            <a:schemeClr val="accent1"/>
          </a:fillRef>
          <a:effectRef idx="1">
            <a:schemeClr val="accent1"/>
          </a:effectRef>
          <a:fontRef idx="minor">
            <a:schemeClr val="tx1"/>
          </a:fontRef>
        </p:style>
      </p:cxnSp>
      <p:sp>
        <p:nvSpPr>
          <p:cNvPr id="35" name="Forme libre 34"/>
          <p:cNvSpPr/>
          <p:nvPr/>
        </p:nvSpPr>
        <p:spPr>
          <a:xfrm>
            <a:off x="5292080" y="1484784"/>
            <a:ext cx="2376264" cy="3977304"/>
          </a:xfrm>
          <a:custGeom>
            <a:avLst/>
            <a:gdLst>
              <a:gd name="connsiteX0" fmla="*/ 0 w 1409809"/>
              <a:gd name="connsiteY0" fmla="*/ 0 h 4121320"/>
              <a:gd name="connsiteX1" fmla="*/ 770163 w 1409809"/>
              <a:gd name="connsiteY1" fmla="*/ 594439 h 4121320"/>
              <a:gd name="connsiteX2" fmla="*/ 499931 w 1409809"/>
              <a:gd name="connsiteY2" fmla="*/ 1391527 h 4121320"/>
              <a:gd name="connsiteX3" fmla="*/ 1148489 w 1409809"/>
              <a:gd name="connsiteY3" fmla="*/ 2188616 h 4121320"/>
              <a:gd name="connsiteX4" fmla="*/ 1391699 w 1409809"/>
              <a:gd name="connsiteY4" fmla="*/ 2661465 h 4121320"/>
              <a:gd name="connsiteX5" fmla="*/ 702605 w 1409809"/>
              <a:gd name="connsiteY5" fmla="*/ 3458553 h 4121320"/>
              <a:gd name="connsiteX6" fmla="*/ 445884 w 1409809"/>
              <a:gd name="connsiteY6" fmla="*/ 4025972 h 4121320"/>
              <a:gd name="connsiteX7" fmla="*/ 418861 w 1409809"/>
              <a:gd name="connsiteY7" fmla="*/ 4120542 h 41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809" h="4121320">
                <a:moveTo>
                  <a:pt x="0" y="0"/>
                </a:moveTo>
                <a:cubicBezTo>
                  <a:pt x="343420" y="181259"/>
                  <a:pt x="686841" y="362518"/>
                  <a:pt x="770163" y="594439"/>
                </a:cubicBezTo>
                <a:cubicBezTo>
                  <a:pt x="853485" y="826360"/>
                  <a:pt x="436877" y="1125831"/>
                  <a:pt x="499931" y="1391527"/>
                </a:cubicBezTo>
                <a:cubicBezTo>
                  <a:pt x="562985" y="1657223"/>
                  <a:pt x="999861" y="1976960"/>
                  <a:pt x="1148489" y="2188616"/>
                </a:cubicBezTo>
                <a:cubicBezTo>
                  <a:pt x="1297117" y="2400272"/>
                  <a:pt x="1466013" y="2449809"/>
                  <a:pt x="1391699" y="2661465"/>
                </a:cubicBezTo>
                <a:cubicBezTo>
                  <a:pt x="1317385" y="2873121"/>
                  <a:pt x="860241" y="3231135"/>
                  <a:pt x="702605" y="3458553"/>
                </a:cubicBezTo>
                <a:cubicBezTo>
                  <a:pt x="544969" y="3685971"/>
                  <a:pt x="493175" y="3915641"/>
                  <a:pt x="445884" y="4025972"/>
                </a:cubicBezTo>
                <a:cubicBezTo>
                  <a:pt x="398593" y="4136304"/>
                  <a:pt x="418861" y="4120542"/>
                  <a:pt x="418861" y="4120542"/>
                </a:cubicBezTo>
              </a:path>
            </a:pathLst>
          </a:custGeom>
          <a:ln>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44" name="Connecteur droit 43"/>
          <p:cNvCxnSpPr/>
          <p:nvPr/>
        </p:nvCxnSpPr>
        <p:spPr>
          <a:xfrm flipV="1">
            <a:off x="323528" y="3068960"/>
            <a:ext cx="1224136" cy="504056"/>
          </a:xfrm>
          <a:prstGeom prst="line">
            <a:avLst/>
          </a:prstGeom>
          <a:ln w="41275">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5" name="Connecteur droit 44"/>
          <p:cNvCxnSpPr/>
          <p:nvPr/>
        </p:nvCxnSpPr>
        <p:spPr>
          <a:xfrm flipH="1" flipV="1">
            <a:off x="611560" y="3068960"/>
            <a:ext cx="648072" cy="576064"/>
          </a:xfrm>
          <a:prstGeom prst="line">
            <a:avLst/>
          </a:prstGeom>
          <a:ln w="41275">
            <a:solidFill>
              <a:srgbClr val="FF6600"/>
            </a:solidFill>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179512" y="4653136"/>
            <a:ext cx="1368152" cy="369332"/>
          </a:xfrm>
          <a:prstGeom prst="rect">
            <a:avLst/>
          </a:prstGeom>
          <a:solidFill>
            <a:srgbClr val="CCFFCC"/>
          </a:solidFill>
          <a:ln>
            <a:solidFill>
              <a:srgbClr val="800000"/>
            </a:solidFill>
          </a:ln>
        </p:spPr>
        <p:txBody>
          <a:bodyPr wrap="square">
            <a:spAutoFit/>
          </a:bodyPr>
          <a:lstStyle/>
          <a:p>
            <a:r>
              <a:rPr lang="en-US" dirty="0" smtClean="0">
                <a:solidFill>
                  <a:srgbClr val="000000"/>
                </a:solidFill>
                <a:latin typeface="Arial"/>
                <a:cs typeface="Arial"/>
              </a:rPr>
              <a:t>Auteur</a:t>
            </a:r>
            <a:endParaRPr lang="fr-FR" dirty="0"/>
          </a:p>
        </p:txBody>
      </p:sp>
    </p:spTree>
    <p:extLst>
      <p:ext uri="{BB962C8B-B14F-4D97-AF65-F5344CB8AC3E}">
        <p14:creationId xmlns:p14="http://schemas.microsoft.com/office/powerpoint/2010/main" val="3135218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52" grpId="0" animBg="1"/>
      <p:bldP spid="35" grpId="0" animBg="1"/>
      <p:bldP spid="4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979712" y="1124744"/>
            <a:ext cx="6336704" cy="4876248"/>
          </a:xfrm>
          <a:prstGeom prst="rect">
            <a:avLst/>
          </a:prstGeom>
        </p:spPr>
      </p:pic>
      <p:sp>
        <p:nvSpPr>
          <p:cNvPr id="53" name="Titre 1"/>
          <p:cNvSpPr txBox="1">
            <a:spLocks/>
          </p:cNvSpPr>
          <p:nvPr/>
        </p:nvSpPr>
        <p:spPr>
          <a:xfrm>
            <a:off x="683568" y="404664"/>
            <a:ext cx="8208912" cy="64807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500"/>
              </a:spcAft>
            </a:pPr>
            <a:r>
              <a:rPr lang="en-US" sz="3000" dirty="0" smtClean="0">
                <a:solidFill>
                  <a:srgbClr val="800000"/>
                </a:solidFill>
                <a:latin typeface="Arial"/>
                <a:cs typeface="Arial"/>
              </a:rPr>
              <a:t>A knotwork of living trajectories</a:t>
            </a:r>
            <a:endParaRPr lang="en-US" sz="2000" dirty="0">
              <a:solidFill>
                <a:srgbClr val="800000"/>
              </a:solidFill>
              <a:latin typeface="Arial"/>
              <a:cs typeface="Arial"/>
            </a:endParaRPr>
          </a:p>
        </p:txBody>
      </p:sp>
      <p:sp>
        <p:nvSpPr>
          <p:cNvPr id="42" name="Sous-titre 2"/>
          <p:cNvSpPr>
            <a:spLocks noGrp="1"/>
          </p:cNvSpPr>
          <p:nvPr>
            <p:ph type="subTitle" idx="1"/>
          </p:nvPr>
        </p:nvSpPr>
        <p:spPr>
          <a:xfrm>
            <a:off x="755576" y="6165304"/>
            <a:ext cx="6768752" cy="504056"/>
          </a:xfrm>
        </p:spPr>
        <p:txBody>
          <a:bodyPr>
            <a:noAutofit/>
          </a:bodyPr>
          <a:lstStyle/>
          <a:p>
            <a:pPr algn="l"/>
            <a:r>
              <a:rPr lang="en-US" sz="1800" dirty="0" smtClean="0">
                <a:solidFill>
                  <a:schemeClr val="tx1"/>
                </a:solidFill>
                <a:latin typeface="Arial"/>
                <a:cs typeface="Arial"/>
              </a:rPr>
              <a:t>Back to the </a:t>
            </a:r>
            <a:r>
              <a:rPr lang="en-US" sz="1800" dirty="0" err="1" smtClean="0">
                <a:solidFill>
                  <a:schemeClr val="tx1"/>
                </a:solidFill>
                <a:latin typeface="Arial"/>
                <a:cs typeface="Arial"/>
              </a:rPr>
              <a:t>Grothendieck</a:t>
            </a:r>
            <a:r>
              <a:rPr lang="en-US" sz="1800" dirty="0" smtClean="0">
                <a:solidFill>
                  <a:schemeClr val="tx1"/>
                </a:solidFill>
                <a:latin typeface="Arial"/>
                <a:cs typeface="Arial"/>
              </a:rPr>
              <a:t> </a:t>
            </a:r>
            <a:r>
              <a:rPr lang="en-US" sz="1800" dirty="0" smtClean="0">
                <a:solidFill>
                  <a:schemeClr val="tx1"/>
                </a:solidFill>
                <a:latin typeface="Arial"/>
                <a:cs typeface="Arial"/>
              </a:rPr>
              <a:t>system of pseudo-</a:t>
            </a:r>
            <a:r>
              <a:rPr lang="en-US" sz="1800" dirty="0" smtClean="0">
                <a:solidFill>
                  <a:schemeClr val="tx1"/>
                </a:solidFill>
                <a:latin typeface="Arial"/>
                <a:cs typeface="Arial"/>
              </a:rPr>
              <a:t>lines</a:t>
            </a:r>
            <a:r>
              <a:rPr lang="mr-IN" sz="1800" dirty="0" smtClean="0">
                <a:solidFill>
                  <a:schemeClr val="tx1"/>
                </a:solidFill>
                <a:latin typeface="Arial"/>
                <a:cs typeface="Arial"/>
              </a:rPr>
              <a:t>…</a:t>
            </a:r>
            <a:endParaRPr lang="en-US" sz="1800" dirty="0">
              <a:solidFill>
                <a:schemeClr val="tx1"/>
              </a:solidFill>
              <a:latin typeface="Arial"/>
              <a:cs typeface="Arial"/>
            </a:endParaRPr>
          </a:p>
        </p:txBody>
      </p:sp>
    </p:spTree>
    <p:extLst>
      <p:ext uri="{BB962C8B-B14F-4D97-AF65-F5344CB8AC3E}">
        <p14:creationId xmlns:p14="http://schemas.microsoft.com/office/powerpoint/2010/main" val="5067943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re 1"/>
          <p:cNvSpPr txBox="1">
            <a:spLocks/>
          </p:cNvSpPr>
          <p:nvPr/>
        </p:nvSpPr>
        <p:spPr>
          <a:xfrm>
            <a:off x="683568" y="404664"/>
            <a:ext cx="8208912" cy="64807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500"/>
              </a:spcAft>
            </a:pPr>
            <a:r>
              <a:rPr lang="en-US" sz="3000" dirty="0" smtClean="0">
                <a:solidFill>
                  <a:srgbClr val="800000"/>
                </a:solidFill>
                <a:latin typeface="Arial"/>
                <a:cs typeface="Arial"/>
              </a:rPr>
              <a:t>A knotwork of living trajectories</a:t>
            </a:r>
            <a:endParaRPr lang="en-US" sz="2000" dirty="0">
              <a:solidFill>
                <a:srgbClr val="800000"/>
              </a:solidFill>
              <a:latin typeface="Arial"/>
              <a:cs typeface="Arial"/>
            </a:endParaRPr>
          </a:p>
        </p:txBody>
      </p:sp>
      <p:pic>
        <p:nvPicPr>
          <p:cNvPr id="3" name="Image 2"/>
          <p:cNvPicPr>
            <a:picLocks noChangeAspect="1"/>
          </p:cNvPicPr>
          <p:nvPr/>
        </p:nvPicPr>
        <p:blipFill>
          <a:blip r:embed="rId3"/>
          <a:stretch>
            <a:fillRect/>
          </a:stretch>
        </p:blipFill>
        <p:spPr>
          <a:xfrm>
            <a:off x="0" y="508000"/>
            <a:ext cx="9144000" cy="5840083"/>
          </a:xfrm>
          <a:prstGeom prst="rect">
            <a:avLst/>
          </a:prstGeom>
        </p:spPr>
      </p:pic>
    </p:spTree>
    <p:extLst>
      <p:ext uri="{BB962C8B-B14F-4D97-AF65-F5344CB8AC3E}">
        <p14:creationId xmlns:p14="http://schemas.microsoft.com/office/powerpoint/2010/main" val="19483295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1979712" y="1124744"/>
            <a:ext cx="6336704" cy="4876248"/>
          </a:xfrm>
          <a:prstGeom prst="rect">
            <a:avLst/>
          </a:prstGeom>
        </p:spPr>
      </p:pic>
      <p:sp>
        <p:nvSpPr>
          <p:cNvPr id="53" name="Titre 1"/>
          <p:cNvSpPr txBox="1">
            <a:spLocks/>
          </p:cNvSpPr>
          <p:nvPr/>
        </p:nvSpPr>
        <p:spPr>
          <a:xfrm>
            <a:off x="683568" y="404664"/>
            <a:ext cx="8208912" cy="64807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500"/>
              </a:spcAft>
            </a:pPr>
            <a:r>
              <a:rPr lang="en-US" sz="3000" dirty="0" smtClean="0">
                <a:solidFill>
                  <a:srgbClr val="800000"/>
                </a:solidFill>
                <a:latin typeface="Arial"/>
                <a:cs typeface="Arial"/>
              </a:rPr>
              <a:t>A knotwork of living trajectories</a:t>
            </a:r>
            <a:endParaRPr lang="en-US" sz="2000" dirty="0">
              <a:solidFill>
                <a:srgbClr val="800000"/>
              </a:solidFill>
              <a:latin typeface="Arial"/>
              <a:cs typeface="Arial"/>
            </a:endParaRPr>
          </a:p>
        </p:txBody>
      </p:sp>
      <p:pic>
        <p:nvPicPr>
          <p:cNvPr id="41" name="Image 40"/>
          <p:cNvPicPr>
            <a:picLocks noChangeAspect="1"/>
          </p:cNvPicPr>
          <p:nvPr/>
        </p:nvPicPr>
        <p:blipFill>
          <a:blip r:embed="rId3"/>
          <a:stretch>
            <a:fillRect/>
          </a:stretch>
        </p:blipFill>
        <p:spPr>
          <a:xfrm flipH="1">
            <a:off x="1979712" y="1124744"/>
            <a:ext cx="6336704" cy="4876248"/>
          </a:xfrm>
          <a:prstGeom prst="rect">
            <a:avLst/>
          </a:prstGeom>
        </p:spPr>
      </p:pic>
      <p:sp>
        <p:nvSpPr>
          <p:cNvPr id="42" name="Sous-titre 2"/>
          <p:cNvSpPr>
            <a:spLocks noGrp="1"/>
          </p:cNvSpPr>
          <p:nvPr>
            <p:ph type="subTitle" idx="1"/>
          </p:nvPr>
        </p:nvSpPr>
        <p:spPr>
          <a:xfrm>
            <a:off x="755576" y="6165304"/>
            <a:ext cx="6768752" cy="504056"/>
          </a:xfrm>
        </p:spPr>
        <p:txBody>
          <a:bodyPr>
            <a:noAutofit/>
          </a:bodyPr>
          <a:lstStyle/>
          <a:p>
            <a:pPr algn="l"/>
            <a:r>
              <a:rPr lang="en-US" sz="1800" dirty="0" err="1" smtClean="0">
                <a:solidFill>
                  <a:schemeClr val="tx1"/>
                </a:solidFill>
                <a:latin typeface="Arial"/>
                <a:cs typeface="Arial"/>
              </a:rPr>
              <a:t>Grothendieck</a:t>
            </a:r>
            <a:r>
              <a:rPr lang="en-US" sz="1800" dirty="0" smtClean="0">
                <a:solidFill>
                  <a:schemeClr val="tx1"/>
                </a:solidFill>
                <a:latin typeface="Arial"/>
                <a:cs typeface="Arial"/>
              </a:rPr>
              <a:t> </a:t>
            </a:r>
            <a:r>
              <a:rPr lang="en-US" sz="1800" dirty="0" smtClean="0">
                <a:solidFill>
                  <a:schemeClr val="tx1"/>
                </a:solidFill>
                <a:latin typeface="Arial"/>
                <a:cs typeface="Arial"/>
              </a:rPr>
              <a:t>system of pseudo-</a:t>
            </a:r>
            <a:r>
              <a:rPr lang="en-US" sz="1800" dirty="0" smtClean="0">
                <a:solidFill>
                  <a:schemeClr val="tx1"/>
                </a:solidFill>
                <a:latin typeface="Arial"/>
                <a:cs typeface="Arial"/>
              </a:rPr>
              <a:t>lines, after an axial symmetry</a:t>
            </a:r>
            <a:r>
              <a:rPr lang="mr-IN" sz="1800" dirty="0" smtClean="0">
                <a:solidFill>
                  <a:schemeClr val="tx1"/>
                </a:solidFill>
                <a:latin typeface="Arial"/>
                <a:cs typeface="Arial"/>
              </a:rPr>
              <a:t>…</a:t>
            </a:r>
            <a:endParaRPr lang="en-US" sz="1800" dirty="0">
              <a:solidFill>
                <a:schemeClr val="tx1"/>
              </a:solidFill>
              <a:latin typeface="Arial"/>
              <a:cs typeface="Arial"/>
            </a:endParaRPr>
          </a:p>
        </p:txBody>
      </p:sp>
    </p:spTree>
    <p:extLst>
      <p:ext uri="{BB962C8B-B14F-4D97-AF65-F5344CB8AC3E}">
        <p14:creationId xmlns:p14="http://schemas.microsoft.com/office/powerpoint/2010/main" val="112299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27584" y="404664"/>
            <a:ext cx="3528392" cy="648072"/>
          </a:xfrm>
        </p:spPr>
        <p:txBody>
          <a:bodyPr anchor="t" anchorCtr="0">
            <a:noAutofit/>
          </a:bodyPr>
          <a:lstStyle/>
          <a:p>
            <a:pPr algn="l"/>
            <a:r>
              <a:rPr lang="en-US" sz="3000" dirty="0" smtClean="0">
                <a:solidFill>
                  <a:srgbClr val="800000"/>
                </a:solidFill>
                <a:latin typeface="Arial"/>
                <a:cs typeface="Arial"/>
              </a:rPr>
              <a:t>A last sentence</a:t>
            </a:r>
            <a:r>
              <a:rPr lang="mr-IN" sz="3000" dirty="0" smtClean="0">
                <a:solidFill>
                  <a:srgbClr val="800000"/>
                </a:solidFill>
                <a:latin typeface="Arial"/>
                <a:cs typeface="Arial"/>
              </a:rPr>
              <a:t>…</a:t>
            </a:r>
            <a:endParaRPr lang="en-US" sz="2200" dirty="0">
              <a:solidFill>
                <a:srgbClr val="800000"/>
              </a:solidFill>
              <a:latin typeface="Arial"/>
              <a:cs typeface="Arial"/>
            </a:endParaRPr>
          </a:p>
        </p:txBody>
      </p:sp>
      <p:sp>
        <p:nvSpPr>
          <p:cNvPr id="10" name="Sous-titre 2"/>
          <p:cNvSpPr txBox="1">
            <a:spLocks/>
          </p:cNvSpPr>
          <p:nvPr/>
        </p:nvSpPr>
        <p:spPr>
          <a:xfrm>
            <a:off x="827584" y="1268760"/>
            <a:ext cx="3168352" cy="511256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spcAft>
                <a:spcPts val="500"/>
              </a:spcAft>
              <a:defRPr/>
            </a:pPr>
            <a:r>
              <a:rPr lang="fr-FR" sz="1800" dirty="0" smtClean="0">
                <a:solidFill>
                  <a:srgbClr val="3366FF"/>
                </a:solidFill>
                <a:latin typeface="Arial"/>
                <a:cs typeface="Arial"/>
              </a:rPr>
              <a:t>La </a:t>
            </a:r>
            <a:r>
              <a:rPr lang="fr-FR" sz="1800" i="1" dirty="0" smtClean="0">
                <a:solidFill>
                  <a:srgbClr val="3366FF"/>
                </a:solidFill>
                <a:latin typeface="Arial"/>
                <a:cs typeface="Arial"/>
              </a:rPr>
              <a:t>ressource</a:t>
            </a:r>
            <a:r>
              <a:rPr lang="fr-FR" sz="1800" dirty="0" smtClean="0">
                <a:solidFill>
                  <a:srgbClr val="3366FF"/>
                </a:solidFill>
                <a:latin typeface="Arial"/>
                <a:cs typeface="Arial"/>
              </a:rPr>
              <a:t> est aussi bien ressource de </a:t>
            </a:r>
            <a:r>
              <a:rPr lang="fr-FR" sz="1800" i="1" dirty="0" smtClean="0">
                <a:solidFill>
                  <a:srgbClr val="3366FF"/>
                </a:solidFill>
                <a:latin typeface="Arial"/>
                <a:cs typeface="Arial"/>
              </a:rPr>
              <a:t>vivre</a:t>
            </a:r>
            <a:r>
              <a:rPr lang="fr-FR" sz="1800" dirty="0" smtClean="0">
                <a:solidFill>
                  <a:srgbClr val="3366FF"/>
                </a:solidFill>
                <a:latin typeface="Arial"/>
                <a:cs typeface="Arial"/>
              </a:rPr>
              <a:t> que de </a:t>
            </a:r>
            <a:r>
              <a:rPr lang="fr-FR" sz="1800" i="1" dirty="0" smtClean="0">
                <a:solidFill>
                  <a:srgbClr val="3366FF"/>
                </a:solidFill>
                <a:latin typeface="Arial"/>
                <a:cs typeface="Arial"/>
              </a:rPr>
              <a:t>penser</a:t>
            </a:r>
            <a:r>
              <a:rPr lang="fr-FR" sz="1800" dirty="0" smtClean="0">
                <a:solidFill>
                  <a:srgbClr val="3366FF"/>
                </a:solidFill>
                <a:latin typeface="Arial"/>
                <a:cs typeface="Arial"/>
              </a:rPr>
              <a:t>, elle ne les sépare plus. </a:t>
            </a:r>
          </a:p>
          <a:p>
            <a:pPr algn="l">
              <a:spcBef>
                <a:spcPts val="0"/>
              </a:spcBef>
              <a:spcAft>
                <a:spcPts val="1000"/>
              </a:spcAft>
              <a:defRPr/>
            </a:pPr>
            <a:r>
              <a:rPr lang="fr-FR" sz="1800" dirty="0" smtClean="0">
                <a:solidFill>
                  <a:srgbClr val="3366FF"/>
                </a:solidFill>
                <a:latin typeface="Arial"/>
                <a:cs typeface="Arial"/>
              </a:rPr>
              <a:t>Aussi, de cette ressource de la ressource, pourra-t-on repartir, sur elle se caler, pour à la fois vivre et penser. </a:t>
            </a:r>
          </a:p>
          <a:p>
            <a:pPr algn="l">
              <a:spcBef>
                <a:spcPts val="0"/>
              </a:spcBef>
              <a:spcAft>
                <a:spcPts val="500"/>
              </a:spcAft>
              <a:defRPr/>
            </a:pPr>
            <a:r>
              <a:rPr lang="en-US" sz="1800" dirty="0" smtClean="0">
                <a:solidFill>
                  <a:schemeClr val="tx1"/>
                </a:solidFill>
                <a:latin typeface="Arial"/>
                <a:cs typeface="Arial"/>
              </a:rPr>
              <a:t>The </a:t>
            </a:r>
            <a:r>
              <a:rPr lang="en-US" sz="1800" i="1" dirty="0" smtClean="0">
                <a:solidFill>
                  <a:schemeClr val="tx1"/>
                </a:solidFill>
                <a:latin typeface="Arial"/>
                <a:cs typeface="Arial"/>
              </a:rPr>
              <a:t>resource</a:t>
            </a:r>
            <a:r>
              <a:rPr lang="en-US" sz="1800" dirty="0" smtClean="0">
                <a:solidFill>
                  <a:schemeClr val="tx1"/>
                </a:solidFill>
                <a:latin typeface="Arial"/>
                <a:cs typeface="Arial"/>
              </a:rPr>
              <a:t> is as resourceful to </a:t>
            </a:r>
            <a:r>
              <a:rPr lang="en-US" sz="1800" i="1" dirty="0" smtClean="0">
                <a:solidFill>
                  <a:schemeClr val="tx1"/>
                </a:solidFill>
                <a:latin typeface="Arial"/>
                <a:cs typeface="Arial"/>
              </a:rPr>
              <a:t>live</a:t>
            </a:r>
            <a:r>
              <a:rPr lang="en-US" sz="1800" dirty="0" smtClean="0">
                <a:solidFill>
                  <a:schemeClr val="tx1"/>
                </a:solidFill>
                <a:latin typeface="Arial"/>
                <a:cs typeface="Arial"/>
              </a:rPr>
              <a:t> as it is to </a:t>
            </a:r>
            <a:r>
              <a:rPr lang="en-US" sz="1800" i="1" dirty="0" smtClean="0">
                <a:solidFill>
                  <a:schemeClr val="tx1"/>
                </a:solidFill>
                <a:latin typeface="Arial"/>
                <a:cs typeface="Arial"/>
              </a:rPr>
              <a:t>think</a:t>
            </a:r>
            <a:r>
              <a:rPr lang="en-US" sz="1800" dirty="0" smtClean="0">
                <a:solidFill>
                  <a:schemeClr val="tx1"/>
                </a:solidFill>
                <a:latin typeface="Arial"/>
                <a:cs typeface="Arial"/>
              </a:rPr>
              <a:t>, it no longer separates them.</a:t>
            </a:r>
          </a:p>
          <a:p>
            <a:pPr algn="l">
              <a:spcBef>
                <a:spcPts val="0"/>
              </a:spcBef>
              <a:spcAft>
                <a:spcPts val="1000"/>
              </a:spcAft>
              <a:defRPr/>
            </a:pPr>
            <a:r>
              <a:rPr lang="en-US" sz="1800" dirty="0" smtClean="0">
                <a:solidFill>
                  <a:schemeClr val="tx1"/>
                </a:solidFill>
                <a:latin typeface="Arial"/>
                <a:cs typeface="Arial"/>
              </a:rPr>
              <a:t>Also, from this resource of the resource, will we be able to start again, taking support on it, to both live and think.</a:t>
            </a:r>
          </a:p>
          <a:p>
            <a:pPr algn="l">
              <a:spcBef>
                <a:spcPts val="0"/>
              </a:spcBef>
              <a:spcAft>
                <a:spcPts val="500"/>
              </a:spcAft>
              <a:defRPr/>
            </a:pPr>
            <a:r>
              <a:rPr lang="fr-FR" sz="1800" dirty="0" smtClean="0">
                <a:solidFill>
                  <a:schemeClr val="tx1"/>
                </a:solidFill>
                <a:latin typeface="Arial"/>
                <a:cs typeface="Arial"/>
              </a:rPr>
              <a:t>(Jullien 2015, p. 236)</a:t>
            </a:r>
            <a:endParaRPr lang="fr-FR" sz="1800" dirty="0">
              <a:solidFill>
                <a:schemeClr val="tx1"/>
              </a:solidFill>
              <a:latin typeface="Arial"/>
              <a:cs typeface="Arial"/>
            </a:endParaRPr>
          </a:p>
        </p:txBody>
      </p:sp>
      <p:sp>
        <p:nvSpPr>
          <p:cNvPr id="8" name="Bulle rectangulaire 7"/>
          <p:cNvSpPr/>
          <p:nvPr/>
        </p:nvSpPr>
        <p:spPr>
          <a:xfrm>
            <a:off x="4283968" y="5301208"/>
            <a:ext cx="4536504" cy="792088"/>
          </a:xfrm>
          <a:prstGeom prst="wedgeRectCallout">
            <a:avLst>
              <a:gd name="adj1" fmla="val -2228"/>
              <a:gd name="adj2" fmla="val 4994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Picture: Oran 2019</a:t>
            </a:r>
            <a:endParaRPr lang="en-US" dirty="0"/>
          </a:p>
        </p:txBody>
      </p:sp>
      <p:pic>
        <p:nvPicPr>
          <p:cNvPr id="3" name="Image 2"/>
          <p:cNvPicPr>
            <a:picLocks noChangeAspect="1"/>
          </p:cNvPicPr>
          <p:nvPr/>
        </p:nvPicPr>
        <p:blipFill>
          <a:blip r:embed="rId3"/>
          <a:stretch>
            <a:fillRect/>
          </a:stretch>
        </p:blipFill>
        <p:spPr>
          <a:xfrm>
            <a:off x="4280397" y="1412776"/>
            <a:ext cx="4531149" cy="3384376"/>
          </a:xfrm>
          <a:prstGeom prst="rect">
            <a:avLst/>
          </a:prstGeom>
        </p:spPr>
      </p:pic>
    </p:spTree>
    <p:extLst>
      <p:ext uri="{BB962C8B-B14F-4D97-AF65-F5344CB8AC3E}">
        <p14:creationId xmlns:p14="http://schemas.microsoft.com/office/powerpoint/2010/main" val="40082148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476672"/>
            <a:ext cx="8280920" cy="6120680"/>
          </a:xfrm>
        </p:spPr>
        <p:txBody>
          <a:bodyPr anchor="t" anchorCtr="0">
            <a:noAutofit/>
          </a:bodyPr>
          <a:lstStyle/>
          <a:p>
            <a:pPr marL="0" indent="0">
              <a:spcBef>
                <a:spcPts val="0"/>
              </a:spcBef>
              <a:spcAft>
                <a:spcPts val="300"/>
              </a:spcAft>
              <a:buNone/>
            </a:pPr>
            <a:r>
              <a:rPr lang="en-US" sz="1100" dirty="0" smtClean="0">
                <a:solidFill>
                  <a:srgbClr val="000000"/>
                </a:solidFill>
                <a:latin typeface="Arial"/>
                <a:cs typeface="Arial"/>
              </a:rPr>
              <a:t>Alturkmani</a:t>
            </a:r>
            <a:r>
              <a:rPr lang="en-US" sz="1100" dirty="0">
                <a:solidFill>
                  <a:srgbClr val="000000"/>
                </a:solidFill>
                <a:latin typeface="Arial"/>
                <a:cs typeface="Arial"/>
              </a:rPr>
              <a:t>, M., Daubias, P., Loisy, C., Messaoui, A., &amp; Trouche, L. </a:t>
            </a:r>
            <a:r>
              <a:rPr lang="en-US" sz="1100" dirty="0" smtClean="0">
                <a:solidFill>
                  <a:srgbClr val="000000"/>
                </a:solidFill>
                <a:latin typeface="Arial"/>
                <a:cs typeface="Arial"/>
              </a:rPr>
              <a:t>(</a:t>
            </a:r>
            <a:r>
              <a:rPr lang="en-US" sz="1100" dirty="0" err="1" smtClean="0">
                <a:solidFill>
                  <a:srgbClr val="000000"/>
                </a:solidFill>
                <a:latin typeface="Arial"/>
                <a:cs typeface="Arial"/>
              </a:rPr>
              <a:t>à</a:t>
            </a:r>
            <a:r>
              <a:rPr lang="en-US" sz="1100" dirty="0" smtClean="0">
                <a:solidFill>
                  <a:srgbClr val="000000"/>
                </a:solidFill>
                <a:latin typeface="Arial"/>
                <a:cs typeface="Arial"/>
              </a:rPr>
              <a:t> </a:t>
            </a:r>
            <a:r>
              <a:rPr lang="en-US" sz="1100" dirty="0" err="1" smtClean="0">
                <a:solidFill>
                  <a:srgbClr val="000000"/>
                </a:solidFill>
                <a:latin typeface="Arial"/>
                <a:cs typeface="Arial"/>
              </a:rPr>
              <a:t>paraître</a:t>
            </a:r>
            <a:r>
              <a:rPr lang="en-US" sz="1100" dirty="0" smtClean="0">
                <a:solidFill>
                  <a:srgbClr val="000000"/>
                </a:solidFill>
                <a:latin typeface="Arial"/>
                <a:cs typeface="Arial"/>
              </a:rPr>
              <a:t>)</a:t>
            </a:r>
            <a:r>
              <a:rPr lang="en-US" sz="1100" dirty="0">
                <a:solidFill>
                  <a:srgbClr val="000000"/>
                </a:solidFill>
                <a:latin typeface="Arial"/>
                <a:cs typeface="Arial"/>
              </a:rPr>
              <a:t>. </a:t>
            </a:r>
            <a:r>
              <a:rPr lang="en-US" sz="1100" dirty="0" err="1">
                <a:solidFill>
                  <a:srgbClr val="000000"/>
                </a:solidFill>
                <a:latin typeface="Arial"/>
                <a:cs typeface="Arial"/>
              </a:rPr>
              <a:t>Instrumenter</a:t>
            </a:r>
            <a:r>
              <a:rPr lang="en-US" sz="1100" dirty="0">
                <a:solidFill>
                  <a:srgbClr val="000000"/>
                </a:solidFill>
                <a:latin typeface="Arial"/>
                <a:cs typeface="Arial"/>
              </a:rPr>
              <a:t> les </a:t>
            </a:r>
            <a:r>
              <a:rPr lang="en-US" sz="1100" dirty="0" err="1">
                <a:solidFill>
                  <a:srgbClr val="000000"/>
                </a:solidFill>
                <a:latin typeface="Arial"/>
                <a:cs typeface="Arial"/>
              </a:rPr>
              <a:t>recherches</a:t>
            </a:r>
            <a:r>
              <a:rPr lang="en-US" sz="1100" dirty="0">
                <a:solidFill>
                  <a:srgbClr val="000000"/>
                </a:solidFill>
                <a:latin typeface="Arial"/>
                <a:cs typeface="Arial"/>
              </a:rPr>
              <a:t> sur le travail </a:t>
            </a:r>
            <a:r>
              <a:rPr lang="en-US" sz="1100" dirty="0" err="1">
                <a:solidFill>
                  <a:srgbClr val="000000"/>
                </a:solidFill>
                <a:latin typeface="Arial"/>
                <a:cs typeface="Arial"/>
              </a:rPr>
              <a:t>enseignant</a:t>
            </a:r>
            <a:r>
              <a:rPr lang="en-US" sz="1100" dirty="0">
                <a:solidFill>
                  <a:srgbClr val="000000"/>
                </a:solidFill>
                <a:latin typeface="Arial"/>
                <a:cs typeface="Arial"/>
              </a:rPr>
              <a:t> : le </a:t>
            </a:r>
            <a:r>
              <a:rPr lang="en-US" sz="1100" dirty="0" err="1">
                <a:solidFill>
                  <a:srgbClr val="000000"/>
                </a:solidFill>
                <a:latin typeface="Arial"/>
                <a:cs typeface="Arial"/>
              </a:rPr>
              <a:t>projet</a:t>
            </a:r>
            <a:r>
              <a:rPr lang="en-US" sz="1100" dirty="0">
                <a:solidFill>
                  <a:srgbClr val="000000"/>
                </a:solidFill>
                <a:latin typeface="Arial"/>
                <a:cs typeface="Arial"/>
              </a:rPr>
              <a:t> AnA.doc. </a:t>
            </a:r>
            <a:r>
              <a:rPr lang="en-US" sz="1100" i="1" dirty="0">
                <a:solidFill>
                  <a:srgbClr val="000000"/>
                </a:solidFill>
                <a:latin typeface="Arial"/>
                <a:cs typeface="Arial"/>
              </a:rPr>
              <a:t>Education et </a:t>
            </a:r>
            <a:r>
              <a:rPr lang="en-US" sz="1100" i="1" dirty="0" err="1" smtClean="0">
                <a:solidFill>
                  <a:srgbClr val="000000"/>
                </a:solidFill>
                <a:latin typeface="Arial"/>
                <a:cs typeface="Arial"/>
              </a:rPr>
              <a:t>didactique</a:t>
            </a:r>
            <a:endParaRPr lang="en-US" sz="1100" i="1" dirty="0" smtClean="0">
              <a:solidFill>
                <a:srgbClr val="000000"/>
              </a:solidFill>
              <a:latin typeface="Arial"/>
              <a:cs typeface="Arial"/>
            </a:endParaRPr>
          </a:p>
          <a:p>
            <a:pPr marL="0" indent="0">
              <a:spcBef>
                <a:spcPts val="0"/>
              </a:spcBef>
              <a:spcAft>
                <a:spcPts val="300"/>
              </a:spcAft>
              <a:buNone/>
            </a:pPr>
            <a:r>
              <a:rPr lang="fr-FR" sz="1100" dirty="0">
                <a:solidFill>
                  <a:srgbClr val="000000"/>
                </a:solidFill>
                <a:latin typeface="Arial"/>
                <a:cs typeface="Arial"/>
              </a:rPr>
              <a:t>Alturkmani, M.-D., </a:t>
            </a:r>
            <a:r>
              <a:rPr lang="fr-FR" sz="1100" dirty="0" err="1">
                <a:solidFill>
                  <a:srgbClr val="000000"/>
                </a:solidFill>
                <a:latin typeface="Arial"/>
                <a:cs typeface="Arial"/>
              </a:rPr>
              <a:t>Roubin</a:t>
            </a:r>
            <a:r>
              <a:rPr lang="fr-FR" sz="1100" dirty="0">
                <a:solidFill>
                  <a:srgbClr val="000000"/>
                </a:solidFill>
                <a:latin typeface="Arial"/>
                <a:cs typeface="Arial"/>
              </a:rPr>
              <a:t>, S., </a:t>
            </a:r>
            <a:r>
              <a:rPr lang="fr-FR" sz="1100" dirty="0" err="1">
                <a:solidFill>
                  <a:srgbClr val="000000"/>
                </a:solidFill>
                <a:latin typeface="Arial"/>
                <a:cs typeface="Arial"/>
              </a:rPr>
              <a:t>Piolti-Lamorthe</a:t>
            </a:r>
            <a:r>
              <a:rPr lang="fr-FR" sz="1100" dirty="0">
                <a:solidFill>
                  <a:srgbClr val="000000"/>
                </a:solidFill>
                <a:latin typeface="Arial"/>
                <a:cs typeface="Arial"/>
              </a:rPr>
              <a:t>, C., Trouche, L., et al. (2019). Penser les ressources de l’enseignement des mathématiques dans un temps de transitions 2017-2019, programme de l’institut Carnot de l’éducation : rapport scientifique des composantes PR 03 et PAE 21. IFÉ-ENS Lyon </a:t>
            </a:r>
            <a:r>
              <a:rPr lang="fr-FR" sz="1100" u="sng" dirty="0">
                <a:solidFill>
                  <a:srgbClr val="000000"/>
                </a:solidFill>
                <a:latin typeface="Arial"/>
                <a:cs typeface="Arial"/>
                <a:hlinkClick r:id="rId2"/>
              </a:rPr>
              <a:t>https://halshs.archives-ouvertes.fr/halshs-02103459</a:t>
            </a:r>
            <a:r>
              <a:rPr lang="fr-FR" sz="1100" dirty="0">
                <a:solidFill>
                  <a:srgbClr val="000000"/>
                </a:solidFill>
                <a:latin typeface="Arial"/>
                <a:cs typeface="Arial"/>
              </a:rPr>
              <a:t> </a:t>
            </a:r>
            <a:endParaRPr lang="en-US" sz="1100" i="1" dirty="0">
              <a:solidFill>
                <a:srgbClr val="000000"/>
              </a:solidFill>
              <a:latin typeface="Arial"/>
              <a:cs typeface="Arial"/>
            </a:endParaRPr>
          </a:p>
          <a:p>
            <a:pPr marL="0" indent="0">
              <a:spcBef>
                <a:spcPts val="0"/>
              </a:spcBef>
              <a:spcAft>
                <a:spcPts val="300"/>
              </a:spcAft>
              <a:buNone/>
            </a:pPr>
            <a:r>
              <a:rPr lang="fr-FR" sz="1100" dirty="0" smtClean="0">
                <a:latin typeface="Arial"/>
                <a:cs typeface="Arial"/>
              </a:rPr>
              <a:t>Artigue, M. (2010). Préface. In G. Gueudet, &amp; L. Trouche (</a:t>
            </a:r>
            <a:r>
              <a:rPr lang="fr-FR" sz="1100" dirty="0" err="1" smtClean="0">
                <a:latin typeface="Arial"/>
                <a:cs typeface="Arial"/>
              </a:rPr>
              <a:t>Eds</a:t>
            </a:r>
            <a:r>
              <a:rPr lang="fr-FR" sz="1100" dirty="0" smtClean="0">
                <a:latin typeface="Arial"/>
                <a:cs typeface="Arial"/>
              </a:rPr>
              <a:t>.), </a:t>
            </a:r>
            <a:r>
              <a:rPr lang="fr-FR" sz="1100" i="1" dirty="0" smtClean="0">
                <a:latin typeface="Arial"/>
                <a:cs typeface="Arial"/>
              </a:rPr>
              <a:t>Ressources vives. Le travail documentaire des professeurs en mathématiques. </a:t>
            </a:r>
            <a:r>
              <a:rPr lang="fr-FR" sz="1100" dirty="0" smtClean="0">
                <a:latin typeface="Arial"/>
                <a:cs typeface="Arial"/>
              </a:rPr>
              <a:t>Rennes : PUR</a:t>
            </a:r>
            <a:r>
              <a:rPr lang="fr-FR" sz="1100" dirty="0" smtClean="0">
                <a:latin typeface="Arial"/>
                <a:cs typeface="Arial"/>
              </a:rPr>
              <a:t>.</a:t>
            </a:r>
          </a:p>
          <a:p>
            <a:pPr marL="0" indent="0">
              <a:spcBef>
                <a:spcPts val="0"/>
              </a:spcBef>
              <a:spcAft>
                <a:spcPts val="300"/>
              </a:spcAft>
              <a:buNone/>
            </a:pPr>
            <a:r>
              <a:rPr lang="fr-FR" sz="1100" dirty="0" err="1" smtClean="0">
                <a:latin typeface="Arial"/>
                <a:cs typeface="Arial"/>
              </a:rPr>
              <a:t>Bourdeau</a:t>
            </a:r>
            <a:r>
              <a:rPr lang="fr-FR" sz="1100" dirty="0" smtClean="0">
                <a:latin typeface="Arial"/>
                <a:cs typeface="Arial"/>
              </a:rPr>
              <a:t>, J. &amp; </a:t>
            </a:r>
            <a:r>
              <a:rPr lang="fr-FR" sz="1100" dirty="0" err="1" smtClean="0">
                <a:latin typeface="Arial"/>
                <a:cs typeface="Arial"/>
              </a:rPr>
              <a:t>Balacheff</a:t>
            </a:r>
            <a:r>
              <a:rPr lang="fr-FR" sz="1100" dirty="0" smtClean="0">
                <a:latin typeface="Arial"/>
                <a:cs typeface="Arial"/>
              </a:rPr>
              <a:t>, N. (2014). Technology</a:t>
            </a:r>
            <a:r>
              <a:rPr lang="fr-FR" sz="1100" dirty="0">
                <a:latin typeface="Arial"/>
                <a:cs typeface="Arial"/>
              </a:rPr>
              <a:t>-</a:t>
            </a:r>
            <a:r>
              <a:rPr lang="fr-FR" sz="1100" dirty="0" err="1">
                <a:latin typeface="Arial"/>
                <a:cs typeface="Arial"/>
              </a:rPr>
              <a:t>Enhanced</a:t>
            </a:r>
            <a:r>
              <a:rPr lang="fr-FR" sz="1100" dirty="0">
                <a:latin typeface="Arial"/>
                <a:cs typeface="Arial"/>
              </a:rPr>
              <a:t> </a:t>
            </a:r>
            <a:r>
              <a:rPr lang="fr-FR" sz="1100" dirty="0" err="1">
                <a:latin typeface="Arial"/>
                <a:cs typeface="Arial"/>
              </a:rPr>
              <a:t>Learing</a:t>
            </a:r>
            <a:r>
              <a:rPr lang="fr-FR" sz="1100" dirty="0">
                <a:latin typeface="Arial"/>
                <a:cs typeface="Arial"/>
              </a:rPr>
              <a:t>: </a:t>
            </a:r>
            <a:r>
              <a:rPr lang="fr-FR" sz="1100" dirty="0" err="1">
                <a:latin typeface="Arial"/>
                <a:cs typeface="Arial"/>
              </a:rPr>
              <a:t>From</a:t>
            </a:r>
            <a:r>
              <a:rPr lang="fr-FR" sz="1100" dirty="0">
                <a:latin typeface="Arial"/>
                <a:cs typeface="Arial"/>
              </a:rPr>
              <a:t> Thesaurus and </a:t>
            </a:r>
            <a:r>
              <a:rPr lang="fr-FR" sz="1100" dirty="0" err="1">
                <a:latin typeface="Arial"/>
                <a:cs typeface="Arial"/>
              </a:rPr>
              <a:t>Dictionary</a:t>
            </a:r>
            <a:r>
              <a:rPr lang="fr-FR" sz="1100" dirty="0">
                <a:latin typeface="Arial"/>
                <a:cs typeface="Arial"/>
              </a:rPr>
              <a:t> to </a:t>
            </a:r>
            <a:r>
              <a:rPr lang="fr-FR" sz="1100" dirty="0" err="1" smtClean="0">
                <a:latin typeface="Arial"/>
                <a:cs typeface="Arial"/>
              </a:rPr>
              <a:t>Ontology</a:t>
            </a:r>
            <a:r>
              <a:rPr lang="fr-FR" sz="1100" dirty="0" smtClean="0">
                <a:latin typeface="Arial"/>
                <a:cs typeface="Arial"/>
              </a:rPr>
              <a:t>, in </a:t>
            </a:r>
            <a:r>
              <a:rPr lang="fr-FR" sz="1100" dirty="0">
                <a:latin typeface="Arial"/>
                <a:cs typeface="Arial"/>
              </a:rPr>
              <a:t>J. </a:t>
            </a:r>
            <a:r>
              <a:rPr lang="fr-FR" sz="1100" dirty="0" err="1">
                <a:latin typeface="Arial"/>
                <a:cs typeface="Arial"/>
              </a:rPr>
              <a:t>Jovanović</a:t>
            </a:r>
            <a:r>
              <a:rPr lang="fr-FR" sz="1100" dirty="0">
                <a:latin typeface="Arial"/>
                <a:cs typeface="Arial"/>
              </a:rPr>
              <a:t>, &amp; R. </a:t>
            </a:r>
            <a:r>
              <a:rPr lang="fr-FR" sz="1100" dirty="0" err="1" smtClean="0">
                <a:latin typeface="Arial"/>
                <a:cs typeface="Arial"/>
              </a:rPr>
              <a:t>Chiong</a:t>
            </a:r>
            <a:r>
              <a:rPr lang="fr-FR" sz="1100" dirty="0" smtClean="0">
                <a:latin typeface="Arial"/>
                <a:cs typeface="Arial"/>
              </a:rPr>
              <a:t>, </a:t>
            </a:r>
            <a:r>
              <a:rPr lang="fr-FR" sz="1100" i="1" dirty="0" err="1">
                <a:latin typeface="Arial"/>
                <a:cs typeface="Arial"/>
              </a:rPr>
              <a:t>Technological</a:t>
            </a:r>
            <a:r>
              <a:rPr lang="fr-FR" sz="1100" i="1" dirty="0">
                <a:latin typeface="Arial"/>
                <a:cs typeface="Arial"/>
              </a:rPr>
              <a:t> and Social </a:t>
            </a:r>
            <a:r>
              <a:rPr lang="fr-FR" sz="1100" i="1" dirty="0" err="1">
                <a:latin typeface="Arial"/>
                <a:cs typeface="Arial"/>
              </a:rPr>
              <a:t>Environments</a:t>
            </a:r>
            <a:r>
              <a:rPr lang="fr-FR" sz="1100" i="1" dirty="0">
                <a:latin typeface="Arial"/>
                <a:cs typeface="Arial"/>
              </a:rPr>
              <a:t> for Interactive </a:t>
            </a:r>
            <a:r>
              <a:rPr lang="fr-FR" sz="1100" i="1" dirty="0" smtClean="0">
                <a:latin typeface="Arial"/>
                <a:cs typeface="Arial"/>
              </a:rPr>
              <a:t>Learning </a:t>
            </a:r>
            <a:r>
              <a:rPr lang="fr-FR" sz="1100" dirty="0" smtClean="0">
                <a:latin typeface="Arial"/>
                <a:cs typeface="Arial"/>
              </a:rPr>
              <a:t>(pp. 1-33). Santa Rosa (CA): </a:t>
            </a:r>
            <a:r>
              <a:rPr lang="fr-FR" sz="1100" dirty="0" err="1" smtClean="0">
                <a:latin typeface="Arial"/>
                <a:cs typeface="Arial"/>
              </a:rPr>
              <a:t>Informing</a:t>
            </a:r>
            <a:r>
              <a:rPr lang="fr-FR" sz="1100" dirty="0" smtClean="0">
                <a:latin typeface="Arial"/>
                <a:cs typeface="Arial"/>
              </a:rPr>
              <a:t> Science</a:t>
            </a:r>
            <a:endParaRPr lang="fr-FR" sz="1100" dirty="0" smtClean="0">
              <a:latin typeface="Arial"/>
              <a:cs typeface="Arial"/>
            </a:endParaRPr>
          </a:p>
          <a:p>
            <a:pPr marL="0" indent="0">
              <a:spcBef>
                <a:spcPts val="0"/>
              </a:spcBef>
              <a:spcAft>
                <a:spcPts val="300"/>
              </a:spcAft>
              <a:buNone/>
            </a:pPr>
            <a:r>
              <a:rPr lang="fr-FR" sz="1100" dirty="0" smtClean="0">
                <a:latin typeface="Arial"/>
                <a:cs typeface="Arial"/>
              </a:rPr>
              <a:t>Brousseau</a:t>
            </a:r>
            <a:r>
              <a:rPr lang="fr-FR" sz="1100" dirty="0">
                <a:latin typeface="Arial"/>
                <a:cs typeface="Arial"/>
              </a:rPr>
              <a:t>, G. (1986). Fondements et méthodes de la didactique des mathématiques, </a:t>
            </a:r>
            <a:r>
              <a:rPr lang="fr-FR" sz="1100" i="1" dirty="0">
                <a:latin typeface="Arial"/>
                <a:cs typeface="Arial"/>
              </a:rPr>
              <a:t>Recherches en didactique des mathématiques</a:t>
            </a:r>
            <a:r>
              <a:rPr lang="fr-FR" sz="1100" dirty="0">
                <a:latin typeface="Arial"/>
                <a:cs typeface="Arial"/>
              </a:rPr>
              <a:t>, 7(2), 33-115</a:t>
            </a:r>
            <a:r>
              <a:rPr lang="fr-FR" sz="1100" dirty="0" smtClean="0">
                <a:latin typeface="Arial"/>
                <a:cs typeface="Arial"/>
              </a:rPr>
              <a:t>.</a:t>
            </a:r>
          </a:p>
          <a:p>
            <a:pPr marL="0" indent="0">
              <a:spcBef>
                <a:spcPts val="0"/>
              </a:spcBef>
              <a:spcAft>
                <a:spcPts val="300"/>
              </a:spcAft>
              <a:buNone/>
            </a:pPr>
            <a:r>
              <a:rPr lang="en-US" sz="1100" dirty="0" smtClean="0">
                <a:latin typeface="Arial"/>
                <a:cs typeface="Arial"/>
              </a:rPr>
              <a:t>Clarke</a:t>
            </a:r>
            <a:r>
              <a:rPr lang="en-US" sz="1100" dirty="0">
                <a:latin typeface="Arial"/>
                <a:cs typeface="Arial"/>
              </a:rPr>
              <a:t>, D., </a:t>
            </a:r>
            <a:r>
              <a:rPr lang="en-US" sz="1100" dirty="0" err="1">
                <a:latin typeface="Arial"/>
                <a:cs typeface="Arial"/>
              </a:rPr>
              <a:t>Mesiti</a:t>
            </a:r>
            <a:r>
              <a:rPr lang="en-US" sz="1100" dirty="0">
                <a:latin typeface="Arial"/>
                <a:cs typeface="Arial"/>
              </a:rPr>
              <a:t>, C., Cao, Y., &amp; </a:t>
            </a:r>
            <a:r>
              <a:rPr lang="en-US" sz="1100" dirty="0" err="1">
                <a:latin typeface="Arial"/>
                <a:cs typeface="Arial"/>
              </a:rPr>
              <a:t>Novotna</a:t>
            </a:r>
            <a:r>
              <a:rPr lang="en-US" sz="1100" dirty="0">
                <a:latin typeface="Arial"/>
                <a:cs typeface="Arial"/>
              </a:rPr>
              <a:t>, J. (2017). The lexicon project: examining the consequences for international comparative research of pedagogical naming systems from different cultures, In T. Dooley, &amp; </a:t>
            </a:r>
            <a:r>
              <a:rPr lang="en-US" sz="1100" dirty="0" smtClean="0">
                <a:latin typeface="Arial"/>
                <a:cs typeface="Arial"/>
              </a:rPr>
              <a:t>G. Gueudet </a:t>
            </a:r>
            <a:r>
              <a:rPr lang="en-US" sz="1100" dirty="0">
                <a:latin typeface="Arial"/>
                <a:cs typeface="Arial"/>
              </a:rPr>
              <a:t>(Eds.) . </a:t>
            </a:r>
            <a:r>
              <a:rPr lang="en-US" sz="1100" i="1" dirty="0">
                <a:latin typeface="Arial"/>
                <a:cs typeface="Arial"/>
              </a:rPr>
              <a:t>Proceedings of the Tenth Congress of the European Society for Research in Mathematics Education (CERME 10, February 1–5, 2017)</a:t>
            </a:r>
            <a:r>
              <a:rPr lang="en-US" sz="1100" dirty="0">
                <a:latin typeface="Arial"/>
                <a:cs typeface="Arial"/>
              </a:rPr>
              <a:t> (pp. 1610–1617). Dublin, Ireland: DCU Institute of Education and ERME.</a:t>
            </a:r>
            <a:r>
              <a:rPr lang="fr-FR" sz="1100" dirty="0">
                <a:latin typeface="Arial"/>
                <a:cs typeface="Arial"/>
              </a:rPr>
              <a:t> </a:t>
            </a:r>
            <a:endParaRPr lang="en-US" sz="1100" dirty="0">
              <a:latin typeface="Arial"/>
              <a:cs typeface="Arial"/>
            </a:endParaRPr>
          </a:p>
          <a:p>
            <a:pPr marL="0" indent="0">
              <a:spcBef>
                <a:spcPts val="0"/>
              </a:spcBef>
              <a:spcAft>
                <a:spcPts val="300"/>
              </a:spcAft>
              <a:buNone/>
            </a:pPr>
            <a:r>
              <a:rPr lang="fr-FR" sz="1100" dirty="0" smtClean="0">
                <a:solidFill>
                  <a:srgbClr val="000000"/>
                </a:solidFill>
                <a:latin typeface="Arial"/>
                <a:cs typeface="Arial"/>
              </a:rPr>
              <a:t>De </a:t>
            </a:r>
            <a:r>
              <a:rPr lang="fr-FR" sz="1100" dirty="0" err="1" smtClean="0">
                <a:solidFill>
                  <a:srgbClr val="000000"/>
                </a:solidFill>
                <a:latin typeface="Arial"/>
                <a:cs typeface="Arial"/>
              </a:rPr>
              <a:t>Varent</a:t>
            </a:r>
            <a:r>
              <a:rPr lang="fr-FR" sz="1100" dirty="0" smtClean="0">
                <a:solidFill>
                  <a:srgbClr val="000000"/>
                </a:solidFill>
                <a:latin typeface="Arial"/>
                <a:cs typeface="Arial"/>
              </a:rPr>
              <a:t>, C. (2018). </a:t>
            </a:r>
            <a:r>
              <a:rPr lang="fr-FR" sz="1100" i="1" dirty="0">
                <a:latin typeface="Arial"/>
                <a:cs typeface="Arial"/>
              </a:rPr>
              <a:t>Pluralité des concepts liés aux unités de </a:t>
            </a:r>
            <a:r>
              <a:rPr lang="fr-FR" sz="1100" i="1" dirty="0" smtClean="0">
                <a:latin typeface="Arial"/>
                <a:cs typeface="Arial"/>
              </a:rPr>
              <a:t>mesure. Liens </a:t>
            </a:r>
            <a:r>
              <a:rPr lang="fr-FR" sz="1100" i="1" dirty="0">
                <a:latin typeface="Arial"/>
                <a:cs typeface="Arial"/>
              </a:rPr>
              <a:t>entre histoire des sciences et didactique, le cas de l’aire du carré dans une sélection de textes anciens</a:t>
            </a:r>
            <a:r>
              <a:rPr lang="fr-FR" sz="1100" dirty="0" smtClean="0">
                <a:latin typeface="Arial"/>
                <a:cs typeface="Arial"/>
              </a:rPr>
              <a:t>. </a:t>
            </a:r>
            <a:r>
              <a:rPr lang="fr-FR" sz="1100" dirty="0" err="1" smtClean="0">
                <a:latin typeface="Arial"/>
                <a:cs typeface="Arial"/>
              </a:rPr>
              <a:t>PhD</a:t>
            </a:r>
            <a:r>
              <a:rPr lang="fr-FR" sz="1100" dirty="0" smtClean="0">
                <a:latin typeface="Arial"/>
                <a:cs typeface="Arial"/>
              </a:rPr>
              <a:t>. Paris </a:t>
            </a:r>
            <a:r>
              <a:rPr lang="fr-FR" sz="1100" dirty="0" smtClean="0">
                <a:latin typeface="Arial"/>
                <a:cs typeface="Arial"/>
              </a:rPr>
              <a:t>7 University</a:t>
            </a:r>
          </a:p>
          <a:p>
            <a:pPr marL="0" indent="0">
              <a:spcBef>
                <a:spcPts val="0"/>
              </a:spcBef>
              <a:spcAft>
                <a:spcPts val="300"/>
              </a:spcAft>
              <a:buNone/>
            </a:pPr>
            <a:r>
              <a:rPr lang="fr-FR" sz="1100" dirty="0"/>
              <a:t>Drijvers, P., &amp; Trouche, L. (2008). </a:t>
            </a:r>
            <a:r>
              <a:rPr lang="fr-FR" sz="1100" dirty="0" err="1"/>
              <a:t>From</a:t>
            </a:r>
            <a:r>
              <a:rPr lang="fr-FR" sz="1100" dirty="0"/>
              <a:t> </a:t>
            </a:r>
            <a:r>
              <a:rPr lang="fr-FR" sz="1100" dirty="0" err="1"/>
              <a:t>artifacts</a:t>
            </a:r>
            <a:r>
              <a:rPr lang="fr-FR" sz="1100" dirty="0"/>
              <a:t> to instruments: a </a:t>
            </a:r>
            <a:r>
              <a:rPr lang="fr-FR" sz="1100" dirty="0" err="1"/>
              <a:t>theoretical</a:t>
            </a:r>
            <a:r>
              <a:rPr lang="fr-FR" sz="1100" dirty="0"/>
              <a:t> </a:t>
            </a:r>
            <a:r>
              <a:rPr lang="fr-FR" sz="1100" dirty="0" err="1"/>
              <a:t>framework</a:t>
            </a:r>
            <a:r>
              <a:rPr lang="fr-FR" sz="1100" dirty="0"/>
              <a:t> </a:t>
            </a:r>
            <a:r>
              <a:rPr lang="fr-FR" sz="1100" dirty="0" err="1"/>
              <a:t>behind</a:t>
            </a:r>
            <a:r>
              <a:rPr lang="fr-FR" sz="1100" dirty="0"/>
              <a:t> the orchestra </a:t>
            </a:r>
            <a:r>
              <a:rPr lang="fr-FR" sz="1100" dirty="0" err="1"/>
              <a:t>metaphor</a:t>
            </a:r>
            <a:r>
              <a:rPr lang="fr-FR" sz="1100" dirty="0"/>
              <a:t>. In K. </a:t>
            </a:r>
            <a:r>
              <a:rPr lang="fr-FR" sz="1100" dirty="0" err="1"/>
              <a:t>Heid</a:t>
            </a:r>
            <a:r>
              <a:rPr lang="fr-FR" sz="1100" dirty="0"/>
              <a:t> &amp; G. </a:t>
            </a:r>
            <a:r>
              <a:rPr lang="fr-FR" sz="1100" dirty="0" err="1"/>
              <a:t>Blume</a:t>
            </a:r>
            <a:r>
              <a:rPr lang="fr-FR" sz="1100" dirty="0"/>
              <a:t> (</a:t>
            </a:r>
            <a:r>
              <a:rPr lang="fr-FR" sz="1100" dirty="0" err="1"/>
              <a:t>Eds</a:t>
            </a:r>
            <a:r>
              <a:rPr lang="fr-FR" sz="1100" dirty="0"/>
              <a:t>.), </a:t>
            </a:r>
            <a:r>
              <a:rPr lang="fr-FR" sz="1100" i="1" dirty="0" err="1"/>
              <a:t>Research</a:t>
            </a:r>
            <a:r>
              <a:rPr lang="fr-FR" sz="1100" i="1" dirty="0"/>
              <a:t> on Technology and the </a:t>
            </a:r>
            <a:r>
              <a:rPr lang="fr-FR" sz="1100" i="1" dirty="0" err="1"/>
              <a:t>Teaching</a:t>
            </a:r>
            <a:r>
              <a:rPr lang="fr-FR" sz="1100" i="1" dirty="0"/>
              <a:t> and Learning of </a:t>
            </a:r>
            <a:r>
              <a:rPr lang="fr-FR" sz="1100" i="1" dirty="0" err="1"/>
              <a:t>Mathematics</a:t>
            </a:r>
            <a:r>
              <a:rPr lang="fr-FR" sz="1100" i="1" dirty="0"/>
              <a:t>, Vol.2, Cases and perspectives </a:t>
            </a:r>
            <a:r>
              <a:rPr lang="fr-FR" sz="1100" dirty="0"/>
              <a:t>(pp. 363-392), Charlotte, NC : Information Age.</a:t>
            </a:r>
            <a:r>
              <a:rPr lang="fr-FR" sz="1100" dirty="0"/>
              <a:t> </a:t>
            </a:r>
            <a:endParaRPr lang="fr-FR" sz="1100" dirty="0">
              <a:solidFill>
                <a:srgbClr val="000000"/>
              </a:solidFill>
              <a:latin typeface="Arial"/>
              <a:cs typeface="Arial"/>
            </a:endParaRPr>
          </a:p>
          <a:p>
            <a:pPr marL="0" indent="0">
              <a:spcBef>
                <a:spcPts val="0"/>
              </a:spcBef>
              <a:spcAft>
                <a:spcPts val="300"/>
              </a:spcAft>
              <a:buNone/>
            </a:pPr>
            <a:r>
              <a:rPr lang="fr-FR" sz="1100" dirty="0" err="1" smtClean="0">
                <a:latin typeface="Arial"/>
                <a:cs typeface="Arial"/>
              </a:rPr>
              <a:t>Gosztonyi</a:t>
            </a:r>
            <a:r>
              <a:rPr lang="fr-FR" sz="1100" dirty="0">
                <a:latin typeface="Arial"/>
                <a:cs typeface="Arial"/>
              </a:rPr>
              <a:t>, K. (2017). </a:t>
            </a:r>
            <a:r>
              <a:rPr lang="fr-FR" sz="1100" dirty="0" err="1">
                <a:latin typeface="Arial"/>
                <a:cs typeface="Arial"/>
              </a:rPr>
              <a:t>Understanding</a:t>
            </a:r>
            <a:r>
              <a:rPr lang="fr-FR" sz="1100" dirty="0">
                <a:latin typeface="Arial"/>
                <a:cs typeface="Arial"/>
              </a:rPr>
              <a:t> </a:t>
            </a:r>
            <a:r>
              <a:rPr lang="fr-FR" sz="1100" dirty="0" err="1">
                <a:latin typeface="Arial"/>
                <a:cs typeface="Arial"/>
              </a:rPr>
              <a:t>didactical</a:t>
            </a:r>
            <a:r>
              <a:rPr lang="fr-FR" sz="1100" dirty="0">
                <a:latin typeface="Arial"/>
                <a:cs typeface="Arial"/>
              </a:rPr>
              <a:t> conceptions </a:t>
            </a:r>
            <a:r>
              <a:rPr lang="fr-FR" sz="1100" dirty="0" err="1">
                <a:latin typeface="Arial"/>
                <a:cs typeface="Arial"/>
              </a:rPr>
              <a:t>through</a:t>
            </a:r>
            <a:r>
              <a:rPr lang="fr-FR" sz="1100" dirty="0">
                <a:latin typeface="Arial"/>
                <a:cs typeface="Arial"/>
              </a:rPr>
              <a:t> </a:t>
            </a:r>
            <a:r>
              <a:rPr lang="fr-FR" sz="1100" dirty="0" err="1">
                <a:latin typeface="Arial"/>
                <a:cs typeface="Arial"/>
              </a:rPr>
              <a:t>their</a:t>
            </a:r>
            <a:r>
              <a:rPr lang="fr-FR" sz="1100" dirty="0">
                <a:latin typeface="Arial"/>
                <a:cs typeface="Arial"/>
              </a:rPr>
              <a:t> </a:t>
            </a:r>
            <a:r>
              <a:rPr lang="fr-FR" sz="1100" dirty="0" err="1">
                <a:latin typeface="Arial"/>
                <a:cs typeface="Arial"/>
              </a:rPr>
              <a:t>history</a:t>
            </a:r>
            <a:r>
              <a:rPr lang="fr-FR" sz="1100" dirty="0">
                <a:latin typeface="Arial"/>
                <a:cs typeface="Arial"/>
              </a:rPr>
              <a:t>: a </a:t>
            </a:r>
            <a:r>
              <a:rPr lang="fr-FR" sz="1100" dirty="0" err="1">
                <a:latin typeface="Arial"/>
                <a:cs typeface="Arial"/>
              </a:rPr>
              <a:t>comparison</a:t>
            </a:r>
            <a:r>
              <a:rPr lang="fr-FR" sz="1100" dirty="0">
                <a:latin typeface="Arial"/>
                <a:cs typeface="Arial"/>
              </a:rPr>
              <a:t> of </a:t>
            </a:r>
            <a:r>
              <a:rPr lang="fr-FR" sz="1100" dirty="0" err="1">
                <a:latin typeface="Arial"/>
                <a:cs typeface="Arial"/>
              </a:rPr>
              <a:t>Brousseau’s</a:t>
            </a:r>
            <a:r>
              <a:rPr lang="fr-FR" sz="1100" dirty="0">
                <a:latin typeface="Arial"/>
                <a:cs typeface="Arial"/>
              </a:rPr>
              <a:t> and </a:t>
            </a:r>
            <a:r>
              <a:rPr lang="fr-FR" sz="1100" dirty="0" err="1">
                <a:latin typeface="Arial"/>
                <a:cs typeface="Arial"/>
              </a:rPr>
              <a:t>Varga’s</a:t>
            </a:r>
            <a:r>
              <a:rPr lang="fr-FR" sz="1100" dirty="0">
                <a:latin typeface="Arial"/>
                <a:cs typeface="Arial"/>
              </a:rPr>
              <a:t> </a:t>
            </a:r>
            <a:r>
              <a:rPr lang="fr-FR" sz="1100" dirty="0" err="1">
                <a:latin typeface="Arial"/>
                <a:cs typeface="Arial"/>
              </a:rPr>
              <a:t>experimentations</a:t>
            </a:r>
            <a:r>
              <a:rPr lang="fr-FR" sz="1100" dirty="0">
                <a:latin typeface="Arial"/>
                <a:cs typeface="Arial"/>
              </a:rPr>
              <a:t>. In </a:t>
            </a:r>
            <a:r>
              <a:rPr lang="fr-FR" sz="1100" dirty="0" err="1">
                <a:latin typeface="Arial"/>
                <a:cs typeface="Arial"/>
              </a:rPr>
              <a:t>T</a:t>
            </a:r>
            <a:r>
              <a:rPr lang="fr-FR" sz="1100" dirty="0">
                <a:latin typeface="Arial"/>
                <a:cs typeface="Arial"/>
              </a:rPr>
              <a:t>. </a:t>
            </a:r>
            <a:r>
              <a:rPr lang="fr-FR" sz="1100" dirty="0" err="1">
                <a:latin typeface="Arial"/>
                <a:cs typeface="Arial"/>
              </a:rPr>
              <a:t>Dooley</a:t>
            </a:r>
            <a:r>
              <a:rPr lang="fr-FR" sz="1100" dirty="0">
                <a:latin typeface="Arial"/>
                <a:cs typeface="Arial"/>
              </a:rPr>
              <a:t>, &amp; G. Gueudet (</a:t>
            </a:r>
            <a:r>
              <a:rPr lang="fr-FR" sz="1100" dirty="0" err="1">
                <a:latin typeface="Arial"/>
                <a:cs typeface="Arial"/>
              </a:rPr>
              <a:t>Eds</a:t>
            </a:r>
            <a:r>
              <a:rPr lang="fr-FR" sz="1100" dirty="0">
                <a:latin typeface="Arial"/>
                <a:cs typeface="Arial"/>
              </a:rPr>
              <a:t>.). </a:t>
            </a:r>
            <a:r>
              <a:rPr lang="fr-FR" sz="1100" i="1" dirty="0" err="1">
                <a:latin typeface="Arial"/>
                <a:cs typeface="Arial"/>
              </a:rPr>
              <a:t>Proceedings</a:t>
            </a:r>
            <a:r>
              <a:rPr lang="fr-FR" sz="1100" i="1" dirty="0">
                <a:latin typeface="Arial"/>
                <a:cs typeface="Arial"/>
              </a:rPr>
              <a:t> of the </a:t>
            </a:r>
            <a:r>
              <a:rPr lang="fr-FR" sz="1100" i="1" dirty="0" err="1">
                <a:latin typeface="Arial"/>
                <a:cs typeface="Arial"/>
              </a:rPr>
              <a:t>Tenth</a:t>
            </a:r>
            <a:r>
              <a:rPr lang="fr-FR" sz="1100" i="1" dirty="0">
                <a:latin typeface="Arial"/>
                <a:cs typeface="Arial"/>
              </a:rPr>
              <a:t> </a:t>
            </a:r>
            <a:r>
              <a:rPr lang="fr-FR" sz="1100" i="1" dirty="0" err="1">
                <a:latin typeface="Arial"/>
                <a:cs typeface="Arial"/>
              </a:rPr>
              <a:t>Congress</a:t>
            </a:r>
            <a:r>
              <a:rPr lang="fr-FR" sz="1100" i="1" dirty="0">
                <a:latin typeface="Arial"/>
                <a:cs typeface="Arial"/>
              </a:rPr>
              <a:t> of the </a:t>
            </a:r>
            <a:r>
              <a:rPr lang="fr-FR" sz="1100" i="1" dirty="0" err="1">
                <a:latin typeface="Arial"/>
                <a:cs typeface="Arial"/>
              </a:rPr>
              <a:t>European</a:t>
            </a:r>
            <a:r>
              <a:rPr lang="fr-FR" sz="1100" i="1" dirty="0">
                <a:latin typeface="Arial"/>
                <a:cs typeface="Arial"/>
              </a:rPr>
              <a:t> Society for </a:t>
            </a:r>
            <a:r>
              <a:rPr lang="fr-FR" sz="1100" i="1" dirty="0" err="1">
                <a:latin typeface="Arial"/>
                <a:cs typeface="Arial"/>
              </a:rPr>
              <a:t>Research</a:t>
            </a:r>
            <a:r>
              <a:rPr lang="fr-FR" sz="1100" i="1" dirty="0">
                <a:latin typeface="Arial"/>
                <a:cs typeface="Arial"/>
              </a:rPr>
              <a:t> in </a:t>
            </a:r>
            <a:r>
              <a:rPr lang="fr-FR" sz="1100" i="1" dirty="0" err="1">
                <a:latin typeface="Arial"/>
                <a:cs typeface="Arial"/>
              </a:rPr>
              <a:t>Mathematics</a:t>
            </a:r>
            <a:r>
              <a:rPr lang="fr-FR" sz="1100" i="1" dirty="0">
                <a:latin typeface="Arial"/>
                <a:cs typeface="Arial"/>
              </a:rPr>
              <a:t> Education</a:t>
            </a:r>
            <a:r>
              <a:rPr lang="fr-FR" sz="1100" dirty="0">
                <a:latin typeface="Arial"/>
                <a:cs typeface="Arial"/>
              </a:rPr>
              <a:t> (CERME10, </a:t>
            </a:r>
            <a:r>
              <a:rPr lang="fr-FR" sz="1100" dirty="0" err="1">
                <a:latin typeface="Arial"/>
                <a:cs typeface="Arial"/>
              </a:rPr>
              <a:t>February</a:t>
            </a:r>
            <a:r>
              <a:rPr lang="fr-FR" sz="1100" dirty="0">
                <a:latin typeface="Arial"/>
                <a:cs typeface="Arial"/>
              </a:rPr>
              <a:t> 1 – 5, 2017) (pp. 1732-1739). Dublin, Ireland: DCU Institute of Education and </a:t>
            </a:r>
            <a:r>
              <a:rPr lang="fr-FR" sz="1100" dirty="0" smtClean="0">
                <a:latin typeface="Arial"/>
                <a:cs typeface="Arial"/>
              </a:rPr>
              <a:t>ERME</a:t>
            </a:r>
          </a:p>
          <a:p>
            <a:pPr marL="0" indent="0">
              <a:spcBef>
                <a:spcPts val="0"/>
              </a:spcBef>
              <a:spcAft>
                <a:spcPts val="300"/>
              </a:spcAft>
              <a:buNone/>
            </a:pPr>
            <a:r>
              <a:rPr lang="fr-FR" sz="1100" dirty="0" smtClean="0">
                <a:solidFill>
                  <a:srgbClr val="000000"/>
                </a:solidFill>
                <a:latin typeface="Arial"/>
                <a:cs typeface="Arial"/>
              </a:rPr>
              <a:t>Gueudet</a:t>
            </a:r>
            <a:r>
              <a:rPr lang="fr-FR" sz="1100" dirty="0">
                <a:solidFill>
                  <a:srgbClr val="000000"/>
                </a:solidFill>
                <a:latin typeface="Arial"/>
                <a:cs typeface="Arial"/>
              </a:rPr>
              <a:t>, G., </a:t>
            </a:r>
            <a:r>
              <a:rPr lang="fr-FR" sz="1100" dirty="0" err="1">
                <a:solidFill>
                  <a:srgbClr val="000000"/>
                </a:solidFill>
                <a:latin typeface="Arial"/>
                <a:cs typeface="Arial"/>
              </a:rPr>
              <a:t>Pepin</a:t>
            </a:r>
            <a:r>
              <a:rPr lang="fr-FR" sz="1100" dirty="0">
                <a:solidFill>
                  <a:srgbClr val="000000"/>
                </a:solidFill>
                <a:latin typeface="Arial"/>
                <a:cs typeface="Arial"/>
              </a:rPr>
              <a:t>, B., &amp; Trouche, L. (</a:t>
            </a:r>
            <a:r>
              <a:rPr lang="fr-FR" sz="1100" dirty="0" err="1">
                <a:solidFill>
                  <a:srgbClr val="000000"/>
                </a:solidFill>
                <a:latin typeface="Arial"/>
                <a:cs typeface="Arial"/>
              </a:rPr>
              <a:t>eds</a:t>
            </a:r>
            <a:r>
              <a:rPr lang="fr-FR" sz="1100" dirty="0">
                <a:solidFill>
                  <a:srgbClr val="000000"/>
                </a:solidFill>
                <a:latin typeface="Arial"/>
                <a:cs typeface="Arial"/>
              </a:rPr>
              <a:t>.) (2012). </a:t>
            </a:r>
            <a:r>
              <a:rPr lang="fr-FR" sz="1100" i="1" dirty="0" err="1">
                <a:solidFill>
                  <a:srgbClr val="000000"/>
                </a:solidFill>
                <a:latin typeface="Arial"/>
                <a:cs typeface="Arial"/>
              </a:rPr>
              <a:t>From</a:t>
            </a:r>
            <a:r>
              <a:rPr lang="fr-FR" sz="1100" i="1" dirty="0">
                <a:solidFill>
                  <a:srgbClr val="000000"/>
                </a:solidFill>
                <a:latin typeface="Arial"/>
                <a:cs typeface="Arial"/>
              </a:rPr>
              <a:t> </a:t>
            </a:r>
            <a:r>
              <a:rPr lang="fr-FR" sz="1100" i="1" dirty="0" err="1">
                <a:solidFill>
                  <a:srgbClr val="000000"/>
                </a:solidFill>
                <a:latin typeface="Arial"/>
                <a:cs typeface="Arial"/>
              </a:rPr>
              <a:t>Text</a:t>
            </a:r>
            <a:r>
              <a:rPr lang="fr-FR" sz="1100" i="1" dirty="0">
                <a:solidFill>
                  <a:srgbClr val="000000"/>
                </a:solidFill>
                <a:latin typeface="Arial"/>
                <a:cs typeface="Arial"/>
              </a:rPr>
              <a:t> to ‘</a:t>
            </a:r>
            <a:r>
              <a:rPr lang="fr-FR" sz="1100" i="1" dirty="0" err="1">
                <a:solidFill>
                  <a:srgbClr val="000000"/>
                </a:solidFill>
                <a:latin typeface="Arial"/>
                <a:cs typeface="Arial"/>
              </a:rPr>
              <a:t>Lived</a:t>
            </a:r>
            <a:r>
              <a:rPr lang="fr-FR" sz="1100" i="1" dirty="0">
                <a:solidFill>
                  <a:srgbClr val="000000"/>
                </a:solidFill>
                <a:latin typeface="Arial"/>
                <a:cs typeface="Arial"/>
              </a:rPr>
              <a:t>’ </a:t>
            </a:r>
            <a:r>
              <a:rPr lang="fr-FR" sz="1100" i="1" dirty="0" err="1">
                <a:solidFill>
                  <a:srgbClr val="000000"/>
                </a:solidFill>
                <a:latin typeface="Arial"/>
                <a:cs typeface="Arial"/>
              </a:rPr>
              <a:t>Resources</a:t>
            </a:r>
            <a:r>
              <a:rPr lang="fr-FR" sz="1100" i="1" dirty="0">
                <a:solidFill>
                  <a:srgbClr val="000000"/>
                </a:solidFill>
                <a:latin typeface="Arial"/>
                <a:cs typeface="Arial"/>
              </a:rPr>
              <a:t>: </a:t>
            </a:r>
            <a:r>
              <a:rPr lang="fr-FR" sz="1100" i="1" dirty="0" err="1">
                <a:solidFill>
                  <a:srgbClr val="000000"/>
                </a:solidFill>
                <a:latin typeface="Arial"/>
                <a:cs typeface="Arial"/>
              </a:rPr>
              <a:t>Mathematics</a:t>
            </a:r>
            <a:r>
              <a:rPr lang="fr-FR" sz="1100" i="1" dirty="0">
                <a:solidFill>
                  <a:srgbClr val="000000"/>
                </a:solidFill>
                <a:latin typeface="Arial"/>
                <a:cs typeface="Arial"/>
              </a:rPr>
              <a:t> Curriculum </a:t>
            </a:r>
            <a:r>
              <a:rPr lang="fr-FR" sz="1100" i="1" dirty="0" err="1">
                <a:solidFill>
                  <a:srgbClr val="000000"/>
                </a:solidFill>
                <a:latin typeface="Arial"/>
                <a:cs typeface="Arial"/>
              </a:rPr>
              <a:t>Materials</a:t>
            </a:r>
            <a:r>
              <a:rPr lang="fr-FR" sz="1100" i="1" dirty="0">
                <a:solidFill>
                  <a:srgbClr val="000000"/>
                </a:solidFill>
                <a:latin typeface="Arial"/>
                <a:cs typeface="Arial"/>
              </a:rPr>
              <a:t> and </a:t>
            </a:r>
            <a:r>
              <a:rPr lang="fr-FR" sz="1100" i="1" dirty="0" err="1">
                <a:solidFill>
                  <a:srgbClr val="000000"/>
                </a:solidFill>
                <a:latin typeface="Arial"/>
                <a:cs typeface="Arial"/>
              </a:rPr>
              <a:t>Teacher</a:t>
            </a:r>
            <a:r>
              <a:rPr lang="fr-FR" sz="1100" i="1" dirty="0">
                <a:solidFill>
                  <a:srgbClr val="000000"/>
                </a:solidFill>
                <a:latin typeface="Arial"/>
                <a:cs typeface="Arial"/>
              </a:rPr>
              <a:t> </a:t>
            </a:r>
            <a:r>
              <a:rPr lang="fr-FR" sz="1100" i="1" dirty="0" err="1">
                <a:solidFill>
                  <a:srgbClr val="000000"/>
                </a:solidFill>
                <a:latin typeface="Arial"/>
                <a:cs typeface="Arial"/>
              </a:rPr>
              <a:t>Development</a:t>
            </a:r>
            <a:r>
              <a:rPr lang="fr-FR" sz="1100" i="1" dirty="0">
                <a:solidFill>
                  <a:srgbClr val="000000"/>
                </a:solidFill>
                <a:latin typeface="Arial"/>
                <a:cs typeface="Arial"/>
              </a:rPr>
              <a:t>, </a:t>
            </a:r>
            <a:r>
              <a:rPr lang="fr-FR" sz="1100" dirty="0">
                <a:solidFill>
                  <a:srgbClr val="000000"/>
                </a:solidFill>
                <a:latin typeface="Arial"/>
                <a:cs typeface="Arial"/>
              </a:rPr>
              <a:t>New York</a:t>
            </a:r>
            <a:r>
              <a:rPr lang="fr-FR" sz="1100" i="1" dirty="0">
                <a:solidFill>
                  <a:srgbClr val="000000"/>
                </a:solidFill>
                <a:latin typeface="Arial"/>
                <a:cs typeface="Arial"/>
              </a:rPr>
              <a:t>, </a:t>
            </a:r>
            <a:r>
              <a:rPr lang="fr-FR" sz="1100" dirty="0">
                <a:solidFill>
                  <a:srgbClr val="000000"/>
                </a:solidFill>
                <a:latin typeface="Arial"/>
                <a:cs typeface="Arial"/>
              </a:rPr>
              <a:t>Springer </a:t>
            </a:r>
          </a:p>
          <a:p>
            <a:pPr marL="0" indent="0">
              <a:spcBef>
                <a:spcPts val="0"/>
              </a:spcBef>
              <a:spcAft>
                <a:spcPts val="300"/>
              </a:spcAft>
              <a:buNone/>
            </a:pPr>
            <a:r>
              <a:rPr lang="fr-FR" sz="1100" dirty="0">
                <a:solidFill>
                  <a:srgbClr val="000000"/>
                </a:solidFill>
                <a:latin typeface="Arial"/>
                <a:cs typeface="Arial"/>
              </a:rPr>
              <a:t>Hammoud, R. (2012). </a:t>
            </a:r>
            <a:r>
              <a:rPr lang="fr-FR" sz="1100" i="1" dirty="0">
                <a:solidFill>
                  <a:srgbClr val="000000"/>
                </a:solidFill>
                <a:latin typeface="Arial"/>
                <a:cs typeface="Arial"/>
              </a:rPr>
              <a:t>Le travail collectif des professeurs en chimie comme levier pour la mise en œuvre de démarches d'investigation. </a:t>
            </a:r>
            <a:r>
              <a:rPr lang="fr-FR" sz="1100" dirty="0">
                <a:solidFill>
                  <a:srgbClr val="000000"/>
                </a:solidFill>
                <a:latin typeface="Arial"/>
                <a:cs typeface="Arial"/>
              </a:rPr>
              <a:t>Thèse de l’Université Lyon 1.</a:t>
            </a:r>
          </a:p>
          <a:p>
            <a:pPr marL="0" indent="0" algn="just">
              <a:spcBef>
                <a:spcPts val="0"/>
              </a:spcBef>
              <a:spcAft>
                <a:spcPts val="300"/>
              </a:spcAft>
              <a:buNone/>
            </a:pPr>
            <a:r>
              <a:rPr lang="en-US" sz="1100" dirty="0" smtClean="0">
                <a:latin typeface="Arial"/>
                <a:cs typeface="Arial"/>
              </a:rPr>
              <a:t>Huang</a:t>
            </a:r>
            <a:r>
              <a:rPr lang="en-US" sz="1100" dirty="0">
                <a:latin typeface="Arial"/>
                <a:cs typeface="Arial"/>
              </a:rPr>
              <a:t>, R., </a:t>
            </a:r>
            <a:r>
              <a:rPr lang="en-US" sz="1100" dirty="0" smtClean="0">
                <a:latin typeface="Arial"/>
                <a:cs typeface="Arial"/>
              </a:rPr>
              <a:t>&amp; Yi</a:t>
            </a:r>
            <a:r>
              <a:rPr lang="en-US" sz="1100" dirty="0">
                <a:latin typeface="Arial"/>
                <a:cs typeface="Arial"/>
              </a:rPr>
              <a:t>, L.</a:t>
            </a:r>
            <a:r>
              <a:rPr lang="en-US" sz="1100" dirty="0" smtClean="0">
                <a:latin typeface="Arial"/>
                <a:cs typeface="Arial"/>
              </a:rPr>
              <a:t>, </a:t>
            </a:r>
            <a:r>
              <a:rPr lang="en-US" sz="1100" dirty="0">
                <a:latin typeface="Arial"/>
                <a:cs typeface="Arial"/>
              </a:rPr>
              <a:t>(</a:t>
            </a:r>
            <a:r>
              <a:rPr lang="en-US" sz="1100" dirty="0" smtClean="0">
                <a:latin typeface="Arial"/>
                <a:cs typeface="Arial"/>
              </a:rPr>
              <a:t>2017). </a:t>
            </a:r>
            <a:r>
              <a:rPr lang="en-US" sz="1100" i="1" dirty="0" smtClean="0">
                <a:latin typeface="Arial"/>
                <a:cs typeface="Arial"/>
              </a:rPr>
              <a:t>Teaching and Learning Mathematics Through Variations. </a:t>
            </a:r>
            <a:r>
              <a:rPr lang="en-US" sz="1100" i="1" dirty="0" err="1" smtClean="0">
                <a:latin typeface="Arial"/>
                <a:cs typeface="Arial"/>
              </a:rPr>
              <a:t>Confucean</a:t>
            </a:r>
            <a:r>
              <a:rPr lang="en-US" sz="1100" i="1" dirty="0" smtClean="0">
                <a:latin typeface="Arial"/>
                <a:cs typeface="Arial"/>
              </a:rPr>
              <a:t> Heritage </a:t>
            </a:r>
            <a:r>
              <a:rPr lang="en-US" sz="1100" i="1" dirty="0">
                <a:latin typeface="Arial"/>
                <a:cs typeface="Arial"/>
              </a:rPr>
              <a:t>M</a:t>
            </a:r>
            <a:r>
              <a:rPr lang="en-US" sz="1100" i="1" dirty="0" smtClean="0">
                <a:latin typeface="Arial"/>
                <a:cs typeface="Arial"/>
              </a:rPr>
              <a:t>eets </a:t>
            </a:r>
            <a:r>
              <a:rPr lang="en-US" sz="1100" i="1" dirty="0">
                <a:latin typeface="Arial"/>
                <a:cs typeface="Arial"/>
              </a:rPr>
              <a:t>W</a:t>
            </a:r>
            <a:r>
              <a:rPr lang="en-US" sz="1100" i="1" dirty="0" smtClean="0">
                <a:latin typeface="Arial"/>
                <a:cs typeface="Arial"/>
              </a:rPr>
              <a:t>estern </a:t>
            </a:r>
            <a:r>
              <a:rPr lang="en-US" sz="1100" i="1" dirty="0">
                <a:latin typeface="Arial"/>
                <a:cs typeface="Arial"/>
              </a:rPr>
              <a:t>T</a:t>
            </a:r>
            <a:r>
              <a:rPr lang="en-US" sz="1100" i="1" dirty="0" smtClean="0">
                <a:latin typeface="Arial"/>
                <a:cs typeface="Arial"/>
              </a:rPr>
              <a:t>heories</a:t>
            </a:r>
            <a:r>
              <a:rPr lang="en-US" sz="1100" dirty="0" smtClean="0">
                <a:latin typeface="Arial"/>
                <a:cs typeface="Arial"/>
              </a:rPr>
              <a:t>. Springer.</a:t>
            </a:r>
          </a:p>
          <a:p>
            <a:pPr marL="0" indent="0" algn="just">
              <a:spcBef>
                <a:spcPts val="0"/>
              </a:spcBef>
              <a:spcAft>
                <a:spcPts val="300"/>
              </a:spcAft>
              <a:buNone/>
            </a:pPr>
            <a:r>
              <a:rPr lang="en-US" sz="1100" dirty="0" smtClean="0">
                <a:latin typeface="Arial"/>
                <a:cs typeface="Arial"/>
              </a:rPr>
              <a:t>Jullien, F. (2015). </a:t>
            </a:r>
            <a:r>
              <a:rPr lang="en-US" sz="1100" i="1" dirty="0" smtClean="0">
                <a:latin typeface="Arial"/>
                <a:cs typeface="Arial"/>
              </a:rPr>
              <a:t>De </a:t>
            </a:r>
            <a:r>
              <a:rPr lang="en-US" sz="1100" i="1" dirty="0" err="1" smtClean="0">
                <a:latin typeface="Arial"/>
                <a:cs typeface="Arial"/>
              </a:rPr>
              <a:t>l’être</a:t>
            </a:r>
            <a:r>
              <a:rPr lang="en-US" sz="1100" i="1" dirty="0" smtClean="0">
                <a:latin typeface="Arial"/>
                <a:cs typeface="Arial"/>
              </a:rPr>
              <a:t> au vivre. </a:t>
            </a:r>
            <a:r>
              <a:rPr lang="en-US" sz="1100" i="1" dirty="0" err="1" smtClean="0">
                <a:latin typeface="Arial"/>
                <a:cs typeface="Arial"/>
              </a:rPr>
              <a:t>Lexique</a:t>
            </a:r>
            <a:r>
              <a:rPr lang="en-US" sz="1100" i="1" dirty="0" smtClean="0">
                <a:latin typeface="Arial"/>
                <a:cs typeface="Arial"/>
              </a:rPr>
              <a:t> euro-</a:t>
            </a:r>
            <a:r>
              <a:rPr lang="en-US" sz="1100" i="1" dirty="0" err="1" smtClean="0">
                <a:latin typeface="Arial"/>
                <a:cs typeface="Arial"/>
              </a:rPr>
              <a:t>chinois</a:t>
            </a:r>
            <a:r>
              <a:rPr lang="en-US" sz="1100" i="1" dirty="0" smtClean="0">
                <a:latin typeface="Arial"/>
                <a:cs typeface="Arial"/>
              </a:rPr>
              <a:t> de la </a:t>
            </a:r>
            <a:r>
              <a:rPr lang="en-US" sz="1100" i="1" dirty="0" err="1" smtClean="0">
                <a:latin typeface="Arial"/>
                <a:cs typeface="Arial"/>
              </a:rPr>
              <a:t>pensée</a:t>
            </a:r>
            <a:r>
              <a:rPr lang="en-US" sz="1100" dirty="0" smtClean="0">
                <a:latin typeface="Arial"/>
                <a:cs typeface="Arial"/>
              </a:rPr>
              <a:t>. Paris: </a:t>
            </a:r>
            <a:r>
              <a:rPr lang="en-US" sz="1100" dirty="0" err="1" smtClean="0">
                <a:latin typeface="Arial"/>
                <a:cs typeface="Arial"/>
              </a:rPr>
              <a:t>Gallimard</a:t>
            </a:r>
            <a:endParaRPr lang="en-US" sz="1100" dirty="0" smtClean="0">
              <a:latin typeface="Arial"/>
              <a:cs typeface="Arial"/>
            </a:endParaRPr>
          </a:p>
          <a:p>
            <a:pPr marL="0" indent="0" algn="just">
              <a:spcBef>
                <a:spcPts val="0"/>
              </a:spcBef>
              <a:spcAft>
                <a:spcPts val="300"/>
              </a:spcAft>
              <a:buNone/>
            </a:pPr>
            <a:r>
              <a:rPr lang="fr-FR" sz="1100" dirty="0" smtClean="0">
                <a:solidFill>
                  <a:srgbClr val="000000"/>
                </a:solidFill>
                <a:latin typeface="Arial"/>
                <a:cs typeface="Arial"/>
              </a:rPr>
              <a:t>Loisy</a:t>
            </a:r>
            <a:r>
              <a:rPr lang="fr-FR" sz="1100" dirty="0">
                <a:solidFill>
                  <a:srgbClr val="000000"/>
                </a:solidFill>
                <a:latin typeface="Arial"/>
                <a:cs typeface="Arial"/>
              </a:rPr>
              <a:t>, C. (2018).</a:t>
            </a:r>
            <a:r>
              <a:rPr lang="fr-FR" sz="1100" i="1" dirty="0">
                <a:solidFill>
                  <a:srgbClr val="000000"/>
                </a:solidFill>
                <a:latin typeface="Arial"/>
                <a:cs typeface="Arial"/>
              </a:rPr>
              <a:t> Le développement professionnel des enseignants à l’heure du numérique. Le cas du supérieur. Propositions théoriques et méthodologiques</a:t>
            </a:r>
            <a:r>
              <a:rPr lang="fr-FR" sz="1100" dirty="0">
                <a:solidFill>
                  <a:srgbClr val="000000"/>
                </a:solidFill>
                <a:latin typeface="Arial"/>
                <a:cs typeface="Arial"/>
              </a:rPr>
              <a:t>. HDR. </a:t>
            </a:r>
            <a:r>
              <a:rPr lang="fr-FR" sz="1100" dirty="0" smtClean="0">
                <a:solidFill>
                  <a:srgbClr val="000000"/>
                </a:solidFill>
                <a:latin typeface="Arial"/>
                <a:cs typeface="Arial"/>
              </a:rPr>
              <a:t>Ecole </a:t>
            </a:r>
            <a:r>
              <a:rPr lang="fr-FR" sz="1100" dirty="0">
                <a:solidFill>
                  <a:srgbClr val="000000"/>
                </a:solidFill>
                <a:latin typeface="Arial"/>
                <a:cs typeface="Arial"/>
              </a:rPr>
              <a:t>normale </a:t>
            </a:r>
            <a:r>
              <a:rPr lang="fr-FR" sz="1100" dirty="0" smtClean="0">
                <a:solidFill>
                  <a:srgbClr val="000000"/>
                </a:solidFill>
                <a:latin typeface="Arial"/>
                <a:cs typeface="Arial"/>
              </a:rPr>
              <a:t>supérieure</a:t>
            </a:r>
            <a:r>
              <a:rPr lang="fr-FR" sz="1100" dirty="0">
                <a:solidFill>
                  <a:srgbClr val="000000"/>
                </a:solidFill>
                <a:latin typeface="Arial"/>
                <a:cs typeface="Arial"/>
              </a:rPr>
              <a:t> </a:t>
            </a:r>
            <a:r>
              <a:rPr lang="fr-FR" sz="1100" dirty="0" smtClean="0">
                <a:solidFill>
                  <a:srgbClr val="000000"/>
                </a:solidFill>
                <a:latin typeface="Arial"/>
                <a:cs typeface="Arial"/>
              </a:rPr>
              <a:t>de Lyon</a:t>
            </a:r>
            <a:r>
              <a:rPr lang="fr-FR" sz="1100" dirty="0" smtClean="0">
                <a:solidFill>
                  <a:srgbClr val="000000"/>
                </a:solidFill>
                <a:latin typeface="Arial"/>
                <a:cs typeface="Arial"/>
              </a:rPr>
              <a:t>.</a:t>
            </a:r>
            <a:endParaRPr lang="fr-FR" sz="1100" dirty="0">
              <a:solidFill>
                <a:srgbClr val="000000"/>
              </a:solidFill>
              <a:latin typeface="Arial"/>
              <a:cs typeface="Arial"/>
            </a:endParaRPr>
          </a:p>
        </p:txBody>
      </p:sp>
      <p:sp>
        <p:nvSpPr>
          <p:cNvPr id="4" name="Titre 1"/>
          <p:cNvSpPr txBox="1">
            <a:spLocks/>
          </p:cNvSpPr>
          <p:nvPr/>
        </p:nvSpPr>
        <p:spPr>
          <a:xfrm rot="16200000">
            <a:off x="-324544" y="836712"/>
            <a:ext cx="1512168" cy="64807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spcBef>
                <a:spcPts val="0"/>
              </a:spcBef>
              <a:spcAft>
                <a:spcPts val="500"/>
              </a:spcAft>
            </a:pPr>
            <a:r>
              <a:rPr lang="en-US" sz="2000" dirty="0" smtClean="0">
                <a:solidFill>
                  <a:srgbClr val="800000"/>
                </a:solidFill>
                <a:latin typeface="Arial"/>
                <a:cs typeface="Arial"/>
              </a:rPr>
              <a:t>References</a:t>
            </a:r>
            <a:endParaRPr lang="fr-FR" sz="2000" dirty="0">
              <a:solidFill>
                <a:srgbClr val="800000"/>
              </a:solidFill>
              <a:latin typeface="Arial"/>
              <a:cs typeface="Arial"/>
            </a:endParaRPr>
          </a:p>
        </p:txBody>
      </p:sp>
      <p:sp>
        <p:nvSpPr>
          <p:cNvPr id="2" name="Espace réservé du pied de page 1"/>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36</a:t>
            </a:fld>
            <a:endParaRPr lang="fr-BE"/>
          </a:p>
        </p:txBody>
      </p:sp>
    </p:spTree>
    <p:extLst>
      <p:ext uri="{BB962C8B-B14F-4D97-AF65-F5344CB8AC3E}">
        <p14:creationId xmlns:p14="http://schemas.microsoft.com/office/powerpoint/2010/main" val="242085023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90872" y="360040"/>
            <a:ext cx="8229600" cy="6381328"/>
          </a:xfrm>
        </p:spPr>
        <p:txBody>
          <a:bodyPr anchor="t" anchorCtr="0">
            <a:noAutofit/>
          </a:bodyPr>
          <a:lstStyle/>
          <a:p>
            <a:pPr marL="0" indent="0">
              <a:spcBef>
                <a:spcPts val="0"/>
              </a:spcBef>
              <a:spcAft>
                <a:spcPts val="300"/>
              </a:spcAft>
              <a:buNone/>
            </a:pPr>
            <a:r>
              <a:rPr lang="en-US" sz="1100" dirty="0" smtClean="0">
                <a:solidFill>
                  <a:srgbClr val="000000"/>
                </a:solidFill>
                <a:latin typeface="Arial"/>
                <a:cs typeface="Arial"/>
              </a:rPr>
              <a:t>Monaghan</a:t>
            </a:r>
            <a:r>
              <a:rPr lang="en-US" sz="1100" dirty="0">
                <a:solidFill>
                  <a:srgbClr val="000000"/>
                </a:solidFill>
                <a:latin typeface="Arial"/>
                <a:cs typeface="Arial"/>
              </a:rPr>
              <a:t>, J., Trouche, L., &amp; </a:t>
            </a:r>
            <a:r>
              <a:rPr lang="en-US" sz="1100" dirty="0" err="1">
                <a:solidFill>
                  <a:srgbClr val="000000"/>
                </a:solidFill>
                <a:latin typeface="Arial"/>
                <a:cs typeface="Arial"/>
              </a:rPr>
              <a:t>Borwein</a:t>
            </a:r>
            <a:r>
              <a:rPr lang="en-US" sz="1100" dirty="0">
                <a:solidFill>
                  <a:srgbClr val="000000"/>
                </a:solidFill>
                <a:latin typeface="Arial"/>
                <a:cs typeface="Arial"/>
              </a:rPr>
              <a:t>, J. (2016). </a:t>
            </a:r>
            <a:r>
              <a:rPr lang="en-US" sz="1100" i="1" dirty="0">
                <a:solidFill>
                  <a:srgbClr val="000000"/>
                </a:solidFill>
                <a:latin typeface="Arial"/>
                <a:cs typeface="Arial"/>
              </a:rPr>
              <a:t>Tools and Mathematics: Instruments for Learning</a:t>
            </a:r>
            <a:r>
              <a:rPr lang="en-US" sz="1100" dirty="0">
                <a:solidFill>
                  <a:srgbClr val="000000"/>
                </a:solidFill>
                <a:latin typeface="Arial"/>
                <a:cs typeface="Arial"/>
              </a:rPr>
              <a:t>, New York, </a:t>
            </a:r>
            <a:r>
              <a:rPr lang="en-US" sz="1100" dirty="0" smtClean="0">
                <a:solidFill>
                  <a:srgbClr val="000000"/>
                </a:solidFill>
                <a:latin typeface="Arial"/>
                <a:cs typeface="Arial"/>
              </a:rPr>
              <a:t>Springer</a:t>
            </a:r>
            <a:endParaRPr lang="en-GB" sz="1100" dirty="0" smtClean="0">
              <a:solidFill>
                <a:srgbClr val="000000"/>
              </a:solidFill>
              <a:latin typeface="Arial"/>
              <a:cs typeface="Arial"/>
            </a:endParaRPr>
          </a:p>
          <a:p>
            <a:pPr marL="0" indent="0">
              <a:spcBef>
                <a:spcPts val="0"/>
              </a:spcBef>
              <a:spcAft>
                <a:spcPts val="300"/>
              </a:spcAft>
              <a:buNone/>
            </a:pPr>
            <a:r>
              <a:rPr lang="en-GB" sz="1100" dirty="0" err="1" smtClean="0">
                <a:solidFill>
                  <a:srgbClr val="000000"/>
                </a:solidFill>
                <a:latin typeface="Arial"/>
                <a:cs typeface="Arial"/>
              </a:rPr>
              <a:t>Pepin</a:t>
            </a:r>
            <a:r>
              <a:rPr lang="en-GB" sz="1100" dirty="0" smtClean="0">
                <a:solidFill>
                  <a:srgbClr val="000000"/>
                </a:solidFill>
                <a:latin typeface="Arial"/>
                <a:cs typeface="Arial"/>
              </a:rPr>
              <a:t>, B., Gueudet, G., &amp; Trouche, L. (2017</a:t>
            </a:r>
            <a:r>
              <a:rPr lang="fr-FR" sz="1100" dirty="0" smtClean="0">
                <a:solidFill>
                  <a:srgbClr val="000000"/>
                </a:solidFill>
                <a:latin typeface="Arial"/>
                <a:cs typeface="Arial"/>
              </a:rPr>
              <a:t>). </a:t>
            </a:r>
            <a:r>
              <a:rPr lang="fr-FR" sz="1100" dirty="0" err="1" smtClean="0">
                <a:solidFill>
                  <a:srgbClr val="000000"/>
                </a:solidFill>
                <a:latin typeface="Arial"/>
                <a:cs typeface="Arial"/>
              </a:rPr>
              <a:t>Refining</a:t>
            </a:r>
            <a:r>
              <a:rPr lang="fr-FR" sz="1100" dirty="0" smtClean="0">
                <a:solidFill>
                  <a:srgbClr val="000000"/>
                </a:solidFill>
                <a:latin typeface="Arial"/>
                <a:cs typeface="Arial"/>
              </a:rPr>
              <a:t> </a:t>
            </a:r>
            <a:r>
              <a:rPr lang="fr-FR" sz="1100" i="1" dirty="0" err="1" smtClean="0">
                <a:solidFill>
                  <a:srgbClr val="000000"/>
                </a:solidFill>
                <a:latin typeface="Arial"/>
                <a:cs typeface="Arial"/>
              </a:rPr>
              <a:t>teacher</a:t>
            </a:r>
            <a:r>
              <a:rPr lang="fr-FR" sz="1100" i="1" dirty="0" smtClean="0">
                <a:solidFill>
                  <a:srgbClr val="000000"/>
                </a:solidFill>
                <a:latin typeface="Arial"/>
                <a:cs typeface="Arial"/>
              </a:rPr>
              <a:t> design </a:t>
            </a:r>
            <a:r>
              <a:rPr lang="fr-FR" sz="1100" i="1" dirty="0" err="1" smtClean="0">
                <a:solidFill>
                  <a:srgbClr val="000000"/>
                </a:solidFill>
                <a:latin typeface="Arial"/>
                <a:cs typeface="Arial"/>
              </a:rPr>
              <a:t>capacity</a:t>
            </a:r>
            <a:r>
              <a:rPr lang="fr-FR" sz="1100" dirty="0" smtClean="0">
                <a:solidFill>
                  <a:srgbClr val="000000"/>
                </a:solidFill>
                <a:latin typeface="Arial"/>
                <a:cs typeface="Arial"/>
              </a:rPr>
              <a:t>: </a:t>
            </a:r>
            <a:r>
              <a:rPr lang="fr-FR" sz="1100" i="1" dirty="0" err="1" smtClean="0">
                <a:solidFill>
                  <a:srgbClr val="000000"/>
                </a:solidFill>
                <a:latin typeface="Arial"/>
                <a:cs typeface="Arial"/>
              </a:rPr>
              <a:t>Mathematics</a:t>
            </a:r>
            <a:r>
              <a:rPr lang="fr-FR" sz="1100" i="1" dirty="0" smtClean="0">
                <a:solidFill>
                  <a:srgbClr val="000000"/>
                </a:solidFill>
                <a:latin typeface="Arial"/>
                <a:cs typeface="Arial"/>
              </a:rPr>
              <a:t> </a:t>
            </a:r>
            <a:r>
              <a:rPr lang="fr-FR" sz="1100" i="1" dirty="0" err="1" smtClean="0">
                <a:solidFill>
                  <a:srgbClr val="000000"/>
                </a:solidFill>
                <a:latin typeface="Arial"/>
                <a:cs typeface="Arial"/>
              </a:rPr>
              <a:t>teachers</a:t>
            </a:r>
            <a:r>
              <a:rPr lang="fr-FR" sz="1100" i="1" dirty="0" smtClean="0">
                <a:solidFill>
                  <a:srgbClr val="000000"/>
                </a:solidFill>
                <a:latin typeface="Arial"/>
                <a:cs typeface="Arial"/>
              </a:rPr>
              <a:t>’ interactions </a:t>
            </a:r>
            <a:r>
              <a:rPr lang="fr-FR" sz="1100" i="1" dirty="0" err="1" smtClean="0">
                <a:solidFill>
                  <a:srgbClr val="000000"/>
                </a:solidFill>
                <a:latin typeface="Arial"/>
                <a:cs typeface="Arial"/>
              </a:rPr>
              <a:t>with</a:t>
            </a:r>
            <a:r>
              <a:rPr lang="fr-FR" sz="1100" i="1" dirty="0" smtClean="0">
                <a:solidFill>
                  <a:srgbClr val="000000"/>
                </a:solidFill>
                <a:latin typeface="Arial"/>
                <a:cs typeface="Arial"/>
              </a:rPr>
              <a:t> digital curriculum </a:t>
            </a:r>
            <a:r>
              <a:rPr lang="fr-FR" sz="1100" i="1" dirty="0" err="1" smtClean="0">
                <a:solidFill>
                  <a:srgbClr val="000000"/>
                </a:solidFill>
                <a:latin typeface="Arial"/>
                <a:cs typeface="Arial"/>
              </a:rPr>
              <a:t>resources</a:t>
            </a:r>
            <a:r>
              <a:rPr lang="fr-FR" sz="1100" dirty="0" smtClean="0">
                <a:solidFill>
                  <a:srgbClr val="000000"/>
                </a:solidFill>
                <a:latin typeface="Arial"/>
                <a:cs typeface="Arial"/>
              </a:rPr>
              <a:t>, </a:t>
            </a:r>
            <a:r>
              <a:rPr lang="fr-FR" sz="1100" i="1" dirty="0" smtClean="0">
                <a:solidFill>
                  <a:srgbClr val="000000"/>
                </a:solidFill>
                <a:latin typeface="Arial"/>
                <a:cs typeface="Arial"/>
              </a:rPr>
              <a:t>ZDM </a:t>
            </a:r>
            <a:r>
              <a:rPr lang="fr-FR" sz="1100" i="1" dirty="0" err="1" smtClean="0">
                <a:solidFill>
                  <a:srgbClr val="000000"/>
                </a:solidFill>
                <a:latin typeface="Arial"/>
                <a:cs typeface="Arial"/>
              </a:rPr>
              <a:t>Mathematics</a:t>
            </a:r>
            <a:r>
              <a:rPr lang="fr-FR" sz="1100" i="1" dirty="0" smtClean="0">
                <a:solidFill>
                  <a:srgbClr val="000000"/>
                </a:solidFill>
                <a:latin typeface="Arial"/>
                <a:cs typeface="Arial"/>
              </a:rPr>
              <a:t> Education, 49</a:t>
            </a:r>
            <a:r>
              <a:rPr lang="fr-FR" sz="1100" dirty="0" smtClean="0">
                <a:solidFill>
                  <a:srgbClr val="000000"/>
                </a:solidFill>
                <a:latin typeface="Arial"/>
                <a:cs typeface="Arial"/>
              </a:rPr>
              <a:t>(5), 799-812</a:t>
            </a:r>
          </a:p>
          <a:p>
            <a:pPr marL="0" indent="0">
              <a:spcBef>
                <a:spcPts val="0"/>
              </a:spcBef>
              <a:spcAft>
                <a:spcPts val="300"/>
              </a:spcAft>
              <a:buNone/>
            </a:pPr>
            <a:r>
              <a:rPr lang="fr-FR" sz="1100" dirty="0" smtClean="0">
                <a:latin typeface="Arial"/>
                <a:cs typeface="Arial"/>
              </a:rPr>
              <a:t>Proust</a:t>
            </a:r>
            <a:r>
              <a:rPr lang="fr-FR" sz="1100" dirty="0">
                <a:latin typeface="Arial"/>
                <a:cs typeface="Arial"/>
              </a:rPr>
              <a:t>, C. (2007). </a:t>
            </a:r>
            <a:r>
              <a:rPr lang="fr-FR" sz="1100" i="1" dirty="0">
                <a:latin typeface="Arial"/>
                <a:cs typeface="Arial"/>
              </a:rPr>
              <a:t>Tablettes mathématiques de Nippur</a:t>
            </a:r>
            <a:r>
              <a:rPr lang="fr-FR" sz="1100" dirty="0">
                <a:latin typeface="Arial"/>
                <a:cs typeface="Arial"/>
              </a:rPr>
              <a:t> (Vol. XVIII). Istanbul: IFEA, De </a:t>
            </a:r>
            <a:r>
              <a:rPr lang="fr-FR" sz="1100" dirty="0" err="1">
                <a:latin typeface="Arial"/>
                <a:cs typeface="Arial"/>
              </a:rPr>
              <a:t>Boccard</a:t>
            </a:r>
            <a:r>
              <a:rPr lang="fr-FR" sz="1100" dirty="0" smtClean="0">
                <a:latin typeface="Arial"/>
                <a:cs typeface="Arial"/>
              </a:rPr>
              <a:t>.</a:t>
            </a:r>
          </a:p>
          <a:p>
            <a:pPr marL="0" indent="0">
              <a:spcBef>
                <a:spcPts val="0"/>
              </a:spcBef>
              <a:spcAft>
                <a:spcPts val="300"/>
              </a:spcAft>
              <a:buNone/>
            </a:pPr>
            <a:r>
              <a:rPr lang="fr-FR" sz="1100" dirty="0" smtClean="0">
                <a:latin typeface="Arial"/>
                <a:cs typeface="Arial"/>
              </a:rPr>
              <a:t>Rabardel</a:t>
            </a:r>
            <a:r>
              <a:rPr lang="fr-FR" sz="1100" dirty="0">
                <a:latin typeface="Arial"/>
                <a:cs typeface="Arial"/>
              </a:rPr>
              <a:t>, P. (1995). </a:t>
            </a:r>
            <a:r>
              <a:rPr lang="fr-FR" sz="1100" i="1" dirty="0">
                <a:latin typeface="Arial"/>
                <a:cs typeface="Arial"/>
              </a:rPr>
              <a:t>Les hommes et les technologies : approche cognitive des instruments contemporains</a:t>
            </a:r>
            <a:r>
              <a:rPr lang="fr-FR" sz="1100" dirty="0">
                <a:latin typeface="Arial"/>
                <a:cs typeface="Arial"/>
              </a:rPr>
              <a:t>. Paris: Armand Colin</a:t>
            </a:r>
            <a:r>
              <a:rPr lang="fr-FR" sz="1100" dirty="0" smtClean="0">
                <a:latin typeface="Arial"/>
                <a:cs typeface="Arial"/>
              </a:rPr>
              <a:t>.</a:t>
            </a:r>
          </a:p>
          <a:p>
            <a:pPr marL="0" indent="0">
              <a:spcBef>
                <a:spcPts val="0"/>
              </a:spcBef>
              <a:spcAft>
                <a:spcPts val="300"/>
              </a:spcAft>
              <a:buNone/>
            </a:pPr>
            <a:r>
              <a:rPr lang="fr-FR" sz="1100" dirty="0" smtClean="0">
                <a:solidFill>
                  <a:srgbClr val="000000"/>
                </a:solidFill>
                <a:latin typeface="Arial"/>
                <a:cs typeface="Arial"/>
              </a:rPr>
              <a:t>Rafalska, M. (2018). </a:t>
            </a:r>
            <a:r>
              <a:rPr lang="en-US" sz="1100" dirty="0">
                <a:solidFill>
                  <a:srgbClr val="000000"/>
                </a:solidFill>
                <a:latin typeface="Arial"/>
                <a:cs typeface="Arial"/>
              </a:rPr>
              <a:t>Naming systems used by secondary school teachers in Ukraine to describe their resources and their documentation </a:t>
            </a:r>
            <a:r>
              <a:rPr lang="en-US" sz="1100" dirty="0" smtClean="0">
                <a:solidFill>
                  <a:srgbClr val="000000"/>
                </a:solidFill>
                <a:latin typeface="Arial"/>
                <a:cs typeface="Arial"/>
              </a:rPr>
              <a:t>work</a:t>
            </a:r>
            <a:r>
              <a:rPr lang="en-US" sz="1100" i="1" dirty="0" smtClean="0">
                <a:solidFill>
                  <a:srgbClr val="000000"/>
                </a:solidFill>
                <a:latin typeface="Arial"/>
                <a:cs typeface="Arial"/>
              </a:rPr>
              <a:t>. Young researcher workshop. International Re(s)sources conference</a:t>
            </a:r>
            <a:r>
              <a:rPr lang="en-US" sz="1100" dirty="0" smtClean="0">
                <a:solidFill>
                  <a:srgbClr val="000000"/>
                </a:solidFill>
                <a:latin typeface="Arial"/>
                <a:cs typeface="Arial"/>
              </a:rPr>
              <a:t>. ENS de Lyon.</a:t>
            </a:r>
            <a:endParaRPr lang="fr-FR" sz="1100" dirty="0">
              <a:solidFill>
                <a:srgbClr val="000000"/>
              </a:solidFill>
              <a:latin typeface="Arial"/>
              <a:cs typeface="Arial"/>
            </a:endParaRPr>
          </a:p>
          <a:p>
            <a:pPr marL="0" indent="0">
              <a:spcBef>
                <a:spcPts val="0"/>
              </a:spcBef>
              <a:spcAft>
                <a:spcPts val="300"/>
              </a:spcAft>
              <a:buNone/>
            </a:pPr>
            <a:r>
              <a:rPr lang="fr-FR" sz="1100" dirty="0" smtClean="0">
                <a:solidFill>
                  <a:srgbClr val="000000"/>
                </a:solidFill>
                <a:latin typeface="Arial"/>
                <a:cs typeface="Arial"/>
              </a:rPr>
              <a:t>Rocha</a:t>
            </a:r>
            <a:r>
              <a:rPr lang="fr-FR" sz="1100" dirty="0">
                <a:solidFill>
                  <a:srgbClr val="000000"/>
                </a:solidFill>
                <a:latin typeface="Arial"/>
                <a:cs typeface="Arial"/>
              </a:rPr>
              <a:t>, K.M. (2019). </a:t>
            </a:r>
            <a:r>
              <a:rPr lang="fr-FR" sz="1100" i="1" dirty="0">
                <a:solidFill>
                  <a:srgbClr val="000000"/>
                </a:solidFill>
                <a:latin typeface="Arial"/>
                <a:cs typeface="Arial"/>
              </a:rPr>
              <a:t>Une étude des effets du travail documentaire et collectif sur le développement professionnel des enseignants de mathématiques : apport des concepts d’expérience et de trajectoire documentaires</a:t>
            </a:r>
            <a:r>
              <a:rPr lang="fr-FR" sz="1100" dirty="0">
                <a:solidFill>
                  <a:srgbClr val="000000"/>
                </a:solidFill>
                <a:latin typeface="Arial"/>
                <a:cs typeface="Arial"/>
              </a:rPr>
              <a:t>. </a:t>
            </a:r>
            <a:r>
              <a:rPr lang="fr-FR" sz="1100" dirty="0" err="1">
                <a:solidFill>
                  <a:srgbClr val="000000"/>
                </a:solidFill>
                <a:latin typeface="Arial"/>
                <a:cs typeface="Arial"/>
              </a:rPr>
              <a:t>PhD</a:t>
            </a:r>
            <a:r>
              <a:rPr lang="fr-FR" sz="1100" dirty="0">
                <a:solidFill>
                  <a:srgbClr val="000000"/>
                </a:solidFill>
                <a:latin typeface="Arial"/>
                <a:cs typeface="Arial"/>
              </a:rPr>
              <a:t>, Ecole normale supérieure de Lyon, France</a:t>
            </a:r>
            <a:r>
              <a:rPr lang="fr-FR" sz="1100" dirty="0" smtClean="0">
                <a:solidFill>
                  <a:srgbClr val="000000"/>
                </a:solidFill>
                <a:latin typeface="Arial"/>
                <a:cs typeface="Arial"/>
              </a:rPr>
              <a:t>.</a:t>
            </a:r>
          </a:p>
          <a:p>
            <a:pPr marL="0" indent="0">
              <a:spcBef>
                <a:spcPts val="0"/>
              </a:spcBef>
              <a:spcAft>
                <a:spcPts val="300"/>
              </a:spcAft>
              <a:buNone/>
            </a:pPr>
            <a:r>
              <a:rPr lang="fr-FR" sz="1100" dirty="0">
                <a:latin typeface="Arial"/>
                <a:cs typeface="Arial"/>
              </a:rPr>
              <a:t>Sabra, H. (2016). L’étude des rapports entre documentations individuelle et collective : incidents, connaissances et ressources mathématiques. </a:t>
            </a:r>
            <a:r>
              <a:rPr lang="fr-FR" sz="1100" i="1" dirty="0">
                <a:latin typeface="Arial"/>
                <a:cs typeface="Arial"/>
              </a:rPr>
              <a:t>Recherches en Didactique des Mathématiques, 36</a:t>
            </a:r>
            <a:r>
              <a:rPr lang="fr-FR" sz="1100" dirty="0">
                <a:latin typeface="Arial"/>
                <a:cs typeface="Arial"/>
              </a:rPr>
              <a:t>(1), 49-95</a:t>
            </a:r>
            <a:r>
              <a:rPr lang="fr-FR" sz="1100" dirty="0" smtClean="0">
                <a:latin typeface="Arial"/>
                <a:cs typeface="Arial"/>
              </a:rPr>
              <a:t>.</a:t>
            </a:r>
          </a:p>
          <a:p>
            <a:pPr marL="0" indent="0">
              <a:spcBef>
                <a:spcPts val="0"/>
              </a:spcBef>
              <a:spcAft>
                <a:spcPts val="300"/>
              </a:spcAft>
              <a:buNone/>
            </a:pPr>
            <a:r>
              <a:rPr lang="en-US" sz="1100" dirty="0" err="1">
                <a:latin typeface="Arial"/>
                <a:cs typeface="Arial"/>
              </a:rPr>
              <a:t>Salaün</a:t>
            </a:r>
            <a:r>
              <a:rPr lang="en-US" sz="1100" dirty="0">
                <a:latin typeface="Arial"/>
                <a:cs typeface="Arial"/>
              </a:rPr>
              <a:t>, J.-M. (2016). </a:t>
            </a:r>
            <a:r>
              <a:rPr lang="en-US" sz="1100" dirty="0" err="1">
                <a:latin typeface="Arial"/>
                <a:cs typeface="Arial"/>
              </a:rPr>
              <a:t>Quelques</a:t>
            </a:r>
            <a:r>
              <a:rPr lang="en-US" sz="1100" dirty="0">
                <a:latin typeface="Arial"/>
                <a:cs typeface="Arial"/>
              </a:rPr>
              <a:t> </a:t>
            </a:r>
            <a:r>
              <a:rPr lang="en-US" sz="1100" dirty="0" err="1">
                <a:latin typeface="Arial"/>
                <a:cs typeface="Arial"/>
              </a:rPr>
              <a:t>leçons</a:t>
            </a:r>
            <a:r>
              <a:rPr lang="en-US" sz="1100" dirty="0">
                <a:latin typeface="Arial"/>
                <a:cs typeface="Arial"/>
              </a:rPr>
              <a:t> du MOOC </a:t>
            </a:r>
            <a:r>
              <a:rPr lang="en-US" sz="1100" dirty="0" err="1">
                <a:latin typeface="Arial"/>
                <a:cs typeface="Arial"/>
              </a:rPr>
              <a:t>Archinfo</a:t>
            </a:r>
            <a:r>
              <a:rPr lang="en-US" sz="1100" dirty="0">
                <a:latin typeface="Arial"/>
                <a:cs typeface="Arial"/>
              </a:rPr>
              <a:t> </a:t>
            </a:r>
            <a:r>
              <a:rPr lang="en-US" sz="1100" dirty="0" err="1">
                <a:latin typeface="Arial"/>
                <a:cs typeface="Arial"/>
              </a:rPr>
              <a:t>sur</a:t>
            </a:r>
            <a:r>
              <a:rPr lang="en-US" sz="1100" dirty="0">
                <a:latin typeface="Arial"/>
                <a:cs typeface="Arial"/>
              </a:rPr>
              <a:t> la collaboration et </a:t>
            </a:r>
            <a:r>
              <a:rPr lang="en-US" sz="1100" dirty="0" err="1">
                <a:latin typeface="Arial"/>
                <a:cs typeface="Arial"/>
              </a:rPr>
              <a:t>l’évaluation</a:t>
            </a:r>
            <a:r>
              <a:rPr lang="en-US" sz="1100" dirty="0">
                <a:latin typeface="Arial"/>
                <a:cs typeface="Arial"/>
              </a:rPr>
              <a:t> par les pairs. </a:t>
            </a:r>
            <a:r>
              <a:rPr lang="en-US" sz="1100" dirty="0" err="1">
                <a:latin typeface="Arial"/>
                <a:cs typeface="Arial"/>
              </a:rPr>
              <a:t>Séminaire</a:t>
            </a:r>
            <a:r>
              <a:rPr lang="en-US" sz="1100" dirty="0">
                <a:latin typeface="Arial"/>
                <a:cs typeface="Arial"/>
              </a:rPr>
              <a:t> du </a:t>
            </a:r>
            <a:r>
              <a:rPr lang="en-US" sz="1100" dirty="0" err="1">
                <a:latin typeface="Arial"/>
                <a:cs typeface="Arial"/>
              </a:rPr>
              <a:t>projet</a:t>
            </a:r>
            <a:r>
              <a:rPr lang="en-US" sz="1100" dirty="0">
                <a:latin typeface="Arial"/>
                <a:cs typeface="Arial"/>
              </a:rPr>
              <a:t> MORCEF. ENS de Lyon</a:t>
            </a:r>
            <a:r>
              <a:rPr lang="en-US" sz="1100" dirty="0" smtClean="0">
                <a:latin typeface="Arial"/>
                <a:cs typeface="Arial"/>
              </a:rPr>
              <a:t>.</a:t>
            </a:r>
            <a:endParaRPr lang="fr-FR" sz="1100" dirty="0" smtClean="0">
              <a:solidFill>
                <a:srgbClr val="000000"/>
              </a:solidFill>
              <a:latin typeface="Arial"/>
              <a:cs typeface="Arial"/>
            </a:endParaRPr>
          </a:p>
          <a:p>
            <a:pPr marL="0" indent="0">
              <a:spcBef>
                <a:spcPts val="0"/>
              </a:spcBef>
              <a:spcAft>
                <a:spcPts val="300"/>
              </a:spcAft>
              <a:buNone/>
            </a:pPr>
            <a:r>
              <a:rPr lang="fr-FR" sz="1100" dirty="0" err="1" smtClean="0">
                <a:solidFill>
                  <a:srgbClr val="000000"/>
                </a:solidFill>
                <a:latin typeface="Arial"/>
                <a:cs typeface="Arial"/>
              </a:rPr>
              <a:t>Sayah</a:t>
            </a:r>
            <a:r>
              <a:rPr lang="fr-FR" sz="1100" dirty="0">
                <a:solidFill>
                  <a:srgbClr val="000000"/>
                </a:solidFill>
                <a:latin typeface="Arial"/>
                <a:cs typeface="Arial"/>
              </a:rPr>
              <a:t>, </a:t>
            </a:r>
            <a:r>
              <a:rPr lang="fr-FR" sz="1100" dirty="0" smtClean="0">
                <a:solidFill>
                  <a:srgbClr val="000000"/>
                </a:solidFill>
                <a:latin typeface="Arial"/>
                <a:cs typeface="Arial"/>
              </a:rPr>
              <a:t>K. (2018). </a:t>
            </a:r>
            <a:r>
              <a:rPr lang="fr-FR" sz="1100" i="1" dirty="0" smtClean="0">
                <a:solidFill>
                  <a:srgbClr val="000000"/>
                </a:solidFill>
                <a:latin typeface="Arial"/>
                <a:cs typeface="Arial"/>
              </a:rPr>
              <a:t>L’intégration </a:t>
            </a:r>
            <a:r>
              <a:rPr lang="fr-FR" sz="1100" i="1" dirty="0">
                <a:solidFill>
                  <a:srgbClr val="000000"/>
                </a:solidFill>
                <a:latin typeface="Arial"/>
                <a:cs typeface="Arial"/>
              </a:rPr>
              <a:t>des ressources de Sésamath au collège : un moteur pour le développement du travail collectif des enseignants de mathématiques en Algérie. </a:t>
            </a:r>
            <a:r>
              <a:rPr lang="fr-FR" sz="1100" dirty="0" err="1" smtClean="0">
                <a:solidFill>
                  <a:srgbClr val="000000"/>
                </a:solidFill>
                <a:latin typeface="Arial"/>
                <a:cs typeface="Arial"/>
              </a:rPr>
              <a:t>PhD</a:t>
            </a:r>
            <a:r>
              <a:rPr lang="fr-FR" sz="1100" dirty="0" smtClean="0">
                <a:solidFill>
                  <a:srgbClr val="000000"/>
                </a:solidFill>
                <a:latin typeface="Arial"/>
                <a:cs typeface="Arial"/>
              </a:rPr>
              <a:t>. Lyon 1</a:t>
            </a:r>
            <a:r>
              <a:rPr lang="fr-FR" sz="1100" dirty="0">
                <a:solidFill>
                  <a:srgbClr val="000000"/>
                </a:solidFill>
                <a:latin typeface="Arial"/>
                <a:cs typeface="Arial"/>
              </a:rPr>
              <a:t> </a:t>
            </a:r>
            <a:r>
              <a:rPr lang="fr-FR" sz="1100" dirty="0" smtClean="0">
                <a:solidFill>
                  <a:srgbClr val="000000"/>
                </a:solidFill>
                <a:latin typeface="Arial"/>
                <a:cs typeface="Arial"/>
              </a:rPr>
              <a:t>University.</a:t>
            </a:r>
            <a:endParaRPr lang="fr-FR" sz="1100" i="1" dirty="0" smtClean="0">
              <a:solidFill>
                <a:srgbClr val="000000"/>
              </a:solidFill>
              <a:latin typeface="Arial"/>
              <a:cs typeface="Arial"/>
            </a:endParaRPr>
          </a:p>
          <a:p>
            <a:pPr marL="0" indent="0">
              <a:spcBef>
                <a:spcPts val="0"/>
              </a:spcBef>
              <a:spcAft>
                <a:spcPts val="300"/>
              </a:spcAft>
              <a:buNone/>
            </a:pPr>
            <a:r>
              <a:rPr lang="fr-FR" sz="1100" dirty="0">
                <a:latin typeface="Arial"/>
                <a:cs typeface="Arial"/>
              </a:rPr>
              <a:t>Trouche, L. (</a:t>
            </a:r>
            <a:r>
              <a:rPr lang="fr-FR" sz="1100" dirty="0" err="1">
                <a:latin typeface="Arial"/>
                <a:cs typeface="Arial"/>
              </a:rPr>
              <a:t>dir</a:t>
            </a:r>
            <a:r>
              <a:rPr lang="fr-FR" sz="1100" dirty="0">
                <a:latin typeface="Arial"/>
                <a:cs typeface="Arial"/>
              </a:rPr>
              <a:t>.) (2014). </a:t>
            </a:r>
            <a:r>
              <a:rPr lang="fr-FR" sz="1100" i="1" dirty="0" err="1">
                <a:latin typeface="Arial"/>
                <a:cs typeface="Arial"/>
              </a:rPr>
              <a:t>EducMap</a:t>
            </a:r>
            <a:r>
              <a:rPr lang="fr-FR" sz="1100" i="1" dirty="0">
                <a:latin typeface="Arial"/>
                <a:cs typeface="Arial"/>
              </a:rPr>
              <a:t>, pour une cartographie dynamique des recherches en éducation</a:t>
            </a:r>
            <a:r>
              <a:rPr lang="fr-FR" sz="1100" dirty="0">
                <a:latin typeface="Arial"/>
                <a:cs typeface="Arial"/>
              </a:rPr>
              <a:t>. Rapport de recherche PEPS (Projets exploratoires Premier Soutien) CNRS-Université de Lyon </a:t>
            </a:r>
            <a:r>
              <a:rPr lang="fr-FR" sz="1100" dirty="0" err="1">
                <a:latin typeface="Arial"/>
                <a:cs typeface="Arial"/>
              </a:rPr>
              <a:t>https</a:t>
            </a:r>
            <a:r>
              <a:rPr lang="fr-FR" sz="1100" dirty="0">
                <a:latin typeface="Arial"/>
                <a:cs typeface="Arial"/>
              </a:rPr>
              <a:t>://</a:t>
            </a:r>
            <a:r>
              <a:rPr lang="fr-FR" sz="1100" dirty="0" err="1">
                <a:latin typeface="Arial"/>
                <a:cs typeface="Arial"/>
              </a:rPr>
              <a:t>hal.archives-ouvertes.fr</a:t>
            </a:r>
            <a:r>
              <a:rPr lang="fr-FR" sz="1100" dirty="0">
                <a:latin typeface="Arial"/>
                <a:cs typeface="Arial"/>
              </a:rPr>
              <a:t>/hal-01546661</a:t>
            </a:r>
            <a:r>
              <a:rPr lang="fr-FR" sz="1100" dirty="0">
                <a:latin typeface="Arial"/>
                <a:cs typeface="Arial"/>
              </a:rPr>
              <a:t> </a:t>
            </a:r>
            <a:endParaRPr lang="en-GB" sz="1100" dirty="0" smtClean="0">
              <a:solidFill>
                <a:srgbClr val="000000"/>
              </a:solidFill>
              <a:latin typeface="Arial"/>
              <a:cs typeface="Arial"/>
            </a:endParaRPr>
          </a:p>
          <a:p>
            <a:pPr marL="0" indent="0">
              <a:spcBef>
                <a:spcPts val="0"/>
              </a:spcBef>
              <a:spcAft>
                <a:spcPts val="300"/>
              </a:spcAft>
              <a:buNone/>
            </a:pPr>
            <a:r>
              <a:rPr lang="en-GB" sz="1100" dirty="0" smtClean="0">
                <a:solidFill>
                  <a:srgbClr val="000000"/>
                </a:solidFill>
                <a:latin typeface="Arial"/>
                <a:cs typeface="Arial"/>
              </a:rPr>
              <a:t>Trouche</a:t>
            </a:r>
            <a:r>
              <a:rPr lang="en-GB" sz="1100" dirty="0">
                <a:solidFill>
                  <a:srgbClr val="000000"/>
                </a:solidFill>
                <a:latin typeface="Arial"/>
                <a:cs typeface="Arial"/>
              </a:rPr>
              <a:t>, L. (2018). </a:t>
            </a:r>
            <a:r>
              <a:rPr lang="fr-FR" sz="1100" dirty="0" err="1">
                <a:solidFill>
                  <a:srgbClr val="000000"/>
                </a:solidFill>
                <a:latin typeface="Arial"/>
                <a:cs typeface="Arial"/>
              </a:rPr>
              <a:t>Comprender</a:t>
            </a:r>
            <a:r>
              <a:rPr lang="fr-FR" sz="1100" dirty="0">
                <a:solidFill>
                  <a:srgbClr val="000000"/>
                </a:solidFill>
                <a:latin typeface="Arial"/>
                <a:cs typeface="Arial"/>
              </a:rPr>
              <a:t> el </a:t>
            </a:r>
            <a:r>
              <a:rPr lang="fr-FR" sz="1100" dirty="0" err="1">
                <a:solidFill>
                  <a:srgbClr val="000000"/>
                </a:solidFill>
                <a:latin typeface="Arial"/>
                <a:cs typeface="Arial"/>
              </a:rPr>
              <a:t>trabajo</a:t>
            </a:r>
            <a:r>
              <a:rPr lang="fr-FR" sz="1100" dirty="0">
                <a:solidFill>
                  <a:srgbClr val="000000"/>
                </a:solidFill>
                <a:latin typeface="Arial"/>
                <a:cs typeface="Arial"/>
              </a:rPr>
              <a:t> de los </a:t>
            </a:r>
            <a:r>
              <a:rPr lang="fr-FR" sz="1100" dirty="0" err="1">
                <a:solidFill>
                  <a:srgbClr val="000000"/>
                </a:solidFill>
                <a:latin typeface="Arial"/>
                <a:cs typeface="Arial"/>
              </a:rPr>
              <a:t>docentes</a:t>
            </a:r>
            <a:r>
              <a:rPr lang="fr-FR" sz="1100" dirty="0">
                <a:solidFill>
                  <a:srgbClr val="000000"/>
                </a:solidFill>
                <a:latin typeface="Arial"/>
                <a:cs typeface="Arial"/>
              </a:rPr>
              <a:t> a </a:t>
            </a:r>
            <a:r>
              <a:rPr lang="fr-FR" sz="1100" dirty="0" err="1">
                <a:solidFill>
                  <a:srgbClr val="000000"/>
                </a:solidFill>
                <a:latin typeface="Arial"/>
                <a:cs typeface="Arial"/>
              </a:rPr>
              <a:t>través</a:t>
            </a:r>
            <a:r>
              <a:rPr lang="fr-FR" sz="1100" dirty="0">
                <a:solidFill>
                  <a:srgbClr val="000000"/>
                </a:solidFill>
                <a:latin typeface="Arial"/>
                <a:cs typeface="Arial"/>
              </a:rPr>
              <a:t> de su </a:t>
            </a:r>
            <a:r>
              <a:rPr lang="fr-FR" sz="1100" dirty="0" err="1">
                <a:solidFill>
                  <a:srgbClr val="000000"/>
                </a:solidFill>
                <a:latin typeface="Arial"/>
                <a:cs typeface="Arial"/>
              </a:rPr>
              <a:t>interacción</a:t>
            </a:r>
            <a:r>
              <a:rPr lang="fr-FR" sz="1100" dirty="0">
                <a:solidFill>
                  <a:srgbClr val="000000"/>
                </a:solidFill>
                <a:latin typeface="Arial"/>
                <a:cs typeface="Arial"/>
              </a:rPr>
              <a:t> con los </a:t>
            </a:r>
            <a:r>
              <a:rPr lang="fr-FR" sz="1100" dirty="0" err="1">
                <a:solidFill>
                  <a:srgbClr val="000000"/>
                </a:solidFill>
                <a:latin typeface="Arial"/>
                <a:cs typeface="Arial"/>
              </a:rPr>
              <a:t>recursos</a:t>
            </a:r>
            <a:r>
              <a:rPr lang="fr-FR" sz="1100" dirty="0">
                <a:solidFill>
                  <a:srgbClr val="000000"/>
                </a:solidFill>
                <a:latin typeface="Arial"/>
                <a:cs typeface="Arial"/>
              </a:rPr>
              <a:t> de su </a:t>
            </a:r>
            <a:r>
              <a:rPr lang="fr-FR" sz="1100" dirty="0" err="1">
                <a:solidFill>
                  <a:srgbClr val="000000"/>
                </a:solidFill>
                <a:latin typeface="Arial"/>
                <a:cs typeface="Arial"/>
              </a:rPr>
              <a:t>enseñanza</a:t>
            </a:r>
            <a:r>
              <a:rPr lang="fr-FR" sz="1100" dirty="0">
                <a:solidFill>
                  <a:srgbClr val="000000"/>
                </a:solidFill>
                <a:latin typeface="Arial"/>
                <a:cs typeface="Arial"/>
              </a:rPr>
              <a:t> - </a:t>
            </a:r>
            <a:r>
              <a:rPr lang="fr-FR" sz="1100" dirty="0" err="1">
                <a:solidFill>
                  <a:srgbClr val="000000"/>
                </a:solidFill>
                <a:latin typeface="Arial"/>
                <a:cs typeface="Arial"/>
              </a:rPr>
              <a:t>una</a:t>
            </a:r>
            <a:r>
              <a:rPr lang="fr-FR" sz="1100" dirty="0">
                <a:solidFill>
                  <a:srgbClr val="000000"/>
                </a:solidFill>
                <a:latin typeface="Arial"/>
                <a:cs typeface="Arial"/>
              </a:rPr>
              <a:t> historia de </a:t>
            </a:r>
            <a:r>
              <a:rPr lang="fr-FR" sz="1100" dirty="0" err="1">
                <a:solidFill>
                  <a:srgbClr val="000000"/>
                </a:solidFill>
                <a:latin typeface="Arial"/>
                <a:cs typeface="Arial"/>
              </a:rPr>
              <a:t>trayectorias</a:t>
            </a:r>
            <a:r>
              <a:rPr lang="fr-FR" sz="1100" dirty="0">
                <a:solidFill>
                  <a:srgbClr val="000000"/>
                </a:solidFill>
                <a:latin typeface="Arial"/>
                <a:cs typeface="Arial"/>
              </a:rPr>
              <a:t>. </a:t>
            </a:r>
            <a:r>
              <a:rPr lang="fr-FR" sz="1100" i="1" dirty="0" err="1">
                <a:solidFill>
                  <a:srgbClr val="000000"/>
                </a:solidFill>
                <a:latin typeface="Arial"/>
                <a:cs typeface="Arial"/>
              </a:rPr>
              <a:t>Educación</a:t>
            </a:r>
            <a:r>
              <a:rPr lang="fr-FR" sz="1100" i="1" dirty="0">
                <a:solidFill>
                  <a:srgbClr val="000000"/>
                </a:solidFill>
                <a:latin typeface="Arial"/>
                <a:cs typeface="Arial"/>
              </a:rPr>
              <a:t> Matemática, 30</a:t>
            </a:r>
            <a:r>
              <a:rPr lang="fr-FR" sz="1100" dirty="0">
                <a:solidFill>
                  <a:srgbClr val="000000"/>
                </a:solidFill>
                <a:latin typeface="Arial"/>
                <a:cs typeface="Arial"/>
              </a:rPr>
              <a:t>(3), 9-40</a:t>
            </a:r>
          </a:p>
          <a:p>
            <a:pPr marL="0" indent="0">
              <a:spcBef>
                <a:spcPts val="0"/>
              </a:spcBef>
              <a:spcAft>
                <a:spcPts val="300"/>
              </a:spcAft>
              <a:buNone/>
            </a:pPr>
            <a:r>
              <a:rPr lang="fr-FR" sz="1100" dirty="0" smtClean="0">
                <a:solidFill>
                  <a:srgbClr val="000000"/>
                </a:solidFill>
                <a:latin typeface="Arial"/>
                <a:cs typeface="Arial"/>
              </a:rPr>
              <a:t>Trouche</a:t>
            </a:r>
            <a:r>
              <a:rPr lang="fr-FR" sz="1100" dirty="0">
                <a:solidFill>
                  <a:srgbClr val="000000"/>
                </a:solidFill>
                <a:latin typeface="Arial"/>
                <a:cs typeface="Arial"/>
              </a:rPr>
              <a:t>, L. et 37 élèves d’une classe de terminale S (1998). </a:t>
            </a:r>
            <a:r>
              <a:rPr lang="fr-FR" sz="1100" i="1" dirty="0">
                <a:solidFill>
                  <a:srgbClr val="000000"/>
                </a:solidFill>
                <a:latin typeface="Arial"/>
                <a:cs typeface="Arial"/>
              </a:rPr>
              <a:t>Faire des mathématiques avec des calculatrices symboliques, conjecturer et prouver. 37 variations sur un thème imposé</a:t>
            </a:r>
            <a:r>
              <a:rPr lang="fr-FR" sz="1100" dirty="0">
                <a:solidFill>
                  <a:srgbClr val="000000"/>
                </a:solidFill>
                <a:latin typeface="Arial"/>
                <a:cs typeface="Arial"/>
              </a:rPr>
              <a:t>, IREM, Université Montpellier 2.</a:t>
            </a:r>
          </a:p>
          <a:p>
            <a:pPr marL="0" indent="0">
              <a:spcBef>
                <a:spcPts val="0"/>
              </a:spcBef>
              <a:spcAft>
                <a:spcPts val="300"/>
              </a:spcAft>
              <a:buNone/>
            </a:pPr>
            <a:r>
              <a:rPr lang="en-US" sz="1100" dirty="0" smtClean="0">
                <a:solidFill>
                  <a:srgbClr val="000000"/>
                </a:solidFill>
                <a:latin typeface="Arial"/>
                <a:cs typeface="Arial"/>
              </a:rPr>
              <a:t>Trouche</a:t>
            </a:r>
            <a:r>
              <a:rPr lang="en-US" sz="1100" dirty="0">
                <a:solidFill>
                  <a:srgbClr val="000000"/>
                </a:solidFill>
                <a:latin typeface="Arial"/>
                <a:cs typeface="Arial"/>
              </a:rPr>
              <a:t>, L., Gitirana, V., Miyakawa, T., Pepin, B., &amp; Wang, C. </a:t>
            </a:r>
            <a:r>
              <a:rPr lang="en-US" sz="1100" dirty="0" smtClean="0">
                <a:solidFill>
                  <a:srgbClr val="000000"/>
                </a:solidFill>
                <a:latin typeface="Arial"/>
                <a:cs typeface="Arial"/>
              </a:rPr>
              <a:t>(2019)</a:t>
            </a:r>
            <a:r>
              <a:rPr lang="en-US" sz="1100" dirty="0">
                <a:solidFill>
                  <a:srgbClr val="000000"/>
                </a:solidFill>
                <a:latin typeface="Arial"/>
                <a:cs typeface="Arial"/>
              </a:rPr>
              <a:t>. Studying mathematics teachers interactions with curriculum materials through different lenses: towards a deeper understanding of the processes at </a:t>
            </a:r>
            <a:r>
              <a:rPr lang="en-US" sz="1100" dirty="0" smtClean="0">
                <a:solidFill>
                  <a:srgbClr val="000000"/>
                </a:solidFill>
                <a:latin typeface="Arial"/>
                <a:cs typeface="Arial"/>
              </a:rPr>
              <a:t>stake</a:t>
            </a:r>
            <a:r>
              <a:rPr lang="en-US" sz="1100" dirty="0">
                <a:solidFill>
                  <a:srgbClr val="000000"/>
                </a:solidFill>
                <a:latin typeface="Arial"/>
                <a:cs typeface="Arial"/>
              </a:rPr>
              <a:t>,</a:t>
            </a:r>
            <a:r>
              <a:rPr lang="en-US" sz="1100" dirty="0" smtClean="0">
                <a:solidFill>
                  <a:srgbClr val="000000"/>
                </a:solidFill>
                <a:latin typeface="Arial"/>
                <a:cs typeface="Arial"/>
              </a:rPr>
              <a:t> </a:t>
            </a:r>
            <a:r>
              <a:rPr lang="en-US" sz="1100" i="1" dirty="0">
                <a:solidFill>
                  <a:srgbClr val="000000"/>
                </a:solidFill>
                <a:latin typeface="Arial"/>
                <a:cs typeface="Arial"/>
              </a:rPr>
              <a:t>International Journal of Educational </a:t>
            </a:r>
            <a:r>
              <a:rPr lang="en-US" sz="1100" i="1" dirty="0" smtClean="0">
                <a:solidFill>
                  <a:srgbClr val="000000"/>
                </a:solidFill>
                <a:latin typeface="Arial"/>
                <a:cs typeface="Arial"/>
              </a:rPr>
              <a:t>Research, </a:t>
            </a:r>
            <a:r>
              <a:rPr lang="fr-FR" sz="1100" i="1" cap="small" dirty="0">
                <a:solidFill>
                  <a:srgbClr val="000000"/>
                </a:solidFill>
                <a:latin typeface="Arial"/>
                <a:cs typeface="Arial"/>
              </a:rPr>
              <a:t>93</a:t>
            </a:r>
            <a:r>
              <a:rPr lang="fr-FR" sz="1100" cap="small" dirty="0">
                <a:solidFill>
                  <a:srgbClr val="000000"/>
                </a:solidFill>
                <a:latin typeface="Arial"/>
                <a:cs typeface="Arial"/>
              </a:rPr>
              <a:t>, 53-67</a:t>
            </a:r>
            <a:r>
              <a:rPr lang="fr-FR" sz="1100" dirty="0">
                <a:solidFill>
                  <a:srgbClr val="000000"/>
                </a:solidFill>
                <a:latin typeface="Arial"/>
                <a:cs typeface="Arial"/>
              </a:rPr>
              <a:t> </a:t>
            </a:r>
          </a:p>
          <a:p>
            <a:pPr marL="0" indent="0">
              <a:spcBef>
                <a:spcPts val="0"/>
              </a:spcBef>
              <a:spcAft>
                <a:spcPts val="300"/>
              </a:spcAft>
              <a:buNone/>
            </a:pPr>
            <a:r>
              <a:rPr lang="en-US" sz="1100" dirty="0">
                <a:solidFill>
                  <a:srgbClr val="000000"/>
                </a:solidFill>
                <a:latin typeface="Arial"/>
                <a:cs typeface="Arial"/>
              </a:rPr>
              <a:t>Trouche, L., Gueudet, G., &amp; Pepin, B. (to be published). The documentational approach to didactics. In S. </a:t>
            </a:r>
            <a:r>
              <a:rPr lang="en-US" sz="1100" dirty="0" err="1">
                <a:solidFill>
                  <a:srgbClr val="000000"/>
                </a:solidFill>
                <a:latin typeface="Arial"/>
                <a:cs typeface="Arial"/>
              </a:rPr>
              <a:t>Lerman</a:t>
            </a:r>
            <a:r>
              <a:rPr lang="en-US" sz="1100" dirty="0">
                <a:solidFill>
                  <a:srgbClr val="000000"/>
                </a:solidFill>
                <a:latin typeface="Arial"/>
                <a:cs typeface="Arial"/>
              </a:rPr>
              <a:t> (Ed.), </a:t>
            </a:r>
            <a:r>
              <a:rPr lang="en-US" sz="1100" i="1" dirty="0">
                <a:solidFill>
                  <a:srgbClr val="000000"/>
                </a:solidFill>
                <a:latin typeface="Arial"/>
                <a:cs typeface="Arial"/>
              </a:rPr>
              <a:t>Encyclopedia of Mathematics Education</a:t>
            </a:r>
            <a:r>
              <a:rPr lang="en-US" sz="1100" dirty="0">
                <a:solidFill>
                  <a:srgbClr val="000000"/>
                </a:solidFill>
                <a:latin typeface="Arial"/>
                <a:cs typeface="Arial"/>
              </a:rPr>
              <a:t>. N.Y.: Springer</a:t>
            </a:r>
            <a:r>
              <a:rPr lang="en-US" sz="1100" dirty="0" smtClean="0">
                <a:solidFill>
                  <a:srgbClr val="000000"/>
                </a:solidFill>
                <a:latin typeface="Arial"/>
                <a:cs typeface="Arial"/>
              </a:rPr>
              <a:t>.</a:t>
            </a:r>
          </a:p>
          <a:p>
            <a:pPr marL="0" indent="0">
              <a:spcBef>
                <a:spcPts val="0"/>
              </a:spcBef>
              <a:spcAft>
                <a:spcPts val="300"/>
              </a:spcAft>
              <a:buNone/>
            </a:pPr>
            <a:r>
              <a:rPr lang="fr-FR" sz="1100" dirty="0">
                <a:latin typeface="Arial"/>
                <a:cs typeface="Arial"/>
              </a:rPr>
              <a:t>Vergnaud, G. (2011). Au fond de l’action, la conceptualisation. In J. M. Barbier (Éd.), </a:t>
            </a:r>
            <a:r>
              <a:rPr lang="fr-FR" sz="1100" i="1" dirty="0">
                <a:latin typeface="Arial"/>
                <a:cs typeface="Arial"/>
              </a:rPr>
              <a:t>Savoirs théoriques et savoirs d’action</a:t>
            </a:r>
            <a:r>
              <a:rPr lang="fr-FR" sz="1100" dirty="0">
                <a:latin typeface="Arial"/>
                <a:cs typeface="Arial"/>
              </a:rPr>
              <a:t> (3e </a:t>
            </a:r>
            <a:r>
              <a:rPr lang="fr-FR" sz="1100" dirty="0" err="1">
                <a:latin typeface="Arial"/>
                <a:cs typeface="Arial"/>
              </a:rPr>
              <a:t>ed</a:t>
            </a:r>
            <a:r>
              <a:rPr lang="fr-FR" sz="1100" dirty="0">
                <a:latin typeface="Arial"/>
                <a:cs typeface="Arial"/>
              </a:rPr>
              <a:t>., p. 275‑292). </a:t>
            </a:r>
            <a:endParaRPr lang="en-US" sz="1100" dirty="0" smtClean="0">
              <a:solidFill>
                <a:srgbClr val="000000"/>
              </a:solidFill>
              <a:latin typeface="Arial"/>
              <a:cs typeface="Arial"/>
            </a:endParaRPr>
          </a:p>
          <a:p>
            <a:pPr marL="0" indent="0">
              <a:spcBef>
                <a:spcPts val="0"/>
              </a:spcBef>
              <a:spcAft>
                <a:spcPts val="300"/>
              </a:spcAft>
              <a:buNone/>
            </a:pPr>
            <a:r>
              <a:rPr lang="en-US" altLang="zh-CN" sz="1100" dirty="0" smtClean="0">
                <a:solidFill>
                  <a:srgbClr val="000000"/>
                </a:solidFill>
                <a:latin typeface="Arial"/>
                <a:cs typeface="Arial"/>
              </a:rPr>
              <a:t>Wang, C. (2019). </a:t>
            </a:r>
            <a:r>
              <a:rPr lang="en-US" altLang="zh-CN" sz="1100" i="1" dirty="0" smtClean="0">
                <a:solidFill>
                  <a:srgbClr val="000000"/>
                </a:solidFill>
                <a:latin typeface="Arial"/>
                <a:cs typeface="Arial"/>
              </a:rPr>
              <a:t>An </a:t>
            </a:r>
            <a:r>
              <a:rPr lang="en-US" altLang="zh-CN" sz="1100" i="1" dirty="0">
                <a:solidFill>
                  <a:srgbClr val="000000"/>
                </a:solidFill>
                <a:latin typeface="Arial"/>
                <a:cs typeface="Arial"/>
              </a:rPr>
              <a:t>investigation of mathematics teachers’ documentation expertise and its development in collectives: two contrasting cases in China and France</a:t>
            </a:r>
            <a:r>
              <a:rPr lang="en-US" altLang="zh-CN" sz="1100" dirty="0">
                <a:solidFill>
                  <a:srgbClr val="000000"/>
                </a:solidFill>
                <a:latin typeface="Arial"/>
                <a:cs typeface="Arial"/>
              </a:rPr>
              <a:t>. </a:t>
            </a:r>
            <a:r>
              <a:rPr lang="en-US" altLang="zh-CN" sz="1100" dirty="0" smtClean="0">
                <a:solidFill>
                  <a:srgbClr val="000000"/>
                </a:solidFill>
                <a:latin typeface="Arial"/>
                <a:cs typeface="Arial"/>
              </a:rPr>
              <a:t>PhD ENS </a:t>
            </a:r>
            <a:r>
              <a:rPr lang="en-US" altLang="zh-CN" sz="1100" dirty="0">
                <a:solidFill>
                  <a:srgbClr val="000000"/>
                </a:solidFill>
                <a:latin typeface="Arial"/>
                <a:cs typeface="Arial"/>
              </a:rPr>
              <a:t>de Lyon </a:t>
            </a:r>
            <a:r>
              <a:rPr lang="en-US" altLang="zh-CN" sz="1100" dirty="0" smtClean="0">
                <a:solidFill>
                  <a:srgbClr val="000000"/>
                </a:solidFill>
                <a:latin typeface="Arial"/>
                <a:cs typeface="Arial"/>
              </a:rPr>
              <a:t>&amp;</a:t>
            </a:r>
            <a:r>
              <a:rPr lang="en-US" altLang="zh-CN" sz="1100" dirty="0">
                <a:solidFill>
                  <a:srgbClr val="000000"/>
                </a:solidFill>
                <a:latin typeface="Arial"/>
                <a:cs typeface="Arial"/>
              </a:rPr>
              <a:t> </a:t>
            </a:r>
            <a:r>
              <a:rPr lang="en-US" altLang="zh-CN" sz="1100" dirty="0" smtClean="0">
                <a:solidFill>
                  <a:srgbClr val="000000"/>
                </a:solidFill>
                <a:latin typeface="Arial"/>
                <a:cs typeface="Arial"/>
              </a:rPr>
              <a:t>ECNU (Shanghai).</a:t>
            </a:r>
          </a:p>
          <a:p>
            <a:pPr marL="0" indent="0">
              <a:spcBef>
                <a:spcPts val="0"/>
              </a:spcBef>
              <a:spcAft>
                <a:spcPts val="300"/>
              </a:spcAft>
              <a:buNone/>
            </a:pPr>
            <a:r>
              <a:rPr lang="en-US" sz="1100" dirty="0" smtClean="0">
                <a:latin typeface="Arial"/>
                <a:cs typeface="Arial"/>
              </a:rPr>
              <a:t>Zhang, L. (submitted). From </a:t>
            </a:r>
            <a:r>
              <a:rPr lang="en-US" sz="1100" dirty="0">
                <a:latin typeface="Arial"/>
                <a:cs typeface="Arial"/>
              </a:rPr>
              <a:t>potential to practical variations in the teaching of functions: contrasting Chinese and French cases in higher secondary </a:t>
            </a:r>
            <a:r>
              <a:rPr lang="en-US" sz="1100" dirty="0" smtClean="0">
                <a:latin typeface="Arial"/>
                <a:cs typeface="Arial"/>
              </a:rPr>
              <a:t>schools. </a:t>
            </a:r>
            <a:r>
              <a:rPr lang="en-US" sz="1100" i="1" dirty="0" err="1" smtClean="0">
                <a:latin typeface="Arial"/>
                <a:cs typeface="Arial"/>
              </a:rPr>
              <a:t>Varga</a:t>
            </a:r>
            <a:r>
              <a:rPr lang="en-US" sz="1100" i="1" dirty="0" smtClean="0">
                <a:latin typeface="Arial"/>
                <a:cs typeface="Arial"/>
              </a:rPr>
              <a:t> conference</a:t>
            </a:r>
            <a:r>
              <a:rPr lang="en-US" sz="1100" dirty="0" smtClean="0">
                <a:latin typeface="Arial"/>
                <a:cs typeface="Arial"/>
              </a:rPr>
              <a:t>.</a:t>
            </a:r>
            <a:endParaRPr lang="fr-FR" sz="1100" dirty="0">
              <a:solidFill>
                <a:srgbClr val="000000"/>
              </a:solidFill>
              <a:latin typeface="Arial"/>
              <a:cs typeface="Arial"/>
            </a:endParaRPr>
          </a:p>
        </p:txBody>
      </p:sp>
      <p:sp>
        <p:nvSpPr>
          <p:cNvPr id="5" name="Titre 1"/>
          <p:cNvSpPr txBox="1">
            <a:spLocks/>
          </p:cNvSpPr>
          <p:nvPr/>
        </p:nvSpPr>
        <p:spPr>
          <a:xfrm rot="16200000">
            <a:off x="-324544" y="836712"/>
            <a:ext cx="1512168" cy="64807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spcBef>
                <a:spcPts val="0"/>
              </a:spcBef>
              <a:spcAft>
                <a:spcPts val="500"/>
              </a:spcAft>
            </a:pPr>
            <a:r>
              <a:rPr lang="en-US" sz="2000" dirty="0" smtClean="0">
                <a:solidFill>
                  <a:srgbClr val="800000"/>
                </a:solidFill>
                <a:latin typeface="Arial"/>
                <a:cs typeface="Arial"/>
              </a:rPr>
              <a:t>References</a:t>
            </a:r>
            <a:endParaRPr lang="fr-FR" sz="2000" dirty="0">
              <a:solidFill>
                <a:srgbClr val="800000"/>
              </a:solidFill>
              <a:latin typeface="Arial"/>
              <a:cs typeface="Aria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37</a:t>
            </a:fld>
            <a:endParaRPr lang="fr-BE"/>
          </a:p>
        </p:txBody>
      </p:sp>
    </p:spTree>
    <p:extLst>
      <p:ext uri="{BB962C8B-B14F-4D97-AF65-F5344CB8AC3E}">
        <p14:creationId xmlns:p14="http://schemas.microsoft.com/office/powerpoint/2010/main" val="19282982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404664"/>
            <a:ext cx="7920880" cy="648072"/>
          </a:xfrm>
        </p:spPr>
        <p:txBody>
          <a:bodyPr anchor="t" anchorCtr="0">
            <a:noAutofit/>
          </a:bodyPr>
          <a:lstStyle/>
          <a:p>
            <a:pPr algn="l">
              <a:spcBef>
                <a:spcPts val="0"/>
              </a:spcBef>
              <a:spcAft>
                <a:spcPts val="500"/>
              </a:spcAft>
            </a:pPr>
            <a:r>
              <a:rPr lang="en-US" sz="3000" dirty="0" smtClean="0">
                <a:solidFill>
                  <a:srgbClr val="800000"/>
                </a:solidFill>
                <a:latin typeface="Arial"/>
                <a:cs typeface="Arial"/>
              </a:rPr>
              <a:t>A knotwork </a:t>
            </a:r>
            <a:r>
              <a:rPr lang="en-US" sz="3000" dirty="0">
                <a:solidFill>
                  <a:srgbClr val="800000"/>
                </a:solidFill>
                <a:latin typeface="Arial"/>
                <a:cs typeface="Arial"/>
              </a:rPr>
              <a:t>of </a:t>
            </a:r>
            <a:r>
              <a:rPr lang="en-US" sz="3000" dirty="0" smtClean="0">
                <a:solidFill>
                  <a:srgbClr val="800000"/>
                </a:solidFill>
                <a:latin typeface="Arial"/>
                <a:cs typeface="Arial"/>
              </a:rPr>
              <a:t>trajectories </a:t>
            </a:r>
            <a:r>
              <a:rPr lang="en-US" sz="2000" dirty="0" smtClean="0">
                <a:solidFill>
                  <a:srgbClr val="800000"/>
                </a:solidFill>
                <a:latin typeface="Arial"/>
                <a:cs typeface="Arial"/>
              </a:rPr>
              <a:t>(Rocha 2019)</a:t>
            </a:r>
            <a:endParaRPr lang="en-US" sz="2000" dirty="0">
              <a:solidFill>
                <a:srgbClr val="800000"/>
              </a:solidFill>
              <a:latin typeface="Arial"/>
              <a:cs typeface="Arial"/>
            </a:endParaRPr>
          </a:p>
        </p:txBody>
      </p:sp>
      <p:sp>
        <p:nvSpPr>
          <p:cNvPr id="10" name="Sous-titre 2"/>
          <p:cNvSpPr txBox="1">
            <a:spLocks/>
          </p:cNvSpPr>
          <p:nvPr/>
        </p:nvSpPr>
        <p:spPr>
          <a:xfrm>
            <a:off x="683568" y="5229200"/>
            <a:ext cx="8208912" cy="136815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spcAft>
                <a:spcPts val="500"/>
              </a:spcAft>
              <a:defRPr/>
            </a:pPr>
            <a:r>
              <a:rPr lang="en-US" sz="1800" dirty="0" smtClean="0">
                <a:solidFill>
                  <a:schemeClr val="tx1"/>
                </a:solidFill>
                <a:latin typeface="Arial"/>
                <a:cs typeface="Arial"/>
              </a:rPr>
              <a:t>From the notions of </a:t>
            </a:r>
            <a:r>
              <a:rPr lang="en-US" sz="1800" i="1" dirty="0" smtClean="0">
                <a:solidFill>
                  <a:schemeClr val="tx1"/>
                </a:solidFill>
                <a:latin typeface="Arial"/>
                <a:cs typeface="Arial"/>
              </a:rPr>
              <a:t>documentational trajectory </a:t>
            </a:r>
            <a:r>
              <a:rPr lang="en-US" sz="1800" dirty="0" smtClean="0">
                <a:solidFill>
                  <a:schemeClr val="tx1"/>
                </a:solidFill>
                <a:latin typeface="Arial"/>
                <a:cs typeface="Arial"/>
              </a:rPr>
              <a:t>(Rocha 2019) and </a:t>
            </a:r>
            <a:r>
              <a:rPr lang="en-US" sz="1800" i="1" dirty="0" smtClean="0">
                <a:solidFill>
                  <a:schemeClr val="tx1"/>
                </a:solidFill>
                <a:latin typeface="Arial"/>
                <a:cs typeface="Arial"/>
              </a:rPr>
              <a:t>professional trajectory </a:t>
            </a:r>
            <a:r>
              <a:rPr lang="en-US" sz="1800" dirty="0" smtClean="0">
                <a:solidFill>
                  <a:schemeClr val="tx1"/>
                </a:solidFill>
                <a:latin typeface="Arial"/>
                <a:cs typeface="Arial"/>
              </a:rPr>
              <a:t>(Loisy 2018)… Understanding </a:t>
            </a:r>
            <a:r>
              <a:rPr lang="en-US" sz="1800" dirty="0" smtClean="0">
                <a:solidFill>
                  <a:schemeClr val="tx1"/>
                </a:solidFill>
                <a:latin typeface="Arial"/>
                <a:cs typeface="Arial"/>
              </a:rPr>
              <a:t>each individual trajectory as </a:t>
            </a:r>
            <a:r>
              <a:rPr lang="en-US" sz="1800" dirty="0" smtClean="0">
                <a:solidFill>
                  <a:schemeClr val="tx1"/>
                </a:solidFill>
                <a:latin typeface="Arial"/>
                <a:cs typeface="Arial"/>
              </a:rPr>
              <a:t>the </a:t>
            </a:r>
            <a:r>
              <a:rPr lang="en-US" sz="1800" dirty="0" smtClean="0">
                <a:solidFill>
                  <a:schemeClr val="tx1"/>
                </a:solidFill>
                <a:latin typeface="Arial"/>
                <a:cs typeface="Arial"/>
              </a:rPr>
              <a:t>weaving of </a:t>
            </a:r>
            <a:r>
              <a:rPr lang="en-US" sz="1800" dirty="0" smtClean="0">
                <a:solidFill>
                  <a:schemeClr val="tx1"/>
                </a:solidFill>
                <a:latin typeface="Arial"/>
                <a:cs typeface="Arial"/>
              </a:rPr>
              <a:t>several </a:t>
            </a:r>
            <a:r>
              <a:rPr lang="en-US" sz="1800" dirty="0" smtClean="0">
                <a:solidFill>
                  <a:schemeClr val="tx1"/>
                </a:solidFill>
                <a:latin typeface="Arial"/>
                <a:cs typeface="Arial"/>
              </a:rPr>
              <a:t>threads…</a:t>
            </a:r>
            <a:endParaRPr lang="en-US" sz="1800" dirty="0" smtClean="0">
              <a:solidFill>
                <a:schemeClr val="tx1"/>
              </a:solidFill>
              <a:latin typeface="Arial"/>
              <a:cs typeface="Arial"/>
            </a:endParaRPr>
          </a:p>
          <a:p>
            <a:pPr algn="l">
              <a:spcBef>
                <a:spcPts val="0"/>
              </a:spcBef>
              <a:spcAft>
                <a:spcPts val="500"/>
              </a:spcAft>
              <a:defRPr/>
            </a:pPr>
            <a:r>
              <a:rPr lang="en-US" sz="1800" dirty="0" smtClean="0">
                <a:solidFill>
                  <a:schemeClr val="tx1"/>
                </a:solidFill>
                <a:latin typeface="Arial"/>
                <a:cs typeface="Arial"/>
              </a:rPr>
              <a:t>… </a:t>
            </a:r>
            <a:r>
              <a:rPr lang="en-US" sz="1800" dirty="0" smtClean="0">
                <a:solidFill>
                  <a:schemeClr val="tx1"/>
                </a:solidFill>
                <a:latin typeface="Arial"/>
                <a:cs typeface="Arial"/>
              </a:rPr>
              <a:t>and sensitive to the meeting of </a:t>
            </a:r>
            <a:r>
              <a:rPr lang="en-US" sz="1800" dirty="0" smtClean="0">
                <a:solidFill>
                  <a:schemeClr val="tx1"/>
                </a:solidFill>
                <a:latin typeface="Arial"/>
                <a:cs typeface="Arial"/>
              </a:rPr>
              <a:t>contrasted trajectories (Trouche 2018)</a:t>
            </a:r>
            <a:endParaRPr lang="en-US" sz="1800" dirty="0">
              <a:solidFill>
                <a:schemeClr val="tx1"/>
              </a:solidFill>
              <a:latin typeface="Arial"/>
              <a:cs typeface="Arial"/>
            </a:endParaRPr>
          </a:p>
        </p:txBody>
      </p:sp>
      <p:sp>
        <p:nvSpPr>
          <p:cNvPr id="8" name="Bulle rectangulaire 7"/>
          <p:cNvSpPr/>
          <p:nvPr/>
        </p:nvSpPr>
        <p:spPr>
          <a:xfrm>
            <a:off x="5580112" y="3464680"/>
            <a:ext cx="3384376" cy="1512168"/>
          </a:xfrm>
          <a:prstGeom prst="wedgeRectCallout">
            <a:avLst>
              <a:gd name="adj1" fmla="val 9983"/>
              <a:gd name="adj2" fmla="val -67190"/>
            </a:avLst>
          </a:prstGeom>
        </p:spPr>
        <p:style>
          <a:lnRef idx="1">
            <a:schemeClr val="accent1"/>
          </a:lnRef>
          <a:fillRef idx="3">
            <a:schemeClr val="accent1"/>
          </a:fillRef>
          <a:effectRef idx="2">
            <a:schemeClr val="accent1"/>
          </a:effectRef>
          <a:fontRef idx="minor">
            <a:schemeClr val="lt1"/>
          </a:fontRef>
        </p:style>
        <p:txBody>
          <a:bodyPr rtlCol="0" anchor="ctr"/>
          <a:lstStyle/>
          <a:p>
            <a:pPr>
              <a:spcAft>
                <a:spcPts val="500"/>
              </a:spcAft>
            </a:pPr>
            <a:r>
              <a:rPr lang="es-MX" spc="-1" dirty="0">
                <a:solidFill>
                  <a:schemeClr val="bg1"/>
                </a:solidFill>
                <a:uFill>
                  <a:solidFill>
                    <a:srgbClr val="FFFFFF"/>
                  </a:solidFill>
                </a:uFill>
                <a:latin typeface="Arial"/>
                <a:ea typeface="Arial"/>
              </a:rPr>
              <a:t>Tom Apostol (analytic number theorist) and Mamikon Mnatsakanian (visual calculus), productive crossing of two trajectories…</a:t>
            </a:r>
          </a:p>
        </p:txBody>
      </p:sp>
      <p:pic>
        <p:nvPicPr>
          <p:cNvPr id="7" name="Image 6"/>
          <p:cNvPicPr>
            <a:picLocks noChangeAspect="1"/>
          </p:cNvPicPr>
          <p:nvPr/>
        </p:nvPicPr>
        <p:blipFill>
          <a:blip r:embed="rId3"/>
          <a:stretch>
            <a:fillRect/>
          </a:stretch>
        </p:blipFill>
        <p:spPr>
          <a:xfrm>
            <a:off x="5580112" y="1412776"/>
            <a:ext cx="3384376" cy="1866569"/>
          </a:xfrm>
          <a:prstGeom prst="rect">
            <a:avLst/>
          </a:prstGeom>
          <a:ln>
            <a:solidFill>
              <a:srgbClr val="800000"/>
            </a:solidFill>
          </a:ln>
        </p:spPr>
      </p:pic>
      <p:pic>
        <p:nvPicPr>
          <p:cNvPr id="3" name="Image 2"/>
          <p:cNvPicPr>
            <a:picLocks noChangeAspect="1"/>
          </p:cNvPicPr>
          <p:nvPr/>
        </p:nvPicPr>
        <p:blipFill>
          <a:blip r:embed="rId4"/>
          <a:stretch>
            <a:fillRect/>
          </a:stretch>
        </p:blipFill>
        <p:spPr>
          <a:xfrm>
            <a:off x="3347864" y="1665128"/>
            <a:ext cx="1963392" cy="2916000"/>
          </a:xfrm>
          <a:prstGeom prst="rect">
            <a:avLst/>
          </a:prstGeom>
          <a:ln>
            <a:solidFill>
              <a:srgbClr val="800000"/>
            </a:solidFill>
          </a:ln>
        </p:spPr>
      </p:pic>
      <p:pic>
        <p:nvPicPr>
          <p:cNvPr id="9"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1061" y="1665128"/>
            <a:ext cx="2308771" cy="29145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Ellipse 3"/>
          <p:cNvSpPr/>
          <p:nvPr/>
        </p:nvSpPr>
        <p:spPr>
          <a:xfrm>
            <a:off x="827584" y="1556792"/>
            <a:ext cx="1728192" cy="17281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27958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8"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ous-titre 2"/>
          <p:cNvSpPr txBox="1">
            <a:spLocks/>
          </p:cNvSpPr>
          <p:nvPr/>
        </p:nvSpPr>
        <p:spPr>
          <a:xfrm>
            <a:off x="683568" y="1844824"/>
            <a:ext cx="8208912" cy="446449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spcAft>
                <a:spcPts val="1000"/>
              </a:spcAft>
              <a:defRPr/>
            </a:pPr>
            <a:r>
              <a:rPr lang="en-US" sz="1800" dirty="0" smtClean="0">
                <a:solidFill>
                  <a:schemeClr val="tx1"/>
                </a:solidFill>
                <a:latin typeface="Arial"/>
                <a:cs typeface="Arial"/>
              </a:rPr>
              <a:t>Thinking </a:t>
            </a:r>
            <a:r>
              <a:rPr lang="en-US" sz="1800" dirty="0" smtClean="0">
                <a:solidFill>
                  <a:schemeClr val="tx1"/>
                </a:solidFill>
                <a:latin typeface="Arial"/>
                <a:cs typeface="Arial"/>
              </a:rPr>
              <a:t>teachers’ </a:t>
            </a:r>
            <a:r>
              <a:rPr lang="en-US" sz="1800" dirty="0" smtClean="0">
                <a:solidFill>
                  <a:schemeClr val="tx1"/>
                </a:solidFill>
                <a:latin typeface="Arial"/>
                <a:cs typeface="Arial"/>
              </a:rPr>
              <a:t>trajectories </a:t>
            </a:r>
            <a:r>
              <a:rPr lang="en-US" sz="1800" dirty="0" smtClean="0">
                <a:solidFill>
                  <a:schemeClr val="tx1"/>
                </a:solidFill>
                <a:latin typeface="Arial"/>
                <a:cs typeface="Arial"/>
              </a:rPr>
              <a:t>from the </a:t>
            </a:r>
            <a:r>
              <a:rPr lang="en-US" sz="1800" i="1" dirty="0" smtClean="0">
                <a:solidFill>
                  <a:schemeClr val="tx1"/>
                </a:solidFill>
                <a:latin typeface="Arial"/>
                <a:cs typeface="Arial"/>
              </a:rPr>
              <a:t>mother resources </a:t>
            </a:r>
            <a:r>
              <a:rPr lang="en-US" sz="1800" dirty="0" smtClean="0">
                <a:solidFill>
                  <a:schemeClr val="tx1"/>
                </a:solidFill>
                <a:latin typeface="Arial"/>
                <a:cs typeface="Arial"/>
              </a:rPr>
              <a:t>nourishing them, to the </a:t>
            </a:r>
            <a:r>
              <a:rPr lang="en-US" sz="1800" i="1" dirty="0" smtClean="0">
                <a:solidFill>
                  <a:schemeClr val="tx1"/>
                </a:solidFill>
                <a:latin typeface="Arial"/>
                <a:cs typeface="Arial"/>
              </a:rPr>
              <a:t>daughter resources </a:t>
            </a:r>
            <a:r>
              <a:rPr lang="en-US" sz="1800" dirty="0" smtClean="0">
                <a:solidFill>
                  <a:schemeClr val="tx1"/>
                </a:solidFill>
                <a:latin typeface="Arial"/>
                <a:cs typeface="Arial"/>
              </a:rPr>
              <a:t>that they produced (Hammoud 2012)</a:t>
            </a:r>
          </a:p>
          <a:p>
            <a:pPr algn="l">
              <a:spcBef>
                <a:spcPts val="0"/>
              </a:spcBef>
              <a:spcAft>
                <a:spcPts val="500"/>
              </a:spcAft>
              <a:defRPr/>
            </a:pPr>
            <a:r>
              <a:rPr lang="en-US" sz="1800" i="1" dirty="0" smtClean="0">
                <a:solidFill>
                  <a:schemeClr val="tx1"/>
                </a:solidFill>
                <a:latin typeface="Arial"/>
                <a:cs typeface="Arial"/>
              </a:rPr>
              <a:t>Top ten mother resources </a:t>
            </a:r>
            <a:r>
              <a:rPr lang="en-US" sz="1800" dirty="0" smtClean="0">
                <a:solidFill>
                  <a:schemeClr val="tx1"/>
                </a:solidFill>
                <a:latin typeface="Arial"/>
                <a:cs typeface="Arial"/>
              </a:rPr>
              <a:t>:</a:t>
            </a:r>
          </a:p>
          <a:p>
            <a:pPr marL="285750" indent="-285750" algn="l">
              <a:buFont typeface="Arial"/>
              <a:buChar char="•"/>
            </a:pPr>
            <a:r>
              <a:rPr lang="en-US" sz="1800" dirty="0" smtClean="0">
                <a:solidFill>
                  <a:schemeClr val="tx1"/>
                </a:solidFill>
                <a:latin typeface="Arial"/>
                <a:cs typeface="Arial"/>
              </a:rPr>
              <a:t>Jules Verne	</a:t>
            </a:r>
            <a:r>
              <a:rPr lang="en-US" sz="1800" i="1" dirty="0" err="1" smtClean="0">
                <a:solidFill>
                  <a:schemeClr val="tx1"/>
                </a:solidFill>
                <a:latin typeface="Arial"/>
                <a:cs typeface="Arial"/>
              </a:rPr>
              <a:t>L’ïle</a:t>
            </a:r>
            <a:r>
              <a:rPr lang="en-US" sz="1800" i="1" dirty="0" smtClean="0">
                <a:solidFill>
                  <a:schemeClr val="tx1"/>
                </a:solidFill>
                <a:latin typeface="Arial"/>
                <a:cs typeface="Arial"/>
              </a:rPr>
              <a:t> </a:t>
            </a:r>
            <a:r>
              <a:rPr lang="en-US" sz="1800" i="1" dirty="0" err="1" smtClean="0">
                <a:solidFill>
                  <a:schemeClr val="tx1"/>
                </a:solidFill>
                <a:latin typeface="Arial"/>
                <a:cs typeface="Arial"/>
              </a:rPr>
              <a:t>mystérieuse</a:t>
            </a:r>
            <a:endParaRPr lang="en-US" sz="1800" i="1" dirty="0" smtClean="0">
              <a:solidFill>
                <a:schemeClr val="tx1"/>
              </a:solidFill>
              <a:latin typeface="Arial"/>
              <a:cs typeface="Arial"/>
            </a:endParaRPr>
          </a:p>
          <a:p>
            <a:pPr marL="285750" indent="-285750" algn="l">
              <a:buFont typeface="Arial"/>
              <a:buChar char="•"/>
            </a:pPr>
            <a:r>
              <a:rPr lang="en-US" sz="1800" dirty="0" smtClean="0">
                <a:solidFill>
                  <a:schemeClr val="tx1"/>
                </a:solidFill>
                <a:latin typeface="Arial"/>
                <a:cs typeface="Arial"/>
              </a:rPr>
              <a:t>Léon Trotsky	</a:t>
            </a:r>
            <a:r>
              <a:rPr lang="en-US" sz="1800" i="1" dirty="0" smtClean="0">
                <a:solidFill>
                  <a:schemeClr val="tx1"/>
                </a:solidFill>
                <a:latin typeface="Arial"/>
                <a:cs typeface="Arial"/>
              </a:rPr>
              <a:t>The Russian Revolution</a:t>
            </a:r>
          </a:p>
          <a:p>
            <a:pPr marL="285750" indent="-285750" algn="l">
              <a:buFont typeface="Arial"/>
              <a:buChar char="•"/>
            </a:pPr>
            <a:r>
              <a:rPr lang="en-US" sz="1800" dirty="0" err="1" smtClean="0">
                <a:solidFill>
                  <a:schemeClr val="tx1"/>
                </a:solidFill>
                <a:latin typeface="Arial"/>
                <a:cs typeface="Arial"/>
              </a:rPr>
              <a:t>Imre</a:t>
            </a:r>
            <a:r>
              <a:rPr lang="en-US" sz="1800" dirty="0" smtClean="0">
                <a:solidFill>
                  <a:schemeClr val="tx1"/>
                </a:solidFill>
                <a:latin typeface="Arial"/>
                <a:cs typeface="Arial"/>
              </a:rPr>
              <a:t> </a:t>
            </a:r>
            <a:r>
              <a:rPr lang="en-US" sz="1800" dirty="0" err="1" smtClean="0">
                <a:solidFill>
                  <a:schemeClr val="tx1"/>
                </a:solidFill>
                <a:latin typeface="Arial"/>
                <a:cs typeface="Arial"/>
              </a:rPr>
              <a:t>Lakatos</a:t>
            </a:r>
            <a:r>
              <a:rPr lang="en-US" sz="1800" dirty="0" smtClean="0">
                <a:solidFill>
                  <a:schemeClr val="tx1"/>
                </a:solidFill>
                <a:latin typeface="Arial"/>
                <a:cs typeface="Arial"/>
              </a:rPr>
              <a:t> 	</a:t>
            </a:r>
            <a:r>
              <a:rPr lang="en-US" sz="1800" i="1" dirty="0" smtClean="0">
                <a:solidFill>
                  <a:schemeClr val="tx1"/>
                </a:solidFill>
                <a:latin typeface="Arial"/>
                <a:cs typeface="Arial"/>
              </a:rPr>
              <a:t>Proofs and </a:t>
            </a:r>
            <a:r>
              <a:rPr lang="en-US" sz="1800" i="1" dirty="0" smtClean="0">
                <a:solidFill>
                  <a:schemeClr val="tx1"/>
                </a:solidFill>
                <a:latin typeface="Arial"/>
                <a:cs typeface="Arial"/>
              </a:rPr>
              <a:t>Refutations</a:t>
            </a:r>
          </a:p>
          <a:p>
            <a:pPr marL="285750" indent="-285750" algn="l">
              <a:buFont typeface="Arial"/>
              <a:buChar char="•"/>
            </a:pPr>
            <a:r>
              <a:rPr lang="en-US" sz="1800" dirty="0" smtClean="0">
                <a:solidFill>
                  <a:schemeClr val="tx1"/>
                </a:solidFill>
                <a:latin typeface="Arial"/>
                <a:cs typeface="Arial"/>
              </a:rPr>
              <a:t>S. Papert </a:t>
            </a:r>
            <a:r>
              <a:rPr lang="en-US" sz="1800" i="1" dirty="0" smtClean="0">
                <a:solidFill>
                  <a:schemeClr val="tx1"/>
                </a:solidFill>
                <a:latin typeface="Arial"/>
                <a:cs typeface="Arial"/>
              </a:rPr>
              <a:t>	</a:t>
            </a:r>
            <a:r>
              <a:rPr lang="en-US" sz="1800" i="1" dirty="0" err="1" smtClean="0">
                <a:solidFill>
                  <a:schemeClr val="tx1"/>
                </a:solidFill>
                <a:latin typeface="Arial"/>
                <a:cs typeface="Arial"/>
              </a:rPr>
              <a:t>Mindstorms</a:t>
            </a:r>
            <a:r>
              <a:rPr lang="en-US" sz="1800" i="1" dirty="0" smtClean="0">
                <a:solidFill>
                  <a:schemeClr val="tx1"/>
                </a:solidFill>
                <a:latin typeface="Arial"/>
                <a:cs typeface="Arial"/>
              </a:rPr>
              <a:t>. Children, computers and powerful ideas</a:t>
            </a:r>
            <a:endParaRPr lang="en-US" sz="1800" i="1" dirty="0" smtClean="0">
              <a:solidFill>
                <a:schemeClr val="tx1"/>
              </a:solidFill>
              <a:latin typeface="Arial"/>
              <a:cs typeface="Arial"/>
            </a:endParaRPr>
          </a:p>
          <a:p>
            <a:pPr marL="285750" indent="-285750" algn="l">
              <a:buFont typeface="Arial"/>
              <a:buChar char="•"/>
            </a:pPr>
            <a:r>
              <a:rPr lang="en-US" sz="1800" dirty="0" smtClean="0">
                <a:solidFill>
                  <a:schemeClr val="tx1"/>
                </a:solidFill>
                <a:latin typeface="Arial"/>
                <a:cs typeface="Arial"/>
              </a:rPr>
              <a:t>Regis </a:t>
            </a:r>
            <a:r>
              <a:rPr lang="en-US" sz="1800" dirty="0" err="1">
                <a:solidFill>
                  <a:schemeClr val="tx1"/>
                </a:solidFill>
                <a:latin typeface="Arial"/>
                <a:cs typeface="Arial"/>
              </a:rPr>
              <a:t>Debray</a:t>
            </a:r>
            <a:r>
              <a:rPr lang="en-US" sz="1800" dirty="0">
                <a:solidFill>
                  <a:schemeClr val="tx1"/>
                </a:solidFill>
                <a:latin typeface="Arial"/>
                <a:cs typeface="Arial"/>
              </a:rPr>
              <a:t> </a:t>
            </a:r>
            <a:r>
              <a:rPr lang="en-US" sz="1800" dirty="0" smtClean="0">
                <a:solidFill>
                  <a:schemeClr val="tx1"/>
                </a:solidFill>
                <a:latin typeface="Arial"/>
                <a:cs typeface="Arial"/>
              </a:rPr>
              <a:t>	</a:t>
            </a:r>
            <a:r>
              <a:rPr lang="en-US" sz="1800" i="1" dirty="0" smtClean="0">
                <a:solidFill>
                  <a:schemeClr val="tx1"/>
                </a:solidFill>
                <a:latin typeface="Arial"/>
                <a:cs typeface="Arial"/>
              </a:rPr>
              <a:t>Vie </a:t>
            </a:r>
            <a:r>
              <a:rPr lang="en-US" sz="1800" i="1" dirty="0">
                <a:solidFill>
                  <a:schemeClr val="tx1"/>
                </a:solidFill>
                <a:latin typeface="Arial"/>
                <a:cs typeface="Arial"/>
              </a:rPr>
              <a:t>et mort de </a:t>
            </a:r>
            <a:r>
              <a:rPr lang="en-US" sz="1800" i="1" dirty="0" err="1" smtClean="0">
                <a:solidFill>
                  <a:schemeClr val="tx1"/>
                </a:solidFill>
                <a:latin typeface="Arial"/>
                <a:cs typeface="Arial"/>
              </a:rPr>
              <a:t>l’image</a:t>
            </a:r>
            <a:endParaRPr lang="en-US" sz="1800" i="1" dirty="0" smtClean="0">
              <a:solidFill>
                <a:schemeClr val="tx1"/>
              </a:solidFill>
              <a:latin typeface="Arial"/>
              <a:cs typeface="Arial"/>
            </a:endParaRPr>
          </a:p>
          <a:p>
            <a:pPr marL="285750" indent="-285750" algn="l">
              <a:buFont typeface="Arial"/>
              <a:buChar char="•"/>
            </a:pPr>
            <a:r>
              <a:rPr lang="en-US" sz="1800" dirty="0" smtClean="0">
                <a:solidFill>
                  <a:schemeClr val="tx1"/>
                </a:solidFill>
                <a:latin typeface="Arial"/>
                <a:cs typeface="Arial"/>
              </a:rPr>
              <a:t>G. Vergnaud </a:t>
            </a:r>
            <a:r>
              <a:rPr lang="en-US" sz="1800" dirty="0">
                <a:solidFill>
                  <a:schemeClr val="tx1"/>
                </a:solidFill>
                <a:latin typeface="Arial"/>
                <a:cs typeface="Arial"/>
              </a:rPr>
              <a:t>	</a:t>
            </a:r>
            <a:r>
              <a:rPr lang="en-US" sz="1800" i="1" dirty="0" smtClean="0">
                <a:solidFill>
                  <a:schemeClr val="tx1"/>
                </a:solidFill>
                <a:latin typeface="Arial"/>
                <a:cs typeface="Arial"/>
              </a:rPr>
              <a:t>Au fond de </a:t>
            </a:r>
            <a:r>
              <a:rPr lang="en-US" sz="1800" i="1" dirty="0" err="1" smtClean="0">
                <a:solidFill>
                  <a:schemeClr val="tx1"/>
                </a:solidFill>
                <a:latin typeface="Arial"/>
                <a:cs typeface="Arial"/>
              </a:rPr>
              <a:t>l’action</a:t>
            </a:r>
            <a:r>
              <a:rPr lang="en-US" sz="1800" i="1" dirty="0" smtClean="0">
                <a:solidFill>
                  <a:schemeClr val="tx1"/>
                </a:solidFill>
                <a:latin typeface="Arial"/>
                <a:cs typeface="Arial"/>
              </a:rPr>
              <a:t>, la </a:t>
            </a:r>
            <a:r>
              <a:rPr lang="en-US" sz="1800" i="1" dirty="0" err="1" smtClean="0">
                <a:solidFill>
                  <a:schemeClr val="tx1"/>
                </a:solidFill>
                <a:latin typeface="Arial"/>
                <a:cs typeface="Arial"/>
              </a:rPr>
              <a:t>conceptualisation</a:t>
            </a:r>
            <a:endParaRPr lang="en-US" sz="1800" i="1" dirty="0" smtClean="0">
              <a:solidFill>
                <a:schemeClr val="tx1"/>
              </a:solidFill>
              <a:latin typeface="Arial"/>
              <a:cs typeface="Arial"/>
            </a:endParaRPr>
          </a:p>
          <a:p>
            <a:pPr marL="285750" indent="-285750" algn="l">
              <a:buFont typeface="Arial"/>
              <a:buChar char="•"/>
            </a:pPr>
            <a:r>
              <a:rPr lang="en-US" sz="1800" dirty="0" smtClean="0">
                <a:solidFill>
                  <a:schemeClr val="tx1"/>
                </a:solidFill>
                <a:latin typeface="Arial"/>
                <a:cs typeface="Arial"/>
              </a:rPr>
              <a:t>P. Rabardel </a:t>
            </a:r>
            <a:r>
              <a:rPr lang="en-US" sz="1800" dirty="0">
                <a:solidFill>
                  <a:schemeClr val="tx1"/>
                </a:solidFill>
                <a:latin typeface="Arial"/>
                <a:cs typeface="Arial"/>
              </a:rPr>
              <a:t>	</a:t>
            </a:r>
            <a:r>
              <a:rPr lang="en-US" sz="1800" i="1" dirty="0">
                <a:solidFill>
                  <a:schemeClr val="tx1"/>
                </a:solidFill>
                <a:latin typeface="Arial"/>
                <a:cs typeface="Arial"/>
              </a:rPr>
              <a:t>Les </a:t>
            </a:r>
            <a:r>
              <a:rPr lang="en-US" sz="1800" i="1" dirty="0" err="1">
                <a:solidFill>
                  <a:schemeClr val="tx1"/>
                </a:solidFill>
                <a:latin typeface="Arial"/>
                <a:cs typeface="Arial"/>
              </a:rPr>
              <a:t>hommes</a:t>
            </a:r>
            <a:r>
              <a:rPr lang="en-US" sz="1800" i="1" dirty="0">
                <a:solidFill>
                  <a:schemeClr val="tx1"/>
                </a:solidFill>
                <a:latin typeface="Arial"/>
                <a:cs typeface="Arial"/>
              </a:rPr>
              <a:t> et les </a:t>
            </a:r>
            <a:r>
              <a:rPr lang="en-US" sz="1800" i="1" dirty="0" smtClean="0">
                <a:solidFill>
                  <a:schemeClr val="tx1"/>
                </a:solidFill>
                <a:latin typeface="Arial"/>
                <a:cs typeface="Arial"/>
              </a:rPr>
              <a:t>technologies</a:t>
            </a:r>
          </a:p>
          <a:p>
            <a:pPr marL="285750" indent="-285750" algn="l">
              <a:buFont typeface="Arial"/>
              <a:buChar char="•"/>
            </a:pPr>
            <a:r>
              <a:rPr lang="en-US" sz="1800" dirty="0" smtClean="0">
                <a:solidFill>
                  <a:schemeClr val="tx1"/>
                </a:solidFill>
                <a:latin typeface="Arial"/>
                <a:cs typeface="Arial"/>
              </a:rPr>
              <a:t>Marcel </a:t>
            </a:r>
            <a:r>
              <a:rPr lang="en-US" sz="1800" dirty="0" err="1" smtClean="0">
                <a:solidFill>
                  <a:schemeClr val="tx1"/>
                </a:solidFill>
                <a:latin typeface="Arial"/>
                <a:cs typeface="Arial"/>
              </a:rPr>
              <a:t>Mauss</a:t>
            </a:r>
            <a:r>
              <a:rPr lang="en-US" sz="1800" dirty="0">
                <a:solidFill>
                  <a:schemeClr val="tx1"/>
                </a:solidFill>
                <a:latin typeface="Arial"/>
                <a:cs typeface="Arial"/>
              </a:rPr>
              <a:t>	</a:t>
            </a:r>
            <a:r>
              <a:rPr lang="en-US" sz="1800" i="1" dirty="0" smtClean="0">
                <a:solidFill>
                  <a:schemeClr val="tx1"/>
                </a:solidFill>
                <a:latin typeface="Arial"/>
                <a:cs typeface="Arial"/>
              </a:rPr>
              <a:t>The gift</a:t>
            </a:r>
          </a:p>
          <a:p>
            <a:pPr marL="285750" indent="-285750" algn="l">
              <a:buFont typeface="Arial"/>
              <a:buChar char="•"/>
            </a:pPr>
            <a:r>
              <a:rPr lang="en-US" sz="1800" dirty="0" smtClean="0">
                <a:solidFill>
                  <a:schemeClr val="tx1"/>
                </a:solidFill>
                <a:latin typeface="Arial"/>
                <a:cs typeface="Arial"/>
              </a:rPr>
              <a:t>Edward </a:t>
            </a:r>
            <a:r>
              <a:rPr lang="en-US" sz="1800" dirty="0" err="1" smtClean="0">
                <a:solidFill>
                  <a:schemeClr val="tx1"/>
                </a:solidFill>
                <a:latin typeface="Arial"/>
                <a:cs typeface="Arial"/>
              </a:rPr>
              <a:t>Saïd</a:t>
            </a:r>
            <a:r>
              <a:rPr lang="en-US" sz="1800" dirty="0" smtClean="0">
                <a:solidFill>
                  <a:schemeClr val="tx1"/>
                </a:solidFill>
                <a:latin typeface="Arial"/>
                <a:cs typeface="Arial"/>
              </a:rPr>
              <a:t> 	</a:t>
            </a:r>
            <a:r>
              <a:rPr lang="en-US" sz="1800" i="1" dirty="0" smtClean="0">
                <a:solidFill>
                  <a:schemeClr val="tx1"/>
                </a:solidFill>
                <a:latin typeface="Arial"/>
                <a:cs typeface="Arial"/>
              </a:rPr>
              <a:t>Out of place</a:t>
            </a:r>
          </a:p>
          <a:p>
            <a:pPr marL="285750" indent="-285750" algn="l">
              <a:buFont typeface="Arial"/>
              <a:buChar char="•"/>
            </a:pPr>
            <a:r>
              <a:rPr lang="en-US" sz="1800" dirty="0" smtClean="0">
                <a:solidFill>
                  <a:schemeClr val="tx1"/>
                </a:solidFill>
                <a:latin typeface="Arial"/>
                <a:cs typeface="Arial"/>
              </a:rPr>
              <a:t>Pierre Jullien 	</a:t>
            </a:r>
            <a:r>
              <a:rPr lang="en-US" sz="1800" i="1" dirty="0" smtClean="0">
                <a:solidFill>
                  <a:schemeClr val="tx1"/>
                </a:solidFill>
                <a:latin typeface="Arial"/>
                <a:cs typeface="Arial"/>
              </a:rPr>
              <a:t>De </a:t>
            </a:r>
            <a:r>
              <a:rPr lang="en-US" sz="1800" i="1" dirty="0" err="1" smtClean="0">
                <a:solidFill>
                  <a:schemeClr val="tx1"/>
                </a:solidFill>
                <a:latin typeface="Arial"/>
                <a:cs typeface="Arial"/>
              </a:rPr>
              <a:t>l’être</a:t>
            </a:r>
            <a:r>
              <a:rPr lang="en-US" sz="1800" i="1" dirty="0" smtClean="0">
                <a:solidFill>
                  <a:schemeClr val="tx1"/>
                </a:solidFill>
                <a:latin typeface="Arial"/>
                <a:cs typeface="Arial"/>
              </a:rPr>
              <a:t> au vivre, </a:t>
            </a:r>
            <a:r>
              <a:rPr lang="en-US" sz="1800" i="1" dirty="0" err="1" smtClean="0">
                <a:solidFill>
                  <a:schemeClr val="tx1"/>
                </a:solidFill>
                <a:latin typeface="Arial"/>
                <a:cs typeface="Arial"/>
              </a:rPr>
              <a:t>lexique</a:t>
            </a:r>
            <a:r>
              <a:rPr lang="en-US" sz="1800" i="1" dirty="0" smtClean="0">
                <a:solidFill>
                  <a:schemeClr val="tx1"/>
                </a:solidFill>
                <a:latin typeface="Arial"/>
                <a:cs typeface="Arial"/>
              </a:rPr>
              <a:t> euro-</a:t>
            </a:r>
            <a:r>
              <a:rPr lang="en-US" sz="1800" i="1" dirty="0" err="1" smtClean="0">
                <a:solidFill>
                  <a:schemeClr val="tx1"/>
                </a:solidFill>
                <a:latin typeface="Arial"/>
                <a:cs typeface="Arial"/>
              </a:rPr>
              <a:t>chinois</a:t>
            </a:r>
            <a:r>
              <a:rPr lang="en-US" sz="1800" i="1" dirty="0" smtClean="0">
                <a:solidFill>
                  <a:schemeClr val="tx1"/>
                </a:solidFill>
                <a:latin typeface="Arial"/>
                <a:cs typeface="Arial"/>
              </a:rPr>
              <a:t> de la </a:t>
            </a:r>
            <a:r>
              <a:rPr lang="en-US" sz="1800" i="1" dirty="0" err="1" smtClean="0">
                <a:solidFill>
                  <a:schemeClr val="tx1"/>
                </a:solidFill>
                <a:latin typeface="Arial"/>
                <a:cs typeface="Arial"/>
              </a:rPr>
              <a:t>pensée</a:t>
            </a:r>
            <a:endParaRPr lang="en-US" sz="1800" i="1" dirty="0" smtClean="0">
              <a:solidFill>
                <a:schemeClr val="tx1"/>
              </a:solidFill>
              <a:latin typeface="Arial"/>
              <a:cs typeface="Arial"/>
            </a:endParaRPr>
          </a:p>
        </p:txBody>
      </p:sp>
      <p:sp>
        <p:nvSpPr>
          <p:cNvPr id="6" name="Titre 1"/>
          <p:cNvSpPr txBox="1">
            <a:spLocks/>
          </p:cNvSpPr>
          <p:nvPr/>
        </p:nvSpPr>
        <p:spPr>
          <a:xfrm>
            <a:off x="683568" y="404664"/>
            <a:ext cx="4464496" cy="64807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500"/>
              </a:spcAft>
            </a:pPr>
            <a:r>
              <a:rPr lang="en-US" sz="3000" dirty="0" smtClean="0">
                <a:solidFill>
                  <a:srgbClr val="800000"/>
                </a:solidFill>
                <a:latin typeface="Arial"/>
                <a:cs typeface="Arial"/>
              </a:rPr>
              <a:t>A knotwork of trajectories</a:t>
            </a:r>
            <a:endParaRPr lang="en-US" sz="2000" dirty="0">
              <a:solidFill>
                <a:srgbClr val="800000"/>
              </a:solidFill>
              <a:latin typeface="Arial"/>
              <a:cs typeface="Arial"/>
            </a:endParaRPr>
          </a:p>
        </p:txBody>
      </p:sp>
      <p:pic>
        <p:nvPicPr>
          <p:cNvPr id="8" name="Image 7"/>
          <p:cNvPicPr>
            <a:picLocks noChangeAspect="1"/>
          </p:cNvPicPr>
          <p:nvPr/>
        </p:nvPicPr>
        <p:blipFill>
          <a:blip r:embed="rId3"/>
          <a:stretch>
            <a:fillRect/>
          </a:stretch>
        </p:blipFill>
        <p:spPr>
          <a:xfrm>
            <a:off x="5364088" y="260648"/>
            <a:ext cx="3431267" cy="1368152"/>
          </a:xfrm>
          <a:prstGeom prst="rect">
            <a:avLst/>
          </a:prstGeom>
        </p:spPr>
      </p:pic>
    </p:spTree>
    <p:extLst>
      <p:ext uri="{BB962C8B-B14F-4D97-AF65-F5344CB8AC3E}">
        <p14:creationId xmlns:p14="http://schemas.microsoft.com/office/powerpoint/2010/main" val="949657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2"/>
          <p:cNvSpPr txBox="1">
            <a:spLocks/>
          </p:cNvSpPr>
          <p:nvPr/>
        </p:nvSpPr>
        <p:spPr>
          <a:xfrm>
            <a:off x="755576" y="1728192"/>
            <a:ext cx="8208912" cy="494116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500" dirty="0" smtClean="0">
                <a:solidFill>
                  <a:srgbClr val="000000"/>
                </a:solidFill>
                <a:latin typeface="Arial"/>
                <a:cs typeface="Arial"/>
              </a:rPr>
              <a:t>Faure, C., </a:t>
            </a:r>
            <a:r>
              <a:rPr lang="en-US" sz="1500" dirty="0" err="1" smtClean="0">
                <a:solidFill>
                  <a:srgbClr val="000000"/>
                </a:solidFill>
                <a:latin typeface="Arial"/>
                <a:cs typeface="Arial"/>
              </a:rPr>
              <a:t>Noguès</a:t>
            </a:r>
            <a:r>
              <a:rPr lang="en-US" sz="1500" dirty="0" smtClean="0">
                <a:solidFill>
                  <a:srgbClr val="000000"/>
                </a:solidFill>
                <a:latin typeface="Arial"/>
                <a:cs typeface="Arial"/>
              </a:rPr>
              <a:t>, M., </a:t>
            </a:r>
            <a:r>
              <a:rPr lang="en-US" sz="1500" dirty="0" err="1" smtClean="0">
                <a:solidFill>
                  <a:srgbClr val="000000"/>
                </a:solidFill>
                <a:latin typeface="Arial"/>
                <a:cs typeface="Arial"/>
              </a:rPr>
              <a:t>Nouazé</a:t>
            </a:r>
            <a:r>
              <a:rPr lang="en-US" sz="1500" dirty="0" smtClean="0">
                <a:solidFill>
                  <a:srgbClr val="000000"/>
                </a:solidFill>
                <a:latin typeface="Arial"/>
                <a:cs typeface="Arial"/>
              </a:rPr>
              <a:t>, Y., &amp; Trouche, L. (1993). Pour une prise en </a:t>
            </a:r>
            <a:r>
              <a:rPr lang="en-US" sz="1500" dirty="0" err="1" smtClean="0">
                <a:solidFill>
                  <a:srgbClr val="000000"/>
                </a:solidFill>
                <a:latin typeface="Arial"/>
                <a:cs typeface="Arial"/>
              </a:rPr>
              <a:t>compte</a:t>
            </a:r>
            <a:r>
              <a:rPr lang="en-US" sz="1500" dirty="0" smtClean="0">
                <a:solidFill>
                  <a:srgbClr val="000000"/>
                </a:solidFill>
                <a:latin typeface="Arial"/>
                <a:cs typeface="Arial"/>
              </a:rPr>
              <a:t> des </a:t>
            </a:r>
            <a:r>
              <a:rPr lang="en-US" sz="1500" dirty="0" err="1" smtClean="0">
                <a:solidFill>
                  <a:srgbClr val="000000"/>
                </a:solidFill>
                <a:latin typeface="Arial"/>
                <a:cs typeface="Arial"/>
              </a:rPr>
              <a:t>calculatrices</a:t>
            </a:r>
            <a:r>
              <a:rPr lang="en-US" sz="1500" dirty="0" smtClean="0">
                <a:solidFill>
                  <a:srgbClr val="000000"/>
                </a:solidFill>
                <a:latin typeface="Arial"/>
                <a:cs typeface="Arial"/>
              </a:rPr>
              <a:t> </a:t>
            </a:r>
            <a:r>
              <a:rPr lang="en-US" sz="1500" dirty="0" err="1" smtClean="0">
                <a:solidFill>
                  <a:srgbClr val="000000"/>
                </a:solidFill>
                <a:latin typeface="Arial"/>
                <a:cs typeface="Arial"/>
              </a:rPr>
              <a:t>graphiques</a:t>
            </a:r>
            <a:r>
              <a:rPr lang="en-US" sz="1500" dirty="0" smtClean="0">
                <a:solidFill>
                  <a:srgbClr val="000000"/>
                </a:solidFill>
                <a:latin typeface="Arial"/>
                <a:cs typeface="Arial"/>
              </a:rPr>
              <a:t> en lycée</a:t>
            </a:r>
          </a:p>
          <a:p>
            <a:pPr algn="l"/>
            <a:r>
              <a:rPr lang="en-US" sz="1500" dirty="0" smtClean="0">
                <a:solidFill>
                  <a:srgbClr val="000000"/>
                </a:solidFill>
                <a:latin typeface="Arial"/>
                <a:cs typeface="Arial"/>
              </a:rPr>
              <a:t>Trouche, L. et 37 </a:t>
            </a:r>
            <a:r>
              <a:rPr lang="en-US" sz="1500" dirty="0" err="1" smtClean="0">
                <a:solidFill>
                  <a:srgbClr val="000000"/>
                </a:solidFill>
                <a:latin typeface="Arial"/>
                <a:cs typeface="Arial"/>
              </a:rPr>
              <a:t>élèves</a:t>
            </a:r>
            <a:r>
              <a:rPr lang="en-US" sz="1500" dirty="0" smtClean="0">
                <a:solidFill>
                  <a:srgbClr val="000000"/>
                </a:solidFill>
                <a:latin typeface="Arial"/>
                <a:cs typeface="Arial"/>
              </a:rPr>
              <a:t> </a:t>
            </a:r>
            <a:r>
              <a:rPr lang="en-US" sz="1500" dirty="0" err="1" smtClean="0">
                <a:solidFill>
                  <a:srgbClr val="000000"/>
                </a:solidFill>
                <a:latin typeface="Arial"/>
                <a:cs typeface="Arial"/>
              </a:rPr>
              <a:t>d’une</a:t>
            </a:r>
            <a:r>
              <a:rPr lang="en-US" sz="1500" dirty="0" smtClean="0">
                <a:solidFill>
                  <a:srgbClr val="000000"/>
                </a:solidFill>
                <a:latin typeface="Arial"/>
                <a:cs typeface="Arial"/>
              </a:rPr>
              <a:t> </a:t>
            </a:r>
            <a:r>
              <a:rPr lang="en-US" sz="1500" dirty="0" err="1" smtClean="0">
                <a:solidFill>
                  <a:srgbClr val="000000"/>
                </a:solidFill>
                <a:latin typeface="Arial"/>
                <a:cs typeface="Arial"/>
              </a:rPr>
              <a:t>classe</a:t>
            </a:r>
            <a:r>
              <a:rPr lang="en-US" sz="1500" dirty="0" smtClean="0">
                <a:solidFill>
                  <a:srgbClr val="000000"/>
                </a:solidFill>
                <a:latin typeface="Arial"/>
                <a:cs typeface="Arial"/>
              </a:rPr>
              <a:t> de </a:t>
            </a:r>
            <a:r>
              <a:rPr lang="en-US" sz="1500" dirty="0" err="1" smtClean="0">
                <a:solidFill>
                  <a:srgbClr val="000000"/>
                </a:solidFill>
                <a:latin typeface="Arial"/>
                <a:cs typeface="Arial"/>
              </a:rPr>
              <a:t>terminale</a:t>
            </a:r>
            <a:r>
              <a:rPr lang="en-US" sz="1500" dirty="0" smtClean="0">
                <a:solidFill>
                  <a:srgbClr val="000000"/>
                </a:solidFill>
                <a:latin typeface="Arial"/>
                <a:cs typeface="Arial"/>
              </a:rPr>
              <a:t> S (1998). </a:t>
            </a:r>
            <a:r>
              <a:rPr lang="en-US" sz="1500" i="1" dirty="0" smtClean="0">
                <a:solidFill>
                  <a:srgbClr val="000000"/>
                </a:solidFill>
                <a:latin typeface="Arial"/>
                <a:cs typeface="Arial"/>
              </a:rPr>
              <a:t>Faire des mathématiques avec des </a:t>
            </a:r>
            <a:r>
              <a:rPr lang="en-US" sz="1500" i="1" dirty="0" err="1" smtClean="0">
                <a:solidFill>
                  <a:srgbClr val="000000"/>
                </a:solidFill>
                <a:latin typeface="Arial"/>
                <a:cs typeface="Arial"/>
              </a:rPr>
              <a:t>calculatrices</a:t>
            </a:r>
            <a:r>
              <a:rPr lang="en-US" sz="1500" i="1" dirty="0" smtClean="0">
                <a:solidFill>
                  <a:srgbClr val="000000"/>
                </a:solidFill>
                <a:latin typeface="Arial"/>
                <a:cs typeface="Arial"/>
              </a:rPr>
              <a:t> </a:t>
            </a:r>
            <a:r>
              <a:rPr lang="en-US" sz="1500" i="1" dirty="0" err="1" smtClean="0">
                <a:solidFill>
                  <a:srgbClr val="000000"/>
                </a:solidFill>
                <a:latin typeface="Arial"/>
                <a:cs typeface="Arial"/>
              </a:rPr>
              <a:t>symboliques</a:t>
            </a:r>
            <a:r>
              <a:rPr lang="en-US" sz="1500" i="1" dirty="0" smtClean="0">
                <a:solidFill>
                  <a:srgbClr val="000000"/>
                </a:solidFill>
                <a:latin typeface="Arial"/>
                <a:cs typeface="Arial"/>
              </a:rPr>
              <a:t>, 37 variations </a:t>
            </a:r>
            <a:r>
              <a:rPr lang="en-US" sz="1500" i="1" dirty="0" err="1" smtClean="0">
                <a:solidFill>
                  <a:srgbClr val="000000"/>
                </a:solidFill>
                <a:latin typeface="Arial"/>
                <a:cs typeface="Arial"/>
              </a:rPr>
              <a:t>sur</a:t>
            </a:r>
            <a:r>
              <a:rPr lang="en-US" sz="1500" i="1" dirty="0" smtClean="0">
                <a:solidFill>
                  <a:srgbClr val="000000"/>
                </a:solidFill>
                <a:latin typeface="Arial"/>
                <a:cs typeface="Arial"/>
              </a:rPr>
              <a:t> un </a:t>
            </a:r>
            <a:r>
              <a:rPr lang="en-US" sz="1500" i="1" dirty="0" err="1" smtClean="0">
                <a:solidFill>
                  <a:srgbClr val="000000"/>
                </a:solidFill>
                <a:latin typeface="Arial"/>
                <a:cs typeface="Arial"/>
              </a:rPr>
              <a:t>thème</a:t>
            </a:r>
            <a:r>
              <a:rPr lang="en-US" sz="1500" i="1" dirty="0" smtClean="0">
                <a:solidFill>
                  <a:srgbClr val="000000"/>
                </a:solidFill>
                <a:latin typeface="Arial"/>
                <a:cs typeface="Arial"/>
              </a:rPr>
              <a:t> </a:t>
            </a:r>
            <a:r>
              <a:rPr lang="en-US" sz="1500" i="1" dirty="0" err="1" smtClean="0">
                <a:solidFill>
                  <a:srgbClr val="000000"/>
                </a:solidFill>
                <a:latin typeface="Arial"/>
                <a:cs typeface="Arial"/>
              </a:rPr>
              <a:t>imposé</a:t>
            </a:r>
            <a:endParaRPr lang="en-US" sz="1500" i="1" dirty="0" smtClean="0">
              <a:solidFill>
                <a:srgbClr val="000000"/>
              </a:solidFill>
              <a:latin typeface="Arial"/>
              <a:cs typeface="Arial"/>
            </a:endParaRPr>
          </a:p>
          <a:p>
            <a:pPr algn="l"/>
            <a:r>
              <a:rPr lang="fr-FR" sz="1500" dirty="0">
                <a:solidFill>
                  <a:schemeClr val="tx1"/>
                </a:solidFill>
                <a:latin typeface="Arial"/>
                <a:cs typeface="Arial"/>
              </a:rPr>
              <a:t>Trouche, L. (2000). La parabole du gaucher et de la casserole à bec </a:t>
            </a:r>
            <a:r>
              <a:rPr lang="fr-FR" sz="1500" dirty="0" smtClean="0">
                <a:solidFill>
                  <a:schemeClr val="tx1"/>
                </a:solidFill>
                <a:latin typeface="Arial"/>
                <a:cs typeface="Arial"/>
              </a:rPr>
              <a:t>verseur</a:t>
            </a:r>
            <a:endParaRPr lang="en-US" sz="1500" i="1" dirty="0" smtClean="0">
              <a:solidFill>
                <a:srgbClr val="000000"/>
              </a:solidFill>
              <a:latin typeface="Arial"/>
              <a:cs typeface="Arial"/>
            </a:endParaRPr>
          </a:p>
          <a:p>
            <a:pPr algn="l"/>
            <a:r>
              <a:rPr lang="en-US" sz="1500" dirty="0" smtClean="0">
                <a:solidFill>
                  <a:srgbClr val="000000"/>
                </a:solidFill>
                <a:latin typeface="Arial"/>
                <a:cs typeface="Arial"/>
              </a:rPr>
              <a:t>Guin, D., &amp; Trouche, L. (1998). The Complex Process of Converting Tools into Mathematical </a:t>
            </a:r>
            <a:r>
              <a:rPr lang="en-US" sz="1500" dirty="0" smtClean="0">
                <a:solidFill>
                  <a:schemeClr val="tx1"/>
                </a:solidFill>
                <a:latin typeface="Arial"/>
                <a:cs typeface="Arial"/>
              </a:rPr>
              <a:t>Instruments. </a:t>
            </a:r>
          </a:p>
          <a:p>
            <a:pPr algn="l"/>
            <a:r>
              <a:rPr lang="en-US" sz="1500" dirty="0">
                <a:solidFill>
                  <a:srgbClr val="000000"/>
                </a:solidFill>
                <a:latin typeface="Arial"/>
                <a:cs typeface="Arial"/>
              </a:rPr>
              <a:t>Drijvers, P., &amp; Trouche, L. (2008). From artifacts to instruments: a theoretical framework behind the orchestra metaphor. </a:t>
            </a:r>
            <a:endParaRPr lang="en-US" sz="1500" dirty="0" smtClean="0">
              <a:solidFill>
                <a:schemeClr val="tx1"/>
              </a:solidFill>
              <a:latin typeface="Arial"/>
              <a:cs typeface="Arial"/>
            </a:endParaRPr>
          </a:p>
          <a:p>
            <a:pPr algn="l"/>
            <a:r>
              <a:rPr lang="en-US" sz="1500" dirty="0" smtClean="0">
                <a:solidFill>
                  <a:schemeClr val="tx1"/>
                </a:solidFill>
                <a:latin typeface="Arial"/>
                <a:cs typeface="Arial"/>
              </a:rPr>
              <a:t>Guin, D., </a:t>
            </a:r>
            <a:r>
              <a:rPr lang="en-US" sz="1500" dirty="0" err="1" smtClean="0">
                <a:solidFill>
                  <a:schemeClr val="tx1"/>
                </a:solidFill>
                <a:latin typeface="Arial"/>
                <a:cs typeface="Arial"/>
              </a:rPr>
              <a:t>Joab</a:t>
            </a:r>
            <a:r>
              <a:rPr lang="en-US" sz="1500" dirty="0" smtClean="0">
                <a:solidFill>
                  <a:srgbClr val="000000"/>
                </a:solidFill>
                <a:latin typeface="Arial"/>
                <a:cs typeface="Arial"/>
              </a:rPr>
              <a:t>, M., &amp; Trouche, L. (Eds.) (2008). </a:t>
            </a:r>
            <a:r>
              <a:rPr lang="en-US" sz="1500" i="1" dirty="0" smtClean="0">
                <a:solidFill>
                  <a:srgbClr val="000000"/>
                </a:solidFill>
                <a:latin typeface="Arial"/>
                <a:cs typeface="Arial"/>
              </a:rPr>
              <a:t>Conception collaborative de ressources pour l’enseignement des mathématiques, </a:t>
            </a:r>
            <a:r>
              <a:rPr lang="en-US" sz="1500" i="1" dirty="0" err="1" smtClean="0">
                <a:solidFill>
                  <a:srgbClr val="000000"/>
                </a:solidFill>
                <a:latin typeface="Arial"/>
                <a:cs typeface="Arial"/>
              </a:rPr>
              <a:t>l’expérience</a:t>
            </a:r>
            <a:r>
              <a:rPr lang="en-US" sz="1500" i="1" dirty="0" smtClean="0">
                <a:solidFill>
                  <a:srgbClr val="000000"/>
                </a:solidFill>
                <a:latin typeface="Arial"/>
                <a:cs typeface="Arial"/>
              </a:rPr>
              <a:t> du </a:t>
            </a:r>
            <a:r>
              <a:rPr lang="en-US" sz="1500" i="1" dirty="0" err="1" smtClean="0">
                <a:solidFill>
                  <a:srgbClr val="000000"/>
                </a:solidFill>
                <a:latin typeface="Arial"/>
                <a:cs typeface="Arial"/>
              </a:rPr>
              <a:t>SFoDEM</a:t>
            </a:r>
            <a:r>
              <a:rPr lang="en-US" sz="1500" i="1" dirty="0" smtClean="0">
                <a:solidFill>
                  <a:srgbClr val="000000"/>
                </a:solidFill>
                <a:latin typeface="Arial"/>
                <a:cs typeface="Arial"/>
              </a:rPr>
              <a:t> (2000-2006),</a:t>
            </a:r>
            <a:r>
              <a:rPr lang="en-US" sz="1500" dirty="0" smtClean="0">
                <a:solidFill>
                  <a:srgbClr val="000000"/>
                </a:solidFill>
                <a:latin typeface="Arial"/>
                <a:cs typeface="Arial"/>
              </a:rPr>
              <a:t> </a:t>
            </a:r>
          </a:p>
          <a:p>
            <a:pPr algn="l"/>
            <a:r>
              <a:rPr lang="en-US" sz="1500" dirty="0" smtClean="0">
                <a:solidFill>
                  <a:srgbClr val="000000"/>
                </a:solidFill>
                <a:latin typeface="Arial"/>
                <a:cs typeface="Arial"/>
              </a:rPr>
              <a:t>Gueudet, G., &amp; Trouche, L. (2009). Towards new documentation systems for mathematics teachers?</a:t>
            </a:r>
            <a:r>
              <a:rPr lang="en-US" sz="1500" i="1" dirty="0" smtClean="0">
                <a:solidFill>
                  <a:srgbClr val="000000"/>
                </a:solidFill>
                <a:latin typeface="Arial"/>
                <a:cs typeface="Arial"/>
              </a:rPr>
              <a:t> </a:t>
            </a:r>
          </a:p>
          <a:p>
            <a:pPr algn="l"/>
            <a:r>
              <a:rPr lang="en-US" sz="1500" dirty="0" smtClean="0">
                <a:solidFill>
                  <a:srgbClr val="000000"/>
                </a:solidFill>
                <a:latin typeface="Arial"/>
                <a:cs typeface="Arial"/>
              </a:rPr>
              <a:t>Gueudet, G., Pepin, B., &amp; Trouche, L. (Eds.) (2012). </a:t>
            </a:r>
            <a:r>
              <a:rPr lang="en-US" sz="1500" i="1" dirty="0" smtClean="0">
                <a:solidFill>
                  <a:srgbClr val="000000"/>
                </a:solidFill>
                <a:latin typeface="Arial"/>
                <a:cs typeface="Arial"/>
              </a:rPr>
              <a:t>From Text to ‘Lived’ Resources: Mathematics Curriculum Materials and Teacher Development</a:t>
            </a:r>
          </a:p>
          <a:p>
            <a:pPr algn="l"/>
            <a:r>
              <a:rPr lang="en-US" sz="1500" dirty="0" smtClean="0">
                <a:solidFill>
                  <a:srgbClr val="000000"/>
                </a:solidFill>
                <a:latin typeface="Arial"/>
                <a:cs typeface="Arial"/>
              </a:rPr>
              <a:t>Monaghan, J., Trouche, L., &amp; </a:t>
            </a:r>
            <a:r>
              <a:rPr lang="en-US" sz="1500" dirty="0" err="1" smtClean="0">
                <a:solidFill>
                  <a:srgbClr val="000000"/>
                </a:solidFill>
                <a:latin typeface="Arial"/>
                <a:cs typeface="Arial"/>
              </a:rPr>
              <a:t>Borwein</a:t>
            </a:r>
            <a:r>
              <a:rPr lang="en-US" sz="1500" dirty="0" smtClean="0">
                <a:solidFill>
                  <a:srgbClr val="000000"/>
                </a:solidFill>
                <a:latin typeface="Arial"/>
                <a:cs typeface="Arial"/>
              </a:rPr>
              <a:t>, J. (2016). </a:t>
            </a:r>
            <a:r>
              <a:rPr lang="en-US" sz="1500" i="1" dirty="0" smtClean="0">
                <a:solidFill>
                  <a:srgbClr val="000000"/>
                </a:solidFill>
                <a:latin typeface="Arial"/>
                <a:cs typeface="Arial"/>
              </a:rPr>
              <a:t>Tools and Mathematics: Instruments for Learning</a:t>
            </a:r>
          </a:p>
          <a:p>
            <a:pPr algn="l"/>
            <a:r>
              <a:rPr lang="en-US" sz="1500" dirty="0" smtClean="0">
                <a:solidFill>
                  <a:srgbClr val="000000"/>
                </a:solidFill>
                <a:latin typeface="Arial"/>
                <a:cs typeface="Arial"/>
              </a:rPr>
              <a:t>Trouche, L., Gueudet, G., &amp; Pepin, B. (Eds.) (2019). </a:t>
            </a:r>
            <a:r>
              <a:rPr lang="en-US" sz="1500" i="1" dirty="0" smtClean="0">
                <a:solidFill>
                  <a:srgbClr val="000000"/>
                </a:solidFill>
                <a:latin typeface="Arial"/>
                <a:cs typeface="Arial"/>
              </a:rPr>
              <a:t>The 'resource' approach to Mathematics Education</a:t>
            </a:r>
            <a:endParaRPr lang="en-US" sz="1500" dirty="0">
              <a:solidFill>
                <a:srgbClr val="000000"/>
              </a:solidFill>
              <a:latin typeface="Arial"/>
              <a:cs typeface="Arial"/>
            </a:endParaRPr>
          </a:p>
        </p:txBody>
      </p:sp>
      <p:sp>
        <p:nvSpPr>
          <p:cNvPr id="7" name="ZoneTexte 6"/>
          <p:cNvSpPr txBox="1"/>
          <p:nvPr/>
        </p:nvSpPr>
        <p:spPr>
          <a:xfrm>
            <a:off x="755576" y="1268760"/>
            <a:ext cx="3053694" cy="369332"/>
          </a:xfrm>
          <a:prstGeom prst="rect">
            <a:avLst/>
          </a:prstGeom>
          <a:noFill/>
        </p:spPr>
        <p:txBody>
          <a:bodyPr wrap="none" rtlCol="0">
            <a:spAutoFit/>
          </a:bodyPr>
          <a:lstStyle/>
          <a:p>
            <a:r>
              <a:rPr lang="en-US" i="1" dirty="0" smtClean="0">
                <a:latin typeface="Arial"/>
                <a:cs typeface="Arial"/>
              </a:rPr>
              <a:t>Top ten daughter resources</a:t>
            </a:r>
            <a:endParaRPr lang="en-US" i="1" dirty="0">
              <a:latin typeface="Arial"/>
              <a:cs typeface="Arial"/>
            </a:endParaRPr>
          </a:p>
        </p:txBody>
      </p:sp>
      <p:sp>
        <p:nvSpPr>
          <p:cNvPr id="8" name="Titre 1"/>
          <p:cNvSpPr txBox="1">
            <a:spLocks/>
          </p:cNvSpPr>
          <p:nvPr/>
        </p:nvSpPr>
        <p:spPr>
          <a:xfrm>
            <a:off x="683568" y="404664"/>
            <a:ext cx="4464496" cy="64807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500"/>
              </a:spcAft>
            </a:pPr>
            <a:r>
              <a:rPr lang="en-US" sz="3000" dirty="0" smtClean="0">
                <a:solidFill>
                  <a:srgbClr val="800000"/>
                </a:solidFill>
                <a:latin typeface="Arial"/>
                <a:cs typeface="Arial"/>
              </a:rPr>
              <a:t>A knotwork of trajectories</a:t>
            </a:r>
            <a:endParaRPr lang="en-US" sz="2000" dirty="0">
              <a:solidFill>
                <a:srgbClr val="800000"/>
              </a:solidFill>
              <a:latin typeface="Arial"/>
              <a:cs typeface="Arial"/>
            </a:endParaRPr>
          </a:p>
        </p:txBody>
      </p:sp>
      <p:pic>
        <p:nvPicPr>
          <p:cNvPr id="9" name="Image 8"/>
          <p:cNvPicPr>
            <a:picLocks noChangeAspect="1"/>
          </p:cNvPicPr>
          <p:nvPr/>
        </p:nvPicPr>
        <p:blipFill>
          <a:blip r:embed="rId3"/>
          <a:stretch>
            <a:fillRect/>
          </a:stretch>
        </p:blipFill>
        <p:spPr>
          <a:xfrm>
            <a:off x="5364088" y="260648"/>
            <a:ext cx="3431267" cy="1368152"/>
          </a:xfrm>
          <a:prstGeom prst="rect">
            <a:avLst/>
          </a:prstGeom>
        </p:spPr>
      </p:pic>
    </p:spTree>
    <p:extLst>
      <p:ext uri="{BB962C8B-B14F-4D97-AF65-F5344CB8AC3E}">
        <p14:creationId xmlns:p14="http://schemas.microsoft.com/office/powerpoint/2010/main" val="30739399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2"/>
          <p:cNvSpPr txBox="1">
            <a:spLocks/>
          </p:cNvSpPr>
          <p:nvPr/>
        </p:nvSpPr>
        <p:spPr>
          <a:xfrm>
            <a:off x="755576" y="1728192"/>
            <a:ext cx="8208912" cy="494116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500" dirty="0" smtClean="0">
                <a:solidFill>
                  <a:srgbClr val="BFBFBF"/>
                </a:solidFill>
                <a:latin typeface="Arial"/>
                <a:cs typeface="Arial"/>
              </a:rPr>
              <a:t>Faure, C., </a:t>
            </a:r>
            <a:r>
              <a:rPr lang="en-US" sz="1500" dirty="0" err="1" smtClean="0">
                <a:solidFill>
                  <a:srgbClr val="BFBFBF"/>
                </a:solidFill>
                <a:latin typeface="Arial"/>
                <a:cs typeface="Arial"/>
              </a:rPr>
              <a:t>Noguès</a:t>
            </a:r>
            <a:r>
              <a:rPr lang="en-US" sz="1500" dirty="0" smtClean="0">
                <a:solidFill>
                  <a:srgbClr val="BFBFBF"/>
                </a:solidFill>
                <a:latin typeface="Arial"/>
                <a:cs typeface="Arial"/>
              </a:rPr>
              <a:t>, M., </a:t>
            </a:r>
            <a:r>
              <a:rPr lang="en-US" sz="1500" dirty="0" err="1" smtClean="0">
                <a:solidFill>
                  <a:srgbClr val="BFBFBF"/>
                </a:solidFill>
                <a:latin typeface="Arial"/>
                <a:cs typeface="Arial"/>
              </a:rPr>
              <a:t>Nouazé</a:t>
            </a:r>
            <a:r>
              <a:rPr lang="en-US" sz="1500" dirty="0" smtClean="0">
                <a:solidFill>
                  <a:srgbClr val="BFBFBF"/>
                </a:solidFill>
                <a:latin typeface="Arial"/>
                <a:cs typeface="Arial"/>
              </a:rPr>
              <a:t>, Y., &amp; Trouche, L. (1993). Pour une prise en </a:t>
            </a:r>
            <a:r>
              <a:rPr lang="en-US" sz="1500" dirty="0" err="1" smtClean="0">
                <a:solidFill>
                  <a:srgbClr val="BFBFBF"/>
                </a:solidFill>
                <a:latin typeface="Arial"/>
                <a:cs typeface="Arial"/>
              </a:rPr>
              <a:t>compte</a:t>
            </a:r>
            <a:r>
              <a:rPr lang="en-US" sz="1500" dirty="0" smtClean="0">
                <a:solidFill>
                  <a:srgbClr val="BFBFBF"/>
                </a:solidFill>
                <a:latin typeface="Arial"/>
                <a:cs typeface="Arial"/>
              </a:rPr>
              <a:t> des </a:t>
            </a:r>
            <a:r>
              <a:rPr lang="en-US" sz="1500" dirty="0" err="1" smtClean="0">
                <a:solidFill>
                  <a:srgbClr val="BFBFBF"/>
                </a:solidFill>
                <a:latin typeface="Arial"/>
                <a:cs typeface="Arial"/>
              </a:rPr>
              <a:t>calculatrices</a:t>
            </a:r>
            <a:r>
              <a:rPr lang="en-US" sz="1500" dirty="0" smtClean="0">
                <a:solidFill>
                  <a:srgbClr val="BFBFBF"/>
                </a:solidFill>
                <a:latin typeface="Arial"/>
                <a:cs typeface="Arial"/>
              </a:rPr>
              <a:t> </a:t>
            </a:r>
            <a:r>
              <a:rPr lang="en-US" sz="1500" dirty="0" err="1" smtClean="0">
                <a:solidFill>
                  <a:srgbClr val="BFBFBF"/>
                </a:solidFill>
                <a:latin typeface="Arial"/>
                <a:cs typeface="Arial"/>
              </a:rPr>
              <a:t>graphiques</a:t>
            </a:r>
            <a:r>
              <a:rPr lang="en-US" sz="1500" dirty="0" smtClean="0">
                <a:solidFill>
                  <a:srgbClr val="BFBFBF"/>
                </a:solidFill>
                <a:latin typeface="Arial"/>
                <a:cs typeface="Arial"/>
              </a:rPr>
              <a:t> en lycée</a:t>
            </a:r>
          </a:p>
          <a:p>
            <a:pPr algn="l"/>
            <a:r>
              <a:rPr lang="en-US" sz="1500" dirty="0" smtClean="0">
                <a:solidFill>
                  <a:srgbClr val="BFBFBF"/>
                </a:solidFill>
                <a:latin typeface="Arial"/>
                <a:cs typeface="Arial"/>
              </a:rPr>
              <a:t>Trouche, L. et 37 </a:t>
            </a:r>
            <a:r>
              <a:rPr lang="en-US" sz="1500" dirty="0" err="1" smtClean="0">
                <a:solidFill>
                  <a:srgbClr val="BFBFBF"/>
                </a:solidFill>
                <a:latin typeface="Arial"/>
                <a:cs typeface="Arial"/>
              </a:rPr>
              <a:t>élèves</a:t>
            </a:r>
            <a:r>
              <a:rPr lang="en-US" sz="1500" dirty="0" smtClean="0">
                <a:solidFill>
                  <a:srgbClr val="BFBFBF"/>
                </a:solidFill>
                <a:latin typeface="Arial"/>
                <a:cs typeface="Arial"/>
              </a:rPr>
              <a:t> </a:t>
            </a:r>
            <a:r>
              <a:rPr lang="en-US" sz="1500" dirty="0" err="1" smtClean="0">
                <a:solidFill>
                  <a:srgbClr val="BFBFBF"/>
                </a:solidFill>
                <a:latin typeface="Arial"/>
                <a:cs typeface="Arial"/>
              </a:rPr>
              <a:t>d’une</a:t>
            </a:r>
            <a:r>
              <a:rPr lang="en-US" sz="1500" dirty="0" smtClean="0">
                <a:solidFill>
                  <a:srgbClr val="BFBFBF"/>
                </a:solidFill>
                <a:latin typeface="Arial"/>
                <a:cs typeface="Arial"/>
              </a:rPr>
              <a:t> </a:t>
            </a:r>
            <a:r>
              <a:rPr lang="en-US" sz="1500" dirty="0" err="1" smtClean="0">
                <a:solidFill>
                  <a:srgbClr val="BFBFBF"/>
                </a:solidFill>
                <a:latin typeface="Arial"/>
                <a:cs typeface="Arial"/>
              </a:rPr>
              <a:t>classe</a:t>
            </a:r>
            <a:r>
              <a:rPr lang="en-US" sz="1500" dirty="0" smtClean="0">
                <a:solidFill>
                  <a:srgbClr val="BFBFBF"/>
                </a:solidFill>
                <a:latin typeface="Arial"/>
                <a:cs typeface="Arial"/>
              </a:rPr>
              <a:t> de </a:t>
            </a:r>
            <a:r>
              <a:rPr lang="en-US" sz="1500" dirty="0" err="1" smtClean="0">
                <a:solidFill>
                  <a:srgbClr val="BFBFBF"/>
                </a:solidFill>
                <a:latin typeface="Arial"/>
                <a:cs typeface="Arial"/>
              </a:rPr>
              <a:t>terminale</a:t>
            </a:r>
            <a:r>
              <a:rPr lang="en-US" sz="1500" dirty="0" smtClean="0">
                <a:solidFill>
                  <a:srgbClr val="BFBFBF"/>
                </a:solidFill>
                <a:latin typeface="Arial"/>
                <a:cs typeface="Arial"/>
              </a:rPr>
              <a:t> S (1998). </a:t>
            </a:r>
            <a:r>
              <a:rPr lang="en-US" sz="1500" i="1" dirty="0" smtClean="0">
                <a:solidFill>
                  <a:srgbClr val="BFBFBF"/>
                </a:solidFill>
                <a:latin typeface="Arial"/>
                <a:cs typeface="Arial"/>
              </a:rPr>
              <a:t>Faire des mathématiques avec des </a:t>
            </a:r>
            <a:r>
              <a:rPr lang="en-US" sz="1500" i="1" dirty="0" err="1" smtClean="0">
                <a:solidFill>
                  <a:srgbClr val="BFBFBF"/>
                </a:solidFill>
                <a:latin typeface="Arial"/>
                <a:cs typeface="Arial"/>
              </a:rPr>
              <a:t>calculatrices</a:t>
            </a:r>
            <a:r>
              <a:rPr lang="en-US" sz="1500" i="1" dirty="0" smtClean="0">
                <a:solidFill>
                  <a:srgbClr val="BFBFBF"/>
                </a:solidFill>
                <a:latin typeface="Arial"/>
                <a:cs typeface="Arial"/>
              </a:rPr>
              <a:t> </a:t>
            </a:r>
            <a:r>
              <a:rPr lang="en-US" sz="1500" i="1" dirty="0" err="1" smtClean="0">
                <a:solidFill>
                  <a:srgbClr val="BFBFBF"/>
                </a:solidFill>
                <a:latin typeface="Arial"/>
                <a:cs typeface="Arial"/>
              </a:rPr>
              <a:t>symboliques</a:t>
            </a:r>
            <a:r>
              <a:rPr lang="en-US" sz="1500" i="1" dirty="0" smtClean="0">
                <a:solidFill>
                  <a:srgbClr val="BFBFBF"/>
                </a:solidFill>
                <a:latin typeface="Arial"/>
                <a:cs typeface="Arial"/>
              </a:rPr>
              <a:t>, 37 variations </a:t>
            </a:r>
            <a:r>
              <a:rPr lang="en-US" sz="1500" i="1" dirty="0" err="1" smtClean="0">
                <a:solidFill>
                  <a:srgbClr val="BFBFBF"/>
                </a:solidFill>
                <a:latin typeface="Arial"/>
                <a:cs typeface="Arial"/>
              </a:rPr>
              <a:t>sur</a:t>
            </a:r>
            <a:r>
              <a:rPr lang="en-US" sz="1500" i="1" dirty="0" smtClean="0">
                <a:solidFill>
                  <a:srgbClr val="BFBFBF"/>
                </a:solidFill>
                <a:latin typeface="Arial"/>
                <a:cs typeface="Arial"/>
              </a:rPr>
              <a:t> un </a:t>
            </a:r>
            <a:r>
              <a:rPr lang="en-US" sz="1500" i="1" dirty="0" err="1" smtClean="0">
                <a:solidFill>
                  <a:srgbClr val="BFBFBF"/>
                </a:solidFill>
                <a:latin typeface="Arial"/>
                <a:cs typeface="Arial"/>
              </a:rPr>
              <a:t>thème</a:t>
            </a:r>
            <a:r>
              <a:rPr lang="en-US" sz="1500" i="1" dirty="0" smtClean="0">
                <a:solidFill>
                  <a:srgbClr val="BFBFBF"/>
                </a:solidFill>
                <a:latin typeface="Arial"/>
                <a:cs typeface="Arial"/>
              </a:rPr>
              <a:t> </a:t>
            </a:r>
            <a:r>
              <a:rPr lang="en-US" sz="1500" i="1" dirty="0" err="1" smtClean="0">
                <a:solidFill>
                  <a:srgbClr val="BFBFBF"/>
                </a:solidFill>
                <a:latin typeface="Arial"/>
                <a:cs typeface="Arial"/>
              </a:rPr>
              <a:t>imposé</a:t>
            </a:r>
            <a:endParaRPr lang="en-US" sz="1500" i="1" dirty="0" smtClean="0">
              <a:solidFill>
                <a:srgbClr val="BFBFBF"/>
              </a:solidFill>
              <a:latin typeface="Arial"/>
              <a:cs typeface="Arial"/>
            </a:endParaRPr>
          </a:p>
          <a:p>
            <a:pPr algn="l"/>
            <a:r>
              <a:rPr lang="fr-FR" sz="1500" dirty="0">
                <a:solidFill>
                  <a:schemeClr val="tx1"/>
                </a:solidFill>
                <a:latin typeface="Arial"/>
                <a:cs typeface="Arial"/>
              </a:rPr>
              <a:t>Trouche, L. (2000). La parabole du gaucher et de la casserole à bec </a:t>
            </a:r>
            <a:r>
              <a:rPr lang="fr-FR" sz="1500" dirty="0" smtClean="0">
                <a:solidFill>
                  <a:schemeClr val="tx1"/>
                </a:solidFill>
                <a:latin typeface="Arial"/>
                <a:cs typeface="Arial"/>
              </a:rPr>
              <a:t>verseur</a:t>
            </a:r>
            <a:endParaRPr lang="en-US" sz="1500" i="1" dirty="0" smtClean="0">
              <a:solidFill>
                <a:srgbClr val="000000"/>
              </a:solidFill>
              <a:latin typeface="Arial"/>
              <a:cs typeface="Arial"/>
            </a:endParaRPr>
          </a:p>
          <a:p>
            <a:pPr algn="l"/>
            <a:r>
              <a:rPr lang="en-US" sz="1500" dirty="0" smtClean="0">
                <a:solidFill>
                  <a:srgbClr val="BFBFBF"/>
                </a:solidFill>
                <a:latin typeface="Arial"/>
                <a:cs typeface="Arial"/>
              </a:rPr>
              <a:t>Guin, D., &amp; Trouche, L. (1998). The Complex Process of Converting Tools into Mathematical Instruments. </a:t>
            </a:r>
          </a:p>
          <a:p>
            <a:pPr algn="l"/>
            <a:r>
              <a:rPr lang="en-US" sz="1500" dirty="0">
                <a:solidFill>
                  <a:srgbClr val="BFBFBF"/>
                </a:solidFill>
                <a:latin typeface="Arial"/>
                <a:cs typeface="Arial"/>
              </a:rPr>
              <a:t>Drijvers, P., &amp; Trouche, L. (2008). From artifacts to instruments: a theoretical framework behind the orchestra metaphor. </a:t>
            </a:r>
            <a:endParaRPr lang="en-US" sz="1500" dirty="0" smtClean="0">
              <a:solidFill>
                <a:srgbClr val="BFBFBF"/>
              </a:solidFill>
              <a:latin typeface="Arial"/>
              <a:cs typeface="Arial"/>
            </a:endParaRPr>
          </a:p>
          <a:p>
            <a:pPr algn="l"/>
            <a:r>
              <a:rPr lang="en-US" sz="1500" dirty="0" smtClean="0">
                <a:solidFill>
                  <a:srgbClr val="BFBFBF"/>
                </a:solidFill>
                <a:latin typeface="Arial"/>
                <a:cs typeface="Arial"/>
              </a:rPr>
              <a:t>Guin, D., </a:t>
            </a:r>
            <a:r>
              <a:rPr lang="en-US" sz="1500" dirty="0" err="1" smtClean="0">
                <a:solidFill>
                  <a:srgbClr val="BFBFBF"/>
                </a:solidFill>
                <a:latin typeface="Arial"/>
                <a:cs typeface="Arial"/>
              </a:rPr>
              <a:t>Joab</a:t>
            </a:r>
            <a:r>
              <a:rPr lang="en-US" sz="1500" dirty="0" smtClean="0">
                <a:solidFill>
                  <a:srgbClr val="BFBFBF"/>
                </a:solidFill>
                <a:latin typeface="Arial"/>
                <a:cs typeface="Arial"/>
              </a:rPr>
              <a:t>, M., &amp; Trouche, L. (Eds.) (2008). </a:t>
            </a:r>
            <a:r>
              <a:rPr lang="en-US" sz="1500" i="1" dirty="0" smtClean="0">
                <a:solidFill>
                  <a:srgbClr val="BFBFBF"/>
                </a:solidFill>
                <a:latin typeface="Arial"/>
                <a:cs typeface="Arial"/>
              </a:rPr>
              <a:t>Conception collaborative de ressources pour l’enseignement des mathématiques, </a:t>
            </a:r>
            <a:r>
              <a:rPr lang="en-US" sz="1500" i="1" dirty="0" err="1" smtClean="0">
                <a:solidFill>
                  <a:srgbClr val="BFBFBF"/>
                </a:solidFill>
                <a:latin typeface="Arial"/>
                <a:cs typeface="Arial"/>
              </a:rPr>
              <a:t>l’expérience</a:t>
            </a:r>
            <a:r>
              <a:rPr lang="en-US" sz="1500" i="1" dirty="0" smtClean="0">
                <a:solidFill>
                  <a:srgbClr val="BFBFBF"/>
                </a:solidFill>
                <a:latin typeface="Arial"/>
                <a:cs typeface="Arial"/>
              </a:rPr>
              <a:t> du </a:t>
            </a:r>
            <a:r>
              <a:rPr lang="en-US" sz="1500" i="1" dirty="0" err="1" smtClean="0">
                <a:solidFill>
                  <a:srgbClr val="BFBFBF"/>
                </a:solidFill>
                <a:latin typeface="Arial"/>
                <a:cs typeface="Arial"/>
              </a:rPr>
              <a:t>SFoDEM</a:t>
            </a:r>
            <a:r>
              <a:rPr lang="en-US" sz="1500" i="1" dirty="0" smtClean="0">
                <a:solidFill>
                  <a:srgbClr val="BFBFBF"/>
                </a:solidFill>
                <a:latin typeface="Arial"/>
                <a:cs typeface="Arial"/>
              </a:rPr>
              <a:t> (2000-2006),</a:t>
            </a:r>
            <a:r>
              <a:rPr lang="en-US" sz="1500" dirty="0" smtClean="0">
                <a:solidFill>
                  <a:srgbClr val="BFBFBF"/>
                </a:solidFill>
                <a:latin typeface="Arial"/>
                <a:cs typeface="Arial"/>
              </a:rPr>
              <a:t> </a:t>
            </a:r>
          </a:p>
          <a:p>
            <a:pPr algn="l"/>
            <a:r>
              <a:rPr lang="en-US" sz="1500" dirty="0" smtClean="0">
                <a:solidFill>
                  <a:srgbClr val="BFBFBF"/>
                </a:solidFill>
                <a:latin typeface="Arial"/>
                <a:cs typeface="Arial"/>
              </a:rPr>
              <a:t>Gueudet, G., &amp; Trouche, L. (2009). Towards new documentation systems for mathematics teachers?</a:t>
            </a:r>
            <a:r>
              <a:rPr lang="en-US" sz="1500" i="1" dirty="0" smtClean="0">
                <a:solidFill>
                  <a:srgbClr val="BFBFBF"/>
                </a:solidFill>
                <a:latin typeface="Arial"/>
                <a:cs typeface="Arial"/>
              </a:rPr>
              <a:t> </a:t>
            </a:r>
          </a:p>
          <a:p>
            <a:pPr algn="l"/>
            <a:r>
              <a:rPr lang="en-US" sz="1500" dirty="0" smtClean="0">
                <a:solidFill>
                  <a:srgbClr val="BFBFBF"/>
                </a:solidFill>
                <a:latin typeface="Arial"/>
                <a:cs typeface="Arial"/>
              </a:rPr>
              <a:t>Gueudet, G., Pepin, B., &amp; Trouche, L. (Eds.) (2012). </a:t>
            </a:r>
            <a:r>
              <a:rPr lang="en-US" sz="1500" i="1" dirty="0" smtClean="0">
                <a:solidFill>
                  <a:srgbClr val="BFBFBF"/>
                </a:solidFill>
                <a:latin typeface="Arial"/>
                <a:cs typeface="Arial"/>
              </a:rPr>
              <a:t>From Text to ‘Lived’ Resources: Mathematics Curriculum Materials and Teacher Development</a:t>
            </a:r>
          </a:p>
          <a:p>
            <a:pPr algn="l"/>
            <a:r>
              <a:rPr lang="en-US" sz="1500" dirty="0" smtClean="0">
                <a:solidFill>
                  <a:srgbClr val="BFBFBF"/>
                </a:solidFill>
                <a:latin typeface="Arial"/>
                <a:cs typeface="Arial"/>
              </a:rPr>
              <a:t>Monaghan, J., Trouche, L., &amp; </a:t>
            </a:r>
            <a:r>
              <a:rPr lang="en-US" sz="1500" dirty="0" err="1" smtClean="0">
                <a:solidFill>
                  <a:srgbClr val="BFBFBF"/>
                </a:solidFill>
                <a:latin typeface="Arial"/>
                <a:cs typeface="Arial"/>
              </a:rPr>
              <a:t>Borwein</a:t>
            </a:r>
            <a:r>
              <a:rPr lang="en-US" sz="1500" dirty="0" smtClean="0">
                <a:solidFill>
                  <a:srgbClr val="BFBFBF"/>
                </a:solidFill>
                <a:latin typeface="Arial"/>
                <a:cs typeface="Arial"/>
              </a:rPr>
              <a:t>, J. (2016). </a:t>
            </a:r>
            <a:r>
              <a:rPr lang="en-US" sz="1500" i="1" dirty="0" smtClean="0">
                <a:solidFill>
                  <a:srgbClr val="BFBFBF"/>
                </a:solidFill>
                <a:latin typeface="Arial"/>
                <a:cs typeface="Arial"/>
              </a:rPr>
              <a:t>Tools and Mathematics: Instruments for Learning</a:t>
            </a:r>
          </a:p>
          <a:p>
            <a:pPr algn="l"/>
            <a:r>
              <a:rPr lang="en-US" sz="1500" dirty="0" smtClean="0">
                <a:solidFill>
                  <a:srgbClr val="BFBFBF"/>
                </a:solidFill>
                <a:latin typeface="Arial"/>
                <a:cs typeface="Arial"/>
              </a:rPr>
              <a:t>Trouche, L., Gueudet, G., &amp; Pepin, B. (Eds.) (2019). </a:t>
            </a:r>
            <a:r>
              <a:rPr lang="en-US" sz="1500" i="1" dirty="0" smtClean="0">
                <a:solidFill>
                  <a:srgbClr val="BFBFBF"/>
                </a:solidFill>
                <a:latin typeface="Arial"/>
                <a:cs typeface="Arial"/>
              </a:rPr>
              <a:t>The 'resource' approach to Mathematics Education</a:t>
            </a:r>
            <a:endParaRPr lang="en-US" sz="1500" dirty="0">
              <a:solidFill>
                <a:srgbClr val="BFBFBF"/>
              </a:solidFill>
              <a:latin typeface="Arial"/>
              <a:cs typeface="Arial"/>
            </a:endParaRPr>
          </a:p>
        </p:txBody>
      </p:sp>
      <p:sp>
        <p:nvSpPr>
          <p:cNvPr id="5" name="Bulle rectangulaire 4"/>
          <p:cNvSpPr/>
          <p:nvPr/>
        </p:nvSpPr>
        <p:spPr>
          <a:xfrm>
            <a:off x="5868144" y="260648"/>
            <a:ext cx="3039928" cy="1080120"/>
          </a:xfrm>
          <a:prstGeom prst="wedgeRectCallout">
            <a:avLst>
              <a:gd name="adj1" fmla="val -43006"/>
              <a:gd name="adj2" fmla="val 1800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cs typeface="Arial"/>
              </a:rPr>
              <a:t>An “emblematic” paper</a:t>
            </a:r>
            <a:endParaRPr lang="en-US" dirty="0">
              <a:latin typeface="Arial"/>
              <a:cs typeface="Arial"/>
            </a:endParaRPr>
          </a:p>
        </p:txBody>
      </p:sp>
      <p:sp>
        <p:nvSpPr>
          <p:cNvPr id="9" name="ZoneTexte 8"/>
          <p:cNvSpPr txBox="1"/>
          <p:nvPr/>
        </p:nvSpPr>
        <p:spPr>
          <a:xfrm>
            <a:off x="755576" y="1268760"/>
            <a:ext cx="3053694" cy="369332"/>
          </a:xfrm>
          <a:prstGeom prst="rect">
            <a:avLst/>
          </a:prstGeom>
          <a:noFill/>
        </p:spPr>
        <p:txBody>
          <a:bodyPr wrap="none" rtlCol="0">
            <a:spAutoFit/>
          </a:bodyPr>
          <a:lstStyle/>
          <a:p>
            <a:r>
              <a:rPr lang="en-US" i="1" dirty="0" smtClean="0">
                <a:latin typeface="Arial"/>
                <a:cs typeface="Arial"/>
              </a:rPr>
              <a:t>Top ten daughter resources</a:t>
            </a:r>
            <a:endParaRPr lang="en-US" i="1" dirty="0">
              <a:latin typeface="Arial"/>
              <a:cs typeface="Arial"/>
            </a:endParaRPr>
          </a:p>
        </p:txBody>
      </p:sp>
      <p:sp>
        <p:nvSpPr>
          <p:cNvPr id="10" name="Titre 1"/>
          <p:cNvSpPr txBox="1">
            <a:spLocks/>
          </p:cNvSpPr>
          <p:nvPr/>
        </p:nvSpPr>
        <p:spPr>
          <a:xfrm>
            <a:off x="683568" y="404664"/>
            <a:ext cx="4464496" cy="64807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500"/>
              </a:spcAft>
            </a:pPr>
            <a:r>
              <a:rPr lang="en-US" sz="3000" dirty="0" smtClean="0">
                <a:solidFill>
                  <a:srgbClr val="800000"/>
                </a:solidFill>
                <a:latin typeface="Arial"/>
                <a:cs typeface="Arial"/>
              </a:rPr>
              <a:t>A knotwork of trajectories</a:t>
            </a:r>
            <a:endParaRPr lang="en-US" sz="2000" dirty="0">
              <a:solidFill>
                <a:srgbClr val="800000"/>
              </a:solidFill>
              <a:latin typeface="Arial"/>
              <a:cs typeface="Arial"/>
            </a:endParaRPr>
          </a:p>
        </p:txBody>
      </p:sp>
    </p:spTree>
    <p:extLst>
      <p:ext uri="{BB962C8B-B14F-4D97-AF65-F5344CB8AC3E}">
        <p14:creationId xmlns:p14="http://schemas.microsoft.com/office/powerpoint/2010/main" val="6382839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ous-titre 2"/>
          <p:cNvSpPr txBox="1">
            <a:spLocks/>
          </p:cNvSpPr>
          <p:nvPr/>
        </p:nvSpPr>
        <p:spPr>
          <a:xfrm>
            <a:off x="755576" y="1728192"/>
            <a:ext cx="8208912" cy="494116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500" dirty="0" smtClean="0">
                <a:solidFill>
                  <a:schemeClr val="bg1">
                    <a:lumMod val="75000"/>
                  </a:schemeClr>
                </a:solidFill>
                <a:latin typeface="Arial"/>
                <a:cs typeface="Arial"/>
              </a:rPr>
              <a:t>Faure, C., </a:t>
            </a:r>
            <a:r>
              <a:rPr lang="en-US" sz="1500" dirty="0" err="1" smtClean="0">
                <a:solidFill>
                  <a:schemeClr val="bg1">
                    <a:lumMod val="75000"/>
                  </a:schemeClr>
                </a:solidFill>
                <a:latin typeface="Arial"/>
                <a:cs typeface="Arial"/>
              </a:rPr>
              <a:t>Noguès</a:t>
            </a:r>
            <a:r>
              <a:rPr lang="en-US" sz="1500" dirty="0" smtClean="0">
                <a:solidFill>
                  <a:schemeClr val="bg1">
                    <a:lumMod val="75000"/>
                  </a:schemeClr>
                </a:solidFill>
                <a:latin typeface="Arial"/>
                <a:cs typeface="Arial"/>
              </a:rPr>
              <a:t>, M., </a:t>
            </a:r>
            <a:r>
              <a:rPr lang="en-US" sz="1500" dirty="0" err="1" smtClean="0">
                <a:solidFill>
                  <a:schemeClr val="bg1">
                    <a:lumMod val="75000"/>
                  </a:schemeClr>
                </a:solidFill>
                <a:latin typeface="Arial"/>
                <a:cs typeface="Arial"/>
              </a:rPr>
              <a:t>Nouazé</a:t>
            </a:r>
            <a:r>
              <a:rPr lang="en-US" sz="1500" dirty="0" smtClean="0">
                <a:solidFill>
                  <a:schemeClr val="bg1">
                    <a:lumMod val="75000"/>
                  </a:schemeClr>
                </a:solidFill>
                <a:latin typeface="Arial"/>
                <a:cs typeface="Arial"/>
              </a:rPr>
              <a:t>, Y., &amp; Trouche, L. (1993). Pour une prise en </a:t>
            </a:r>
            <a:r>
              <a:rPr lang="en-US" sz="1500" dirty="0" err="1" smtClean="0">
                <a:solidFill>
                  <a:schemeClr val="bg1">
                    <a:lumMod val="75000"/>
                  </a:schemeClr>
                </a:solidFill>
                <a:latin typeface="Arial"/>
                <a:cs typeface="Arial"/>
              </a:rPr>
              <a:t>compte</a:t>
            </a:r>
            <a:r>
              <a:rPr lang="en-US" sz="1500" dirty="0" smtClean="0">
                <a:solidFill>
                  <a:schemeClr val="bg1">
                    <a:lumMod val="75000"/>
                  </a:schemeClr>
                </a:solidFill>
                <a:latin typeface="Arial"/>
                <a:cs typeface="Arial"/>
              </a:rPr>
              <a:t> des </a:t>
            </a:r>
            <a:r>
              <a:rPr lang="en-US" sz="1500" dirty="0" err="1" smtClean="0">
                <a:solidFill>
                  <a:schemeClr val="bg1">
                    <a:lumMod val="75000"/>
                  </a:schemeClr>
                </a:solidFill>
                <a:latin typeface="Arial"/>
                <a:cs typeface="Arial"/>
              </a:rPr>
              <a:t>calculatrices</a:t>
            </a:r>
            <a:r>
              <a:rPr lang="en-US" sz="1500" dirty="0" smtClean="0">
                <a:solidFill>
                  <a:schemeClr val="bg1">
                    <a:lumMod val="75000"/>
                  </a:schemeClr>
                </a:solidFill>
                <a:latin typeface="Arial"/>
                <a:cs typeface="Arial"/>
              </a:rPr>
              <a:t> </a:t>
            </a:r>
            <a:r>
              <a:rPr lang="en-US" sz="1500" dirty="0" err="1" smtClean="0">
                <a:solidFill>
                  <a:schemeClr val="bg1">
                    <a:lumMod val="75000"/>
                  </a:schemeClr>
                </a:solidFill>
                <a:latin typeface="Arial"/>
                <a:cs typeface="Arial"/>
              </a:rPr>
              <a:t>graphiques</a:t>
            </a:r>
            <a:r>
              <a:rPr lang="en-US" sz="1500" dirty="0" smtClean="0">
                <a:solidFill>
                  <a:schemeClr val="bg1">
                    <a:lumMod val="75000"/>
                  </a:schemeClr>
                </a:solidFill>
                <a:latin typeface="Arial"/>
                <a:cs typeface="Arial"/>
              </a:rPr>
              <a:t> en lycée</a:t>
            </a:r>
          </a:p>
          <a:p>
            <a:pPr algn="l"/>
            <a:r>
              <a:rPr lang="en-US" sz="1500" dirty="0" smtClean="0">
                <a:solidFill>
                  <a:schemeClr val="bg1">
                    <a:lumMod val="75000"/>
                  </a:schemeClr>
                </a:solidFill>
                <a:latin typeface="Arial"/>
                <a:cs typeface="Arial"/>
              </a:rPr>
              <a:t>Trouche, L. et 37 </a:t>
            </a:r>
            <a:r>
              <a:rPr lang="en-US" sz="1500" dirty="0" err="1" smtClean="0">
                <a:solidFill>
                  <a:schemeClr val="bg1">
                    <a:lumMod val="75000"/>
                  </a:schemeClr>
                </a:solidFill>
                <a:latin typeface="Arial"/>
                <a:cs typeface="Arial"/>
              </a:rPr>
              <a:t>élèves</a:t>
            </a:r>
            <a:r>
              <a:rPr lang="en-US" sz="1500" dirty="0" smtClean="0">
                <a:solidFill>
                  <a:schemeClr val="bg1">
                    <a:lumMod val="75000"/>
                  </a:schemeClr>
                </a:solidFill>
                <a:latin typeface="Arial"/>
                <a:cs typeface="Arial"/>
              </a:rPr>
              <a:t> </a:t>
            </a:r>
            <a:r>
              <a:rPr lang="en-US" sz="1500" dirty="0" err="1" smtClean="0">
                <a:solidFill>
                  <a:schemeClr val="bg1">
                    <a:lumMod val="75000"/>
                  </a:schemeClr>
                </a:solidFill>
                <a:latin typeface="Arial"/>
                <a:cs typeface="Arial"/>
              </a:rPr>
              <a:t>d’une</a:t>
            </a:r>
            <a:r>
              <a:rPr lang="en-US" sz="1500" dirty="0" smtClean="0">
                <a:solidFill>
                  <a:schemeClr val="bg1">
                    <a:lumMod val="75000"/>
                  </a:schemeClr>
                </a:solidFill>
                <a:latin typeface="Arial"/>
                <a:cs typeface="Arial"/>
              </a:rPr>
              <a:t> </a:t>
            </a:r>
            <a:r>
              <a:rPr lang="en-US" sz="1500" dirty="0" err="1" smtClean="0">
                <a:solidFill>
                  <a:schemeClr val="bg1">
                    <a:lumMod val="75000"/>
                  </a:schemeClr>
                </a:solidFill>
                <a:latin typeface="Arial"/>
                <a:cs typeface="Arial"/>
              </a:rPr>
              <a:t>classe</a:t>
            </a:r>
            <a:r>
              <a:rPr lang="en-US" sz="1500" dirty="0" smtClean="0">
                <a:solidFill>
                  <a:schemeClr val="bg1">
                    <a:lumMod val="75000"/>
                  </a:schemeClr>
                </a:solidFill>
                <a:latin typeface="Arial"/>
                <a:cs typeface="Arial"/>
              </a:rPr>
              <a:t> de </a:t>
            </a:r>
            <a:r>
              <a:rPr lang="en-US" sz="1500" dirty="0" err="1" smtClean="0">
                <a:solidFill>
                  <a:schemeClr val="bg1">
                    <a:lumMod val="75000"/>
                  </a:schemeClr>
                </a:solidFill>
                <a:latin typeface="Arial"/>
                <a:cs typeface="Arial"/>
              </a:rPr>
              <a:t>terminale</a:t>
            </a:r>
            <a:r>
              <a:rPr lang="en-US" sz="1500" dirty="0" smtClean="0">
                <a:solidFill>
                  <a:schemeClr val="bg1">
                    <a:lumMod val="75000"/>
                  </a:schemeClr>
                </a:solidFill>
                <a:latin typeface="Arial"/>
                <a:cs typeface="Arial"/>
              </a:rPr>
              <a:t> S (1998). </a:t>
            </a:r>
            <a:r>
              <a:rPr lang="en-US" sz="1500" i="1" dirty="0" smtClean="0">
                <a:solidFill>
                  <a:schemeClr val="bg1">
                    <a:lumMod val="75000"/>
                  </a:schemeClr>
                </a:solidFill>
                <a:latin typeface="Arial"/>
                <a:cs typeface="Arial"/>
              </a:rPr>
              <a:t>Faire des mathématiques avec des </a:t>
            </a:r>
            <a:r>
              <a:rPr lang="en-US" sz="1500" i="1" dirty="0" err="1" smtClean="0">
                <a:solidFill>
                  <a:schemeClr val="bg1">
                    <a:lumMod val="75000"/>
                  </a:schemeClr>
                </a:solidFill>
                <a:latin typeface="Arial"/>
                <a:cs typeface="Arial"/>
              </a:rPr>
              <a:t>calculatrices</a:t>
            </a:r>
            <a:r>
              <a:rPr lang="en-US" sz="1500" i="1" dirty="0" smtClean="0">
                <a:solidFill>
                  <a:schemeClr val="bg1">
                    <a:lumMod val="75000"/>
                  </a:schemeClr>
                </a:solidFill>
                <a:latin typeface="Arial"/>
                <a:cs typeface="Arial"/>
              </a:rPr>
              <a:t> </a:t>
            </a:r>
            <a:r>
              <a:rPr lang="en-US" sz="1500" i="1" dirty="0" err="1" smtClean="0">
                <a:solidFill>
                  <a:schemeClr val="bg1">
                    <a:lumMod val="75000"/>
                  </a:schemeClr>
                </a:solidFill>
                <a:latin typeface="Arial"/>
                <a:cs typeface="Arial"/>
              </a:rPr>
              <a:t>symboliques</a:t>
            </a:r>
            <a:r>
              <a:rPr lang="en-US" sz="1500" i="1" dirty="0" smtClean="0">
                <a:solidFill>
                  <a:schemeClr val="bg1">
                    <a:lumMod val="75000"/>
                  </a:schemeClr>
                </a:solidFill>
                <a:latin typeface="Arial"/>
                <a:cs typeface="Arial"/>
              </a:rPr>
              <a:t>, 37 variations </a:t>
            </a:r>
            <a:r>
              <a:rPr lang="en-US" sz="1500" i="1" dirty="0" err="1" smtClean="0">
                <a:solidFill>
                  <a:schemeClr val="bg1">
                    <a:lumMod val="75000"/>
                  </a:schemeClr>
                </a:solidFill>
                <a:latin typeface="Arial"/>
                <a:cs typeface="Arial"/>
              </a:rPr>
              <a:t>sur</a:t>
            </a:r>
            <a:r>
              <a:rPr lang="en-US" sz="1500" i="1" dirty="0" smtClean="0">
                <a:solidFill>
                  <a:schemeClr val="bg1">
                    <a:lumMod val="75000"/>
                  </a:schemeClr>
                </a:solidFill>
                <a:latin typeface="Arial"/>
                <a:cs typeface="Arial"/>
              </a:rPr>
              <a:t> un </a:t>
            </a:r>
            <a:r>
              <a:rPr lang="en-US" sz="1500" i="1" dirty="0" err="1" smtClean="0">
                <a:solidFill>
                  <a:schemeClr val="bg1">
                    <a:lumMod val="75000"/>
                  </a:schemeClr>
                </a:solidFill>
                <a:latin typeface="Arial"/>
                <a:cs typeface="Arial"/>
              </a:rPr>
              <a:t>thème</a:t>
            </a:r>
            <a:r>
              <a:rPr lang="en-US" sz="1500" i="1" dirty="0" smtClean="0">
                <a:solidFill>
                  <a:schemeClr val="bg1">
                    <a:lumMod val="75000"/>
                  </a:schemeClr>
                </a:solidFill>
                <a:latin typeface="Arial"/>
                <a:cs typeface="Arial"/>
              </a:rPr>
              <a:t> </a:t>
            </a:r>
            <a:r>
              <a:rPr lang="en-US" sz="1500" i="1" dirty="0" err="1" smtClean="0">
                <a:solidFill>
                  <a:schemeClr val="bg1">
                    <a:lumMod val="75000"/>
                  </a:schemeClr>
                </a:solidFill>
                <a:latin typeface="Arial"/>
                <a:cs typeface="Arial"/>
              </a:rPr>
              <a:t>imposé</a:t>
            </a:r>
            <a:endParaRPr lang="en-US" sz="1500" i="1" dirty="0" smtClean="0">
              <a:solidFill>
                <a:schemeClr val="bg1">
                  <a:lumMod val="75000"/>
                </a:schemeClr>
              </a:solidFill>
              <a:latin typeface="Arial"/>
              <a:cs typeface="Arial"/>
            </a:endParaRPr>
          </a:p>
          <a:p>
            <a:pPr algn="l"/>
            <a:r>
              <a:rPr lang="fr-FR" sz="1500" dirty="0">
                <a:solidFill>
                  <a:schemeClr val="bg1">
                    <a:lumMod val="75000"/>
                  </a:schemeClr>
                </a:solidFill>
                <a:latin typeface="Arial"/>
                <a:cs typeface="Arial"/>
              </a:rPr>
              <a:t>Trouche, L. (2000). La parabole du gaucher et de la casserole à bec </a:t>
            </a:r>
            <a:r>
              <a:rPr lang="fr-FR" sz="1500" dirty="0" smtClean="0">
                <a:solidFill>
                  <a:schemeClr val="bg1">
                    <a:lumMod val="75000"/>
                  </a:schemeClr>
                </a:solidFill>
                <a:latin typeface="Arial"/>
                <a:cs typeface="Arial"/>
              </a:rPr>
              <a:t>verseur</a:t>
            </a:r>
            <a:endParaRPr lang="en-US" sz="1500" i="1" dirty="0" smtClean="0">
              <a:solidFill>
                <a:schemeClr val="bg1">
                  <a:lumMod val="75000"/>
                </a:schemeClr>
              </a:solidFill>
              <a:latin typeface="Arial"/>
              <a:cs typeface="Arial"/>
            </a:endParaRPr>
          </a:p>
          <a:p>
            <a:pPr algn="l"/>
            <a:r>
              <a:rPr lang="en-US" sz="1500" dirty="0" smtClean="0">
                <a:solidFill>
                  <a:srgbClr val="000000"/>
                </a:solidFill>
                <a:latin typeface="Arial"/>
                <a:cs typeface="Arial"/>
              </a:rPr>
              <a:t>Guin, D., &amp; Trouche, L. (1998). The Complex Process of Converting Tools into Mathematical </a:t>
            </a:r>
            <a:r>
              <a:rPr lang="en-US" sz="1500" dirty="0" smtClean="0">
                <a:solidFill>
                  <a:schemeClr val="tx1"/>
                </a:solidFill>
                <a:latin typeface="Arial"/>
                <a:cs typeface="Arial"/>
              </a:rPr>
              <a:t>Instruments. </a:t>
            </a:r>
          </a:p>
          <a:p>
            <a:pPr algn="l"/>
            <a:r>
              <a:rPr lang="en-US" sz="1500" dirty="0">
                <a:solidFill>
                  <a:srgbClr val="000000"/>
                </a:solidFill>
                <a:latin typeface="Arial"/>
                <a:cs typeface="Arial"/>
              </a:rPr>
              <a:t>Drijvers, P., &amp; Trouche, L. (2008). From artifacts to instruments: a theoretical framework behind the orchestra metaphor. </a:t>
            </a:r>
            <a:endParaRPr lang="en-US" sz="1500" dirty="0" smtClean="0">
              <a:solidFill>
                <a:schemeClr val="tx1"/>
              </a:solidFill>
              <a:latin typeface="Arial"/>
              <a:cs typeface="Arial"/>
            </a:endParaRPr>
          </a:p>
          <a:p>
            <a:pPr algn="l"/>
            <a:r>
              <a:rPr lang="en-US" sz="1500" dirty="0" smtClean="0">
                <a:solidFill>
                  <a:schemeClr val="bg1">
                    <a:lumMod val="75000"/>
                  </a:schemeClr>
                </a:solidFill>
                <a:latin typeface="Arial"/>
                <a:cs typeface="Arial"/>
              </a:rPr>
              <a:t>Guin, D., </a:t>
            </a:r>
            <a:r>
              <a:rPr lang="en-US" sz="1500" dirty="0" err="1" smtClean="0">
                <a:solidFill>
                  <a:schemeClr val="bg1">
                    <a:lumMod val="75000"/>
                  </a:schemeClr>
                </a:solidFill>
                <a:latin typeface="Arial"/>
                <a:cs typeface="Arial"/>
              </a:rPr>
              <a:t>Joab</a:t>
            </a:r>
            <a:r>
              <a:rPr lang="en-US" sz="1500" dirty="0" smtClean="0">
                <a:solidFill>
                  <a:schemeClr val="bg1">
                    <a:lumMod val="75000"/>
                  </a:schemeClr>
                </a:solidFill>
                <a:latin typeface="Arial"/>
                <a:cs typeface="Arial"/>
              </a:rPr>
              <a:t>, M., &amp; Trouche, L. (Eds.) (2008). </a:t>
            </a:r>
            <a:r>
              <a:rPr lang="en-US" sz="1500" i="1" dirty="0" smtClean="0">
                <a:solidFill>
                  <a:schemeClr val="bg1">
                    <a:lumMod val="75000"/>
                  </a:schemeClr>
                </a:solidFill>
                <a:latin typeface="Arial"/>
                <a:cs typeface="Arial"/>
              </a:rPr>
              <a:t>Conception collaborative de ressources pour l’enseignement des mathématiques, </a:t>
            </a:r>
            <a:r>
              <a:rPr lang="en-US" sz="1500" i="1" dirty="0" err="1" smtClean="0">
                <a:solidFill>
                  <a:schemeClr val="bg1">
                    <a:lumMod val="75000"/>
                  </a:schemeClr>
                </a:solidFill>
                <a:latin typeface="Arial"/>
                <a:cs typeface="Arial"/>
              </a:rPr>
              <a:t>l’expérience</a:t>
            </a:r>
            <a:r>
              <a:rPr lang="en-US" sz="1500" i="1" dirty="0" smtClean="0">
                <a:solidFill>
                  <a:schemeClr val="bg1">
                    <a:lumMod val="75000"/>
                  </a:schemeClr>
                </a:solidFill>
                <a:latin typeface="Arial"/>
                <a:cs typeface="Arial"/>
              </a:rPr>
              <a:t> du </a:t>
            </a:r>
            <a:r>
              <a:rPr lang="en-US" sz="1500" i="1" dirty="0" err="1" smtClean="0">
                <a:solidFill>
                  <a:schemeClr val="bg1">
                    <a:lumMod val="75000"/>
                  </a:schemeClr>
                </a:solidFill>
                <a:latin typeface="Arial"/>
                <a:cs typeface="Arial"/>
              </a:rPr>
              <a:t>SFoDEM</a:t>
            </a:r>
            <a:r>
              <a:rPr lang="en-US" sz="1500" i="1" dirty="0" smtClean="0">
                <a:solidFill>
                  <a:schemeClr val="bg1">
                    <a:lumMod val="75000"/>
                  </a:schemeClr>
                </a:solidFill>
                <a:latin typeface="Arial"/>
                <a:cs typeface="Arial"/>
              </a:rPr>
              <a:t> (2000-2006),</a:t>
            </a:r>
            <a:r>
              <a:rPr lang="en-US" sz="1500" dirty="0" smtClean="0">
                <a:solidFill>
                  <a:schemeClr val="bg1">
                    <a:lumMod val="75000"/>
                  </a:schemeClr>
                </a:solidFill>
                <a:latin typeface="Arial"/>
                <a:cs typeface="Arial"/>
              </a:rPr>
              <a:t> </a:t>
            </a:r>
          </a:p>
          <a:p>
            <a:pPr algn="l"/>
            <a:r>
              <a:rPr lang="en-US" sz="1500" dirty="0" smtClean="0">
                <a:solidFill>
                  <a:srgbClr val="000000"/>
                </a:solidFill>
                <a:latin typeface="Arial"/>
                <a:cs typeface="Arial"/>
              </a:rPr>
              <a:t>Gueudet, G., &amp; Trouche, L. (2009). Towards new documentation systems for mathematics teachers?</a:t>
            </a:r>
            <a:r>
              <a:rPr lang="en-US" sz="1500" i="1" dirty="0" smtClean="0">
                <a:solidFill>
                  <a:srgbClr val="000000"/>
                </a:solidFill>
                <a:latin typeface="Arial"/>
                <a:cs typeface="Arial"/>
              </a:rPr>
              <a:t> </a:t>
            </a:r>
          </a:p>
          <a:p>
            <a:pPr algn="l"/>
            <a:r>
              <a:rPr lang="en-US" sz="1500" dirty="0" smtClean="0">
                <a:solidFill>
                  <a:schemeClr val="bg1">
                    <a:lumMod val="75000"/>
                  </a:schemeClr>
                </a:solidFill>
                <a:latin typeface="Arial"/>
                <a:cs typeface="Arial"/>
              </a:rPr>
              <a:t>Gueudet, G., Pepin, B., &amp; Trouche, L. (Eds.) (2012). </a:t>
            </a:r>
            <a:r>
              <a:rPr lang="en-US" sz="1500" i="1" dirty="0" smtClean="0">
                <a:solidFill>
                  <a:schemeClr val="bg1">
                    <a:lumMod val="75000"/>
                  </a:schemeClr>
                </a:solidFill>
                <a:latin typeface="Arial"/>
                <a:cs typeface="Arial"/>
              </a:rPr>
              <a:t>From Text to ‘Lived’ Resources: Mathematics Curriculum Materials and Teacher Development</a:t>
            </a:r>
          </a:p>
          <a:p>
            <a:pPr algn="l"/>
            <a:r>
              <a:rPr lang="en-US" sz="1500" dirty="0" smtClean="0">
                <a:solidFill>
                  <a:schemeClr val="tx1"/>
                </a:solidFill>
                <a:latin typeface="Arial"/>
                <a:cs typeface="Arial"/>
              </a:rPr>
              <a:t>Monaghan, J., Trouche, L., &amp; </a:t>
            </a:r>
            <a:r>
              <a:rPr lang="en-US" sz="1500" dirty="0" err="1" smtClean="0">
                <a:solidFill>
                  <a:schemeClr val="tx1"/>
                </a:solidFill>
                <a:latin typeface="Arial"/>
                <a:cs typeface="Arial"/>
              </a:rPr>
              <a:t>Borwein</a:t>
            </a:r>
            <a:r>
              <a:rPr lang="en-US" sz="1500" dirty="0" smtClean="0">
                <a:solidFill>
                  <a:schemeClr val="tx1"/>
                </a:solidFill>
                <a:latin typeface="Arial"/>
                <a:cs typeface="Arial"/>
              </a:rPr>
              <a:t>, J. (2016). </a:t>
            </a:r>
            <a:r>
              <a:rPr lang="en-US" sz="1500" i="1" dirty="0" smtClean="0">
                <a:solidFill>
                  <a:schemeClr val="tx1"/>
                </a:solidFill>
                <a:latin typeface="Arial"/>
                <a:cs typeface="Arial"/>
              </a:rPr>
              <a:t>Tools and Mathematics: Instruments for Learning</a:t>
            </a:r>
          </a:p>
          <a:p>
            <a:pPr algn="l"/>
            <a:r>
              <a:rPr lang="en-US" sz="1500" dirty="0" smtClean="0">
                <a:solidFill>
                  <a:schemeClr val="bg1">
                    <a:lumMod val="75000"/>
                  </a:schemeClr>
                </a:solidFill>
                <a:latin typeface="Arial"/>
                <a:cs typeface="Arial"/>
              </a:rPr>
              <a:t>Trouche, L., Gueudet, G., &amp; Pepin, B. (Eds.) (2019). </a:t>
            </a:r>
            <a:r>
              <a:rPr lang="en-US" sz="1500" i="1" dirty="0" smtClean="0">
                <a:solidFill>
                  <a:schemeClr val="bg1">
                    <a:lumMod val="75000"/>
                  </a:schemeClr>
                </a:solidFill>
                <a:latin typeface="Arial"/>
                <a:cs typeface="Arial"/>
              </a:rPr>
              <a:t>The 'resource' approach to Mathematics Education</a:t>
            </a:r>
            <a:endParaRPr lang="en-US" sz="1500" dirty="0">
              <a:solidFill>
                <a:schemeClr val="bg1">
                  <a:lumMod val="75000"/>
                </a:schemeClr>
              </a:solidFill>
              <a:latin typeface="Arial"/>
              <a:cs typeface="Arial"/>
            </a:endParaRPr>
          </a:p>
        </p:txBody>
      </p:sp>
      <p:sp>
        <p:nvSpPr>
          <p:cNvPr id="4" name="Bulle rectangulaire 3"/>
          <p:cNvSpPr/>
          <p:nvPr/>
        </p:nvSpPr>
        <p:spPr>
          <a:xfrm>
            <a:off x="5652120" y="260648"/>
            <a:ext cx="3327960" cy="1080120"/>
          </a:xfrm>
          <a:prstGeom prst="wedgeRectCallout">
            <a:avLst>
              <a:gd name="adj1" fmla="val -151179"/>
              <a:gd name="adj2" fmla="val 206929"/>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The critical importance of the “research-working mates” for conceptualizing new “things”</a:t>
            </a:r>
            <a:endParaRPr lang="en-US" dirty="0">
              <a:latin typeface="Arial"/>
              <a:cs typeface="Arial"/>
            </a:endParaRPr>
          </a:p>
        </p:txBody>
      </p:sp>
      <p:sp>
        <p:nvSpPr>
          <p:cNvPr id="9" name="ZoneTexte 8"/>
          <p:cNvSpPr txBox="1"/>
          <p:nvPr/>
        </p:nvSpPr>
        <p:spPr>
          <a:xfrm>
            <a:off x="755576" y="1268760"/>
            <a:ext cx="3053694" cy="369332"/>
          </a:xfrm>
          <a:prstGeom prst="rect">
            <a:avLst/>
          </a:prstGeom>
          <a:noFill/>
        </p:spPr>
        <p:txBody>
          <a:bodyPr wrap="none" rtlCol="0">
            <a:spAutoFit/>
          </a:bodyPr>
          <a:lstStyle/>
          <a:p>
            <a:r>
              <a:rPr lang="fr-FR" i="1" dirty="0" smtClean="0">
                <a:latin typeface="Arial"/>
                <a:cs typeface="Arial"/>
              </a:rPr>
              <a:t>Top </a:t>
            </a:r>
            <a:r>
              <a:rPr lang="fr-FR" i="1" dirty="0" err="1" smtClean="0">
                <a:latin typeface="Arial"/>
                <a:cs typeface="Arial"/>
              </a:rPr>
              <a:t>ten</a:t>
            </a:r>
            <a:r>
              <a:rPr lang="fr-FR" i="1" dirty="0" smtClean="0">
                <a:latin typeface="Arial"/>
                <a:cs typeface="Arial"/>
              </a:rPr>
              <a:t> </a:t>
            </a:r>
            <a:r>
              <a:rPr lang="fr-FR" i="1" dirty="0" err="1" smtClean="0">
                <a:latin typeface="Arial"/>
                <a:cs typeface="Arial"/>
              </a:rPr>
              <a:t>daughter</a:t>
            </a:r>
            <a:r>
              <a:rPr lang="fr-FR" i="1" dirty="0" smtClean="0">
                <a:latin typeface="Arial"/>
                <a:cs typeface="Arial"/>
              </a:rPr>
              <a:t> </a:t>
            </a:r>
            <a:r>
              <a:rPr lang="fr-FR" i="1" dirty="0" err="1" smtClean="0">
                <a:latin typeface="Arial"/>
                <a:cs typeface="Arial"/>
              </a:rPr>
              <a:t>resources</a:t>
            </a:r>
            <a:endParaRPr lang="fr-FR" i="1" dirty="0">
              <a:latin typeface="Arial"/>
              <a:cs typeface="Arial"/>
            </a:endParaRPr>
          </a:p>
        </p:txBody>
      </p:sp>
      <p:sp>
        <p:nvSpPr>
          <p:cNvPr id="10" name="Titre 1"/>
          <p:cNvSpPr txBox="1">
            <a:spLocks/>
          </p:cNvSpPr>
          <p:nvPr/>
        </p:nvSpPr>
        <p:spPr>
          <a:xfrm>
            <a:off x="683568" y="404664"/>
            <a:ext cx="4464496" cy="64807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500"/>
              </a:spcAft>
            </a:pPr>
            <a:r>
              <a:rPr lang="en-US" sz="3000" dirty="0" smtClean="0">
                <a:solidFill>
                  <a:srgbClr val="800000"/>
                </a:solidFill>
                <a:latin typeface="Arial"/>
                <a:cs typeface="Arial"/>
              </a:rPr>
              <a:t>A knotwork of trajectories</a:t>
            </a:r>
            <a:endParaRPr lang="en-US" sz="2000" dirty="0">
              <a:solidFill>
                <a:srgbClr val="800000"/>
              </a:solidFill>
              <a:latin typeface="Arial"/>
              <a:cs typeface="Arial"/>
            </a:endParaRPr>
          </a:p>
        </p:txBody>
      </p:sp>
    </p:spTree>
    <p:extLst>
      <p:ext uri="{BB962C8B-B14F-4D97-AF65-F5344CB8AC3E}">
        <p14:creationId xmlns:p14="http://schemas.microsoft.com/office/powerpoint/2010/main" val="19834361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2"/>
          <p:cNvSpPr txBox="1">
            <a:spLocks/>
          </p:cNvSpPr>
          <p:nvPr/>
        </p:nvSpPr>
        <p:spPr>
          <a:xfrm>
            <a:off x="755576" y="1728192"/>
            <a:ext cx="8208912" cy="494116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500" dirty="0" smtClean="0">
                <a:solidFill>
                  <a:srgbClr val="000000"/>
                </a:solidFill>
                <a:latin typeface="Arial"/>
                <a:cs typeface="Arial"/>
              </a:rPr>
              <a:t>Faure, C., </a:t>
            </a:r>
            <a:r>
              <a:rPr lang="en-US" sz="1500" dirty="0" err="1" smtClean="0">
                <a:solidFill>
                  <a:srgbClr val="000000"/>
                </a:solidFill>
                <a:latin typeface="Arial"/>
                <a:cs typeface="Arial"/>
              </a:rPr>
              <a:t>Noguès</a:t>
            </a:r>
            <a:r>
              <a:rPr lang="en-US" sz="1500" dirty="0" smtClean="0">
                <a:solidFill>
                  <a:srgbClr val="000000"/>
                </a:solidFill>
                <a:latin typeface="Arial"/>
                <a:cs typeface="Arial"/>
              </a:rPr>
              <a:t>, M., </a:t>
            </a:r>
            <a:r>
              <a:rPr lang="en-US" sz="1500" dirty="0" err="1" smtClean="0">
                <a:solidFill>
                  <a:srgbClr val="000000"/>
                </a:solidFill>
                <a:latin typeface="Arial"/>
                <a:cs typeface="Arial"/>
              </a:rPr>
              <a:t>Nouazé</a:t>
            </a:r>
            <a:r>
              <a:rPr lang="en-US" sz="1500" dirty="0" smtClean="0">
                <a:solidFill>
                  <a:srgbClr val="000000"/>
                </a:solidFill>
                <a:latin typeface="Arial"/>
                <a:cs typeface="Arial"/>
              </a:rPr>
              <a:t>, Y., &amp; Trouche, L. (1993). Pour une prise en </a:t>
            </a:r>
            <a:r>
              <a:rPr lang="en-US" sz="1500" dirty="0" err="1" smtClean="0">
                <a:solidFill>
                  <a:srgbClr val="000000"/>
                </a:solidFill>
                <a:latin typeface="Arial"/>
                <a:cs typeface="Arial"/>
              </a:rPr>
              <a:t>compte</a:t>
            </a:r>
            <a:r>
              <a:rPr lang="en-US" sz="1500" dirty="0" smtClean="0">
                <a:solidFill>
                  <a:srgbClr val="000000"/>
                </a:solidFill>
                <a:latin typeface="Arial"/>
                <a:cs typeface="Arial"/>
              </a:rPr>
              <a:t> des </a:t>
            </a:r>
            <a:r>
              <a:rPr lang="en-US" sz="1500" dirty="0" err="1" smtClean="0">
                <a:solidFill>
                  <a:srgbClr val="000000"/>
                </a:solidFill>
                <a:latin typeface="Arial"/>
                <a:cs typeface="Arial"/>
              </a:rPr>
              <a:t>calculatrices</a:t>
            </a:r>
            <a:r>
              <a:rPr lang="en-US" sz="1500" dirty="0" smtClean="0">
                <a:solidFill>
                  <a:srgbClr val="000000"/>
                </a:solidFill>
                <a:latin typeface="Arial"/>
                <a:cs typeface="Arial"/>
              </a:rPr>
              <a:t> </a:t>
            </a:r>
            <a:r>
              <a:rPr lang="en-US" sz="1500" dirty="0" err="1" smtClean="0">
                <a:solidFill>
                  <a:srgbClr val="000000"/>
                </a:solidFill>
                <a:latin typeface="Arial"/>
                <a:cs typeface="Arial"/>
              </a:rPr>
              <a:t>graphiques</a:t>
            </a:r>
            <a:r>
              <a:rPr lang="en-US" sz="1500" dirty="0" smtClean="0">
                <a:solidFill>
                  <a:srgbClr val="000000"/>
                </a:solidFill>
                <a:latin typeface="Arial"/>
                <a:cs typeface="Arial"/>
              </a:rPr>
              <a:t> en lycée</a:t>
            </a:r>
          </a:p>
          <a:p>
            <a:pPr algn="l"/>
            <a:r>
              <a:rPr lang="en-US" sz="1500" dirty="0" smtClean="0">
                <a:solidFill>
                  <a:srgbClr val="000000"/>
                </a:solidFill>
                <a:latin typeface="Arial"/>
                <a:cs typeface="Arial"/>
              </a:rPr>
              <a:t>Trouche, L. et 37 </a:t>
            </a:r>
            <a:r>
              <a:rPr lang="en-US" sz="1500" dirty="0" err="1" smtClean="0">
                <a:solidFill>
                  <a:srgbClr val="000000"/>
                </a:solidFill>
                <a:latin typeface="Arial"/>
                <a:cs typeface="Arial"/>
              </a:rPr>
              <a:t>élèves</a:t>
            </a:r>
            <a:r>
              <a:rPr lang="en-US" sz="1500" dirty="0" smtClean="0">
                <a:solidFill>
                  <a:srgbClr val="000000"/>
                </a:solidFill>
                <a:latin typeface="Arial"/>
                <a:cs typeface="Arial"/>
              </a:rPr>
              <a:t> </a:t>
            </a:r>
            <a:r>
              <a:rPr lang="en-US" sz="1500" dirty="0" err="1" smtClean="0">
                <a:solidFill>
                  <a:srgbClr val="000000"/>
                </a:solidFill>
                <a:latin typeface="Arial"/>
                <a:cs typeface="Arial"/>
              </a:rPr>
              <a:t>d’une</a:t>
            </a:r>
            <a:r>
              <a:rPr lang="en-US" sz="1500" dirty="0" smtClean="0">
                <a:solidFill>
                  <a:srgbClr val="000000"/>
                </a:solidFill>
                <a:latin typeface="Arial"/>
                <a:cs typeface="Arial"/>
              </a:rPr>
              <a:t> </a:t>
            </a:r>
            <a:r>
              <a:rPr lang="en-US" sz="1500" dirty="0" err="1" smtClean="0">
                <a:solidFill>
                  <a:srgbClr val="000000"/>
                </a:solidFill>
                <a:latin typeface="Arial"/>
                <a:cs typeface="Arial"/>
              </a:rPr>
              <a:t>classe</a:t>
            </a:r>
            <a:r>
              <a:rPr lang="en-US" sz="1500" dirty="0" smtClean="0">
                <a:solidFill>
                  <a:srgbClr val="000000"/>
                </a:solidFill>
                <a:latin typeface="Arial"/>
                <a:cs typeface="Arial"/>
              </a:rPr>
              <a:t> de </a:t>
            </a:r>
            <a:r>
              <a:rPr lang="en-US" sz="1500" dirty="0" err="1" smtClean="0">
                <a:solidFill>
                  <a:srgbClr val="000000"/>
                </a:solidFill>
                <a:latin typeface="Arial"/>
                <a:cs typeface="Arial"/>
              </a:rPr>
              <a:t>terminale</a:t>
            </a:r>
            <a:r>
              <a:rPr lang="en-US" sz="1500" dirty="0" smtClean="0">
                <a:solidFill>
                  <a:srgbClr val="000000"/>
                </a:solidFill>
                <a:latin typeface="Arial"/>
                <a:cs typeface="Arial"/>
              </a:rPr>
              <a:t> S (1998). </a:t>
            </a:r>
            <a:r>
              <a:rPr lang="en-US" sz="1500" i="1" dirty="0" smtClean="0">
                <a:solidFill>
                  <a:srgbClr val="000000"/>
                </a:solidFill>
                <a:latin typeface="Arial"/>
                <a:cs typeface="Arial"/>
              </a:rPr>
              <a:t>Faire des mathématiques avec des </a:t>
            </a:r>
            <a:r>
              <a:rPr lang="en-US" sz="1500" i="1" dirty="0" err="1" smtClean="0">
                <a:solidFill>
                  <a:srgbClr val="000000"/>
                </a:solidFill>
                <a:latin typeface="Arial"/>
                <a:cs typeface="Arial"/>
              </a:rPr>
              <a:t>calculatrices</a:t>
            </a:r>
            <a:r>
              <a:rPr lang="en-US" sz="1500" i="1" dirty="0" smtClean="0">
                <a:solidFill>
                  <a:srgbClr val="000000"/>
                </a:solidFill>
                <a:latin typeface="Arial"/>
                <a:cs typeface="Arial"/>
              </a:rPr>
              <a:t> </a:t>
            </a:r>
            <a:r>
              <a:rPr lang="en-US" sz="1500" i="1" dirty="0" err="1" smtClean="0">
                <a:solidFill>
                  <a:srgbClr val="000000"/>
                </a:solidFill>
                <a:latin typeface="Arial"/>
                <a:cs typeface="Arial"/>
              </a:rPr>
              <a:t>symboliques</a:t>
            </a:r>
            <a:r>
              <a:rPr lang="en-US" sz="1500" i="1" dirty="0" smtClean="0">
                <a:solidFill>
                  <a:srgbClr val="000000"/>
                </a:solidFill>
                <a:latin typeface="Arial"/>
                <a:cs typeface="Arial"/>
              </a:rPr>
              <a:t>, 37 variations </a:t>
            </a:r>
            <a:r>
              <a:rPr lang="en-US" sz="1500" i="1" dirty="0" err="1" smtClean="0">
                <a:solidFill>
                  <a:srgbClr val="000000"/>
                </a:solidFill>
                <a:latin typeface="Arial"/>
                <a:cs typeface="Arial"/>
              </a:rPr>
              <a:t>sur</a:t>
            </a:r>
            <a:r>
              <a:rPr lang="en-US" sz="1500" i="1" dirty="0" smtClean="0">
                <a:solidFill>
                  <a:srgbClr val="000000"/>
                </a:solidFill>
                <a:latin typeface="Arial"/>
                <a:cs typeface="Arial"/>
              </a:rPr>
              <a:t> un </a:t>
            </a:r>
            <a:r>
              <a:rPr lang="en-US" sz="1500" i="1" dirty="0" err="1" smtClean="0">
                <a:solidFill>
                  <a:srgbClr val="000000"/>
                </a:solidFill>
                <a:latin typeface="Arial"/>
                <a:cs typeface="Arial"/>
              </a:rPr>
              <a:t>thème</a:t>
            </a:r>
            <a:r>
              <a:rPr lang="en-US" sz="1500" i="1" dirty="0" smtClean="0">
                <a:solidFill>
                  <a:srgbClr val="000000"/>
                </a:solidFill>
                <a:latin typeface="Arial"/>
                <a:cs typeface="Arial"/>
              </a:rPr>
              <a:t> </a:t>
            </a:r>
            <a:r>
              <a:rPr lang="en-US" sz="1500" i="1" dirty="0" err="1" smtClean="0">
                <a:solidFill>
                  <a:srgbClr val="000000"/>
                </a:solidFill>
                <a:latin typeface="Arial"/>
                <a:cs typeface="Arial"/>
              </a:rPr>
              <a:t>imposé</a:t>
            </a:r>
            <a:endParaRPr lang="en-US" sz="1500" i="1" dirty="0" smtClean="0">
              <a:solidFill>
                <a:srgbClr val="000000"/>
              </a:solidFill>
              <a:latin typeface="Arial"/>
              <a:cs typeface="Arial"/>
            </a:endParaRPr>
          </a:p>
          <a:p>
            <a:pPr algn="l"/>
            <a:r>
              <a:rPr lang="fr-FR" sz="1500" dirty="0">
                <a:solidFill>
                  <a:srgbClr val="BFBFBF"/>
                </a:solidFill>
                <a:latin typeface="Arial"/>
                <a:cs typeface="Arial"/>
              </a:rPr>
              <a:t>Trouche, L. (2000). La parabole du gaucher et de la casserole à bec </a:t>
            </a:r>
            <a:r>
              <a:rPr lang="fr-FR" sz="1500" dirty="0" smtClean="0">
                <a:solidFill>
                  <a:srgbClr val="BFBFBF"/>
                </a:solidFill>
                <a:latin typeface="Arial"/>
                <a:cs typeface="Arial"/>
              </a:rPr>
              <a:t>verseur</a:t>
            </a:r>
            <a:endParaRPr lang="en-US" sz="1500" i="1" dirty="0" smtClean="0">
              <a:solidFill>
                <a:srgbClr val="BFBFBF"/>
              </a:solidFill>
              <a:latin typeface="Arial"/>
              <a:cs typeface="Arial"/>
            </a:endParaRPr>
          </a:p>
          <a:p>
            <a:pPr algn="l"/>
            <a:r>
              <a:rPr lang="en-US" sz="1500" dirty="0" smtClean="0">
                <a:solidFill>
                  <a:srgbClr val="BFBFBF"/>
                </a:solidFill>
                <a:latin typeface="Arial"/>
                <a:cs typeface="Arial"/>
              </a:rPr>
              <a:t>Guin, D., &amp; Trouche, L. (1998). The Complex Process of Converting Tools into Mathematical Instruments. </a:t>
            </a:r>
          </a:p>
          <a:p>
            <a:pPr algn="l"/>
            <a:r>
              <a:rPr lang="en-US" sz="1500" dirty="0">
                <a:solidFill>
                  <a:srgbClr val="BFBFBF"/>
                </a:solidFill>
                <a:latin typeface="Arial"/>
                <a:cs typeface="Arial"/>
              </a:rPr>
              <a:t>Drijvers, P., &amp; Trouche, L. (2008). From artifacts to instruments: a theoretical framework behind the orchestra metaphor. </a:t>
            </a:r>
            <a:endParaRPr lang="en-US" sz="1500" dirty="0" smtClean="0">
              <a:solidFill>
                <a:srgbClr val="BFBFBF"/>
              </a:solidFill>
              <a:latin typeface="Arial"/>
              <a:cs typeface="Arial"/>
            </a:endParaRPr>
          </a:p>
          <a:p>
            <a:pPr algn="l"/>
            <a:r>
              <a:rPr lang="en-US" sz="1500" dirty="0" smtClean="0">
                <a:solidFill>
                  <a:schemeClr val="tx1"/>
                </a:solidFill>
                <a:latin typeface="Arial"/>
                <a:cs typeface="Arial"/>
              </a:rPr>
              <a:t>Guin, D., </a:t>
            </a:r>
            <a:r>
              <a:rPr lang="en-US" sz="1500" dirty="0" err="1" smtClean="0">
                <a:solidFill>
                  <a:schemeClr val="tx1"/>
                </a:solidFill>
                <a:latin typeface="Arial"/>
                <a:cs typeface="Arial"/>
              </a:rPr>
              <a:t>Joab</a:t>
            </a:r>
            <a:r>
              <a:rPr lang="en-US" sz="1500" dirty="0" smtClean="0">
                <a:solidFill>
                  <a:srgbClr val="000000"/>
                </a:solidFill>
                <a:latin typeface="Arial"/>
                <a:cs typeface="Arial"/>
              </a:rPr>
              <a:t>, M., &amp; Trouche, L. (Eds.) (2008). </a:t>
            </a:r>
            <a:r>
              <a:rPr lang="en-US" sz="1500" i="1" dirty="0" smtClean="0">
                <a:solidFill>
                  <a:srgbClr val="000000"/>
                </a:solidFill>
                <a:latin typeface="Arial"/>
                <a:cs typeface="Arial"/>
              </a:rPr>
              <a:t>Conception collaborative de ressources pour l’enseignement des mathématiques, </a:t>
            </a:r>
            <a:r>
              <a:rPr lang="en-US" sz="1500" i="1" dirty="0" err="1" smtClean="0">
                <a:solidFill>
                  <a:srgbClr val="000000"/>
                </a:solidFill>
                <a:latin typeface="Arial"/>
                <a:cs typeface="Arial"/>
              </a:rPr>
              <a:t>l’expérience</a:t>
            </a:r>
            <a:r>
              <a:rPr lang="en-US" sz="1500" i="1" dirty="0" smtClean="0">
                <a:solidFill>
                  <a:srgbClr val="000000"/>
                </a:solidFill>
                <a:latin typeface="Arial"/>
                <a:cs typeface="Arial"/>
              </a:rPr>
              <a:t> du </a:t>
            </a:r>
            <a:r>
              <a:rPr lang="en-US" sz="1500" i="1" dirty="0" err="1" smtClean="0">
                <a:solidFill>
                  <a:srgbClr val="000000"/>
                </a:solidFill>
                <a:latin typeface="Arial"/>
                <a:cs typeface="Arial"/>
              </a:rPr>
              <a:t>SFoDEM</a:t>
            </a:r>
            <a:r>
              <a:rPr lang="en-US" sz="1500" i="1" dirty="0" smtClean="0">
                <a:solidFill>
                  <a:srgbClr val="000000"/>
                </a:solidFill>
                <a:latin typeface="Arial"/>
                <a:cs typeface="Arial"/>
              </a:rPr>
              <a:t> (2000-2006),</a:t>
            </a:r>
            <a:r>
              <a:rPr lang="en-US" sz="1500" dirty="0" smtClean="0">
                <a:solidFill>
                  <a:srgbClr val="000000"/>
                </a:solidFill>
                <a:latin typeface="Arial"/>
                <a:cs typeface="Arial"/>
              </a:rPr>
              <a:t> </a:t>
            </a:r>
          </a:p>
          <a:p>
            <a:pPr algn="l"/>
            <a:r>
              <a:rPr lang="en-US" sz="1500" dirty="0" smtClean="0">
                <a:solidFill>
                  <a:srgbClr val="BFBFBF"/>
                </a:solidFill>
                <a:latin typeface="Arial"/>
                <a:cs typeface="Arial"/>
              </a:rPr>
              <a:t>Gueudet, G., &amp; Trouche, L. (2009). Towards new documentation systems for mathematics teachers?</a:t>
            </a:r>
            <a:r>
              <a:rPr lang="en-US" sz="1500" i="1" dirty="0" smtClean="0">
                <a:solidFill>
                  <a:srgbClr val="BFBFBF"/>
                </a:solidFill>
                <a:latin typeface="Arial"/>
                <a:cs typeface="Arial"/>
              </a:rPr>
              <a:t> </a:t>
            </a:r>
          </a:p>
          <a:p>
            <a:pPr algn="l"/>
            <a:r>
              <a:rPr lang="en-US" sz="1500" dirty="0" smtClean="0">
                <a:solidFill>
                  <a:srgbClr val="000000"/>
                </a:solidFill>
                <a:latin typeface="Arial"/>
                <a:cs typeface="Arial"/>
              </a:rPr>
              <a:t>Gueudet, G., Pepin, B., &amp; Trouche, L. (Eds.) (2012). </a:t>
            </a:r>
            <a:r>
              <a:rPr lang="en-US" sz="1500" i="1" dirty="0" smtClean="0">
                <a:solidFill>
                  <a:srgbClr val="000000"/>
                </a:solidFill>
                <a:latin typeface="Arial"/>
                <a:cs typeface="Arial"/>
              </a:rPr>
              <a:t>From Text to ‘Lived’ Resources: Mathematics Curriculum Materials and Teacher Development</a:t>
            </a:r>
          </a:p>
          <a:p>
            <a:pPr algn="l"/>
            <a:r>
              <a:rPr lang="en-US" sz="1500" dirty="0" smtClean="0">
                <a:solidFill>
                  <a:schemeClr val="bg1">
                    <a:lumMod val="75000"/>
                  </a:schemeClr>
                </a:solidFill>
                <a:latin typeface="Arial"/>
                <a:cs typeface="Arial"/>
              </a:rPr>
              <a:t>Monaghan, J., Trouche, L., &amp; </a:t>
            </a:r>
            <a:r>
              <a:rPr lang="en-US" sz="1500" dirty="0" err="1" smtClean="0">
                <a:solidFill>
                  <a:schemeClr val="bg1">
                    <a:lumMod val="75000"/>
                  </a:schemeClr>
                </a:solidFill>
                <a:latin typeface="Arial"/>
                <a:cs typeface="Arial"/>
              </a:rPr>
              <a:t>Borwein</a:t>
            </a:r>
            <a:r>
              <a:rPr lang="en-US" sz="1500" dirty="0" smtClean="0">
                <a:solidFill>
                  <a:schemeClr val="bg1">
                    <a:lumMod val="75000"/>
                  </a:schemeClr>
                </a:solidFill>
                <a:latin typeface="Arial"/>
                <a:cs typeface="Arial"/>
              </a:rPr>
              <a:t>, J. (2016). </a:t>
            </a:r>
            <a:r>
              <a:rPr lang="en-US" sz="1500" i="1" dirty="0" smtClean="0">
                <a:solidFill>
                  <a:schemeClr val="bg1">
                    <a:lumMod val="75000"/>
                  </a:schemeClr>
                </a:solidFill>
                <a:latin typeface="Arial"/>
                <a:cs typeface="Arial"/>
              </a:rPr>
              <a:t>Tools and Mathematics: Instruments for Learning</a:t>
            </a:r>
          </a:p>
          <a:p>
            <a:pPr algn="l"/>
            <a:r>
              <a:rPr lang="en-US" sz="1500" dirty="0" smtClean="0">
                <a:solidFill>
                  <a:srgbClr val="000000"/>
                </a:solidFill>
                <a:latin typeface="Arial"/>
                <a:cs typeface="Arial"/>
              </a:rPr>
              <a:t>Trouche, L., Gueudet, G., &amp; Pepin, B. (Eds.) (2019). </a:t>
            </a:r>
            <a:r>
              <a:rPr lang="en-US" sz="1500" i="1" dirty="0" smtClean="0">
                <a:solidFill>
                  <a:srgbClr val="000000"/>
                </a:solidFill>
                <a:latin typeface="Arial"/>
                <a:cs typeface="Arial"/>
              </a:rPr>
              <a:t>The 'resource' approach to Mathematics Education</a:t>
            </a:r>
            <a:endParaRPr lang="en-US" sz="1500" dirty="0">
              <a:solidFill>
                <a:srgbClr val="000000"/>
              </a:solidFill>
              <a:latin typeface="Arial"/>
              <a:cs typeface="Arial"/>
            </a:endParaRPr>
          </a:p>
        </p:txBody>
      </p:sp>
      <p:sp>
        <p:nvSpPr>
          <p:cNvPr id="7" name="Bulle rectangulaire 6"/>
          <p:cNvSpPr/>
          <p:nvPr/>
        </p:nvSpPr>
        <p:spPr>
          <a:xfrm>
            <a:off x="5652120" y="404664"/>
            <a:ext cx="3327960" cy="792088"/>
          </a:xfrm>
          <a:prstGeom prst="wedgeRectCallout">
            <a:avLst>
              <a:gd name="adj1" fmla="val -61229"/>
              <a:gd name="adj2" fmla="val 10145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The reification process within communities of interest </a:t>
            </a:r>
            <a:endParaRPr lang="en-US" dirty="0">
              <a:latin typeface="Arial"/>
              <a:cs typeface="Arial"/>
            </a:endParaRPr>
          </a:p>
        </p:txBody>
      </p:sp>
      <p:sp>
        <p:nvSpPr>
          <p:cNvPr id="9" name="ZoneTexte 8"/>
          <p:cNvSpPr txBox="1"/>
          <p:nvPr/>
        </p:nvSpPr>
        <p:spPr>
          <a:xfrm>
            <a:off x="755576" y="1268760"/>
            <a:ext cx="3053694" cy="369332"/>
          </a:xfrm>
          <a:prstGeom prst="rect">
            <a:avLst/>
          </a:prstGeom>
          <a:noFill/>
        </p:spPr>
        <p:txBody>
          <a:bodyPr wrap="none" rtlCol="0">
            <a:spAutoFit/>
          </a:bodyPr>
          <a:lstStyle/>
          <a:p>
            <a:r>
              <a:rPr lang="fr-FR" i="1" dirty="0" smtClean="0">
                <a:latin typeface="Arial"/>
                <a:cs typeface="Arial"/>
              </a:rPr>
              <a:t>Top </a:t>
            </a:r>
            <a:r>
              <a:rPr lang="fr-FR" i="1" dirty="0" err="1" smtClean="0">
                <a:latin typeface="Arial"/>
                <a:cs typeface="Arial"/>
              </a:rPr>
              <a:t>ten</a:t>
            </a:r>
            <a:r>
              <a:rPr lang="fr-FR" i="1" dirty="0" smtClean="0">
                <a:latin typeface="Arial"/>
                <a:cs typeface="Arial"/>
              </a:rPr>
              <a:t> </a:t>
            </a:r>
            <a:r>
              <a:rPr lang="fr-FR" i="1" dirty="0" err="1" smtClean="0">
                <a:latin typeface="Arial"/>
                <a:cs typeface="Arial"/>
              </a:rPr>
              <a:t>daughter</a:t>
            </a:r>
            <a:r>
              <a:rPr lang="fr-FR" i="1" dirty="0" smtClean="0">
                <a:latin typeface="Arial"/>
                <a:cs typeface="Arial"/>
              </a:rPr>
              <a:t> </a:t>
            </a:r>
            <a:r>
              <a:rPr lang="fr-FR" i="1" dirty="0" err="1" smtClean="0">
                <a:latin typeface="Arial"/>
                <a:cs typeface="Arial"/>
              </a:rPr>
              <a:t>resources</a:t>
            </a:r>
            <a:endParaRPr lang="fr-FR" i="1" dirty="0">
              <a:latin typeface="Arial"/>
              <a:cs typeface="Arial"/>
            </a:endParaRPr>
          </a:p>
        </p:txBody>
      </p:sp>
      <p:sp>
        <p:nvSpPr>
          <p:cNvPr id="10" name="Titre 1"/>
          <p:cNvSpPr txBox="1">
            <a:spLocks/>
          </p:cNvSpPr>
          <p:nvPr/>
        </p:nvSpPr>
        <p:spPr>
          <a:xfrm>
            <a:off x="683568" y="404664"/>
            <a:ext cx="4464496" cy="64807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500"/>
              </a:spcAft>
            </a:pPr>
            <a:r>
              <a:rPr lang="en-US" sz="3000" dirty="0" smtClean="0">
                <a:solidFill>
                  <a:srgbClr val="800000"/>
                </a:solidFill>
                <a:latin typeface="Arial"/>
                <a:cs typeface="Arial"/>
              </a:rPr>
              <a:t>A knotwork of trajectories</a:t>
            </a:r>
            <a:endParaRPr lang="en-US" sz="2000" dirty="0">
              <a:solidFill>
                <a:srgbClr val="800000"/>
              </a:solidFill>
              <a:latin typeface="Arial"/>
              <a:cs typeface="Arial"/>
            </a:endParaRPr>
          </a:p>
        </p:txBody>
      </p:sp>
    </p:spTree>
    <p:extLst>
      <p:ext uri="{BB962C8B-B14F-4D97-AF65-F5344CB8AC3E}">
        <p14:creationId xmlns:p14="http://schemas.microsoft.com/office/powerpoint/2010/main" val="35898307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58842</TotalTime>
  <Words>7188</Words>
  <Application>Microsoft Macintosh PowerPoint</Application>
  <PresentationFormat>Présentation à l'écran (4:3)</PresentationFormat>
  <Paragraphs>533</Paragraphs>
  <Slides>37</Slides>
  <Notes>35</Notes>
  <HiddenSlides>0</HiddenSlides>
  <MMClips>0</MMClips>
  <ScaleCrop>false</ScaleCrop>
  <HeadingPairs>
    <vt:vector size="4" baseType="variant">
      <vt:variant>
        <vt:lpstr>Thème</vt:lpstr>
      </vt:variant>
      <vt:variant>
        <vt:i4>1</vt:i4>
      </vt:variant>
      <vt:variant>
        <vt:lpstr>Titres des diapositives</vt:lpstr>
      </vt:variant>
      <vt:variant>
        <vt:i4>37</vt:i4>
      </vt:variant>
    </vt:vector>
  </HeadingPairs>
  <TitlesOfParts>
    <vt:vector size="38" baseType="lpstr">
      <vt:lpstr>Thème Office</vt:lpstr>
      <vt:lpstr>The ‘resource’ approach to mathematics education</vt:lpstr>
      <vt:lpstr>Outlines</vt:lpstr>
      <vt:lpstr>Présentation PowerPoint</vt:lpstr>
      <vt:lpstr>A knotwork of trajectories (Rocha 2019)</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Systems interacting (Sayah 2018)</vt:lpstr>
      <vt:lpstr>Systems interacting</vt:lpstr>
      <vt:lpstr>Systems interacting</vt:lpstr>
      <vt:lpstr>Systems interacting</vt:lpstr>
      <vt:lpstr>Systems interacting</vt:lpstr>
      <vt:lpstr>Systems interacting</vt:lpstr>
      <vt:lpstr>Systems interacting</vt:lpstr>
      <vt:lpstr>Systems interacting</vt:lpstr>
      <vt:lpstr>A duality of schemes (Messaoui, to be submitted)</vt:lpstr>
      <vt:lpstr>Variation for designing  (De Varent, Gosztonyi, &amp; Zhang)</vt:lpstr>
      <vt:lpstr>Variation for designing  (De Varent, Gosztonyi, &amp; Zhang)</vt:lpstr>
      <vt:lpstr>Variation for designing </vt:lpstr>
      <vt:lpstr>Languages and thoughts (Wang 2019)</vt:lpstr>
      <vt:lpstr>Collaborating and learning</vt:lpstr>
      <vt:lpstr>Collaborating and learning</vt:lpstr>
      <vt:lpstr>Collaborating and learning</vt:lpstr>
      <vt:lpstr>Conclusion… Four virtues to be promoted</vt:lpstr>
      <vt:lpstr>Présentation PowerPoint</vt:lpstr>
      <vt:lpstr>Présentation PowerPoint</vt:lpstr>
      <vt:lpstr>Présentation PowerPoint</vt:lpstr>
      <vt:lpstr>Présentation PowerPoint</vt:lpstr>
      <vt:lpstr>A last sentence…</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Chain de fabrication de Ana Doc</dc:title>
  <dc:creator>Alturkmani Mohammad dames</dc:creator>
  <cp:lastModifiedBy>ltrouche</cp:lastModifiedBy>
  <cp:revision>1118</cp:revision>
  <dcterms:created xsi:type="dcterms:W3CDTF">2017-06-27T11:41:16Z</dcterms:created>
  <dcterms:modified xsi:type="dcterms:W3CDTF">2019-06-26T05:16:54Z</dcterms:modified>
</cp:coreProperties>
</file>