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comments/comment1.xml" ContentType="application/vnd.openxmlformats-officedocument.presentationml.comments+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56" r:id="rId2"/>
    <p:sldId id="263" r:id="rId3"/>
    <p:sldId id="265" r:id="rId4"/>
    <p:sldId id="264" r:id="rId5"/>
    <p:sldId id="257" r:id="rId6"/>
    <p:sldId id="259" r:id="rId7"/>
    <p:sldId id="260" r:id="rId8"/>
    <p:sldId id="262" r:id="rId9"/>
    <p:sldId id="270" r:id="rId10"/>
    <p:sldId id="266" r:id="rId11"/>
    <p:sldId id="268" r:id="rId12"/>
    <p:sldId id="271" r:id="rId13"/>
    <p:sldId id="272" r:id="rId14"/>
    <p:sldId id="273" r:id="rId15"/>
    <p:sldId id="274" r:id="rId16"/>
    <p:sldId id="275" r:id="rId17"/>
    <p:sldId id="276" r:id="rId18"/>
    <p:sldId id="277" r:id="rId19"/>
    <p:sldId id="278" r:id="rId2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Hussein Sabra" initials="HS" lastIdx="1" clrIdx="0">
    <p:extLst>
      <p:ext uri="{19B8F6BF-5375-455C-9EA6-DF929625EA0E}">
        <p15:presenceInfo xmlns:p15="http://schemas.microsoft.com/office/powerpoint/2012/main" userId="2302d22fe12cfb27"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6634" autoAdjust="0"/>
  </p:normalViewPr>
  <p:slideViewPr>
    <p:cSldViewPr snapToGrid="0">
      <p:cViewPr varScale="1">
        <p:scale>
          <a:sx n="68" d="100"/>
          <a:sy n="68" d="100"/>
        </p:scale>
        <p:origin x="1234" y="62"/>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comments/comment1.xml><?xml version="1.0" encoding="utf-8"?>
<p:cmLst xmlns:a="http://schemas.openxmlformats.org/drawingml/2006/main" xmlns:r="http://schemas.openxmlformats.org/officeDocument/2006/relationships" xmlns:p="http://schemas.openxmlformats.org/presentationml/2006/main">
  <p:cm authorId="1" dt="2019-06-24T17:31:38.608" idx="1">
    <p:pos x="10103" y="1156"/>
    <p:text/>
    <p:extLst>
      <p:ext uri="{C676402C-5697-4E1C-873F-D02D1690AC5C}">
        <p15:threadingInfo xmlns:p15="http://schemas.microsoft.com/office/powerpoint/2012/main" timeZoneBias="-120"/>
      </p:ext>
    </p:extLs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7AF82676-086B-4B05-9E11-B6503F2ADCEC}" type="datetimeFigureOut">
              <a:rPr lang="fr-FR" smtClean="0"/>
              <a:t>26/06/2019</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337897E2-BE14-45CE-AD36-5BBA26CDF620}" type="slidenum">
              <a:rPr lang="fr-FR" smtClean="0"/>
              <a:t>‹N°›</a:t>
            </a:fld>
            <a:endParaRPr lang="fr-FR"/>
          </a:p>
        </p:txBody>
      </p:sp>
    </p:spTree>
    <p:extLst>
      <p:ext uri="{BB962C8B-B14F-4D97-AF65-F5344CB8AC3E}">
        <p14:creationId xmlns:p14="http://schemas.microsoft.com/office/powerpoint/2010/main" val="86965442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37897E2-BE14-45CE-AD36-5BBA26CDF620}" type="slidenum">
              <a:rPr lang="fr-FR" smtClean="0"/>
              <a:t>1</a:t>
            </a:fld>
            <a:endParaRPr lang="fr-FR"/>
          </a:p>
        </p:txBody>
      </p:sp>
    </p:spTree>
    <p:extLst>
      <p:ext uri="{BB962C8B-B14F-4D97-AF65-F5344CB8AC3E}">
        <p14:creationId xmlns:p14="http://schemas.microsoft.com/office/powerpoint/2010/main" val="188052030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37897E2-BE14-45CE-AD36-5BBA26CDF620}" type="slidenum">
              <a:rPr lang="fr-FR" smtClean="0"/>
              <a:t>17</a:t>
            </a:fld>
            <a:endParaRPr lang="fr-FR"/>
          </a:p>
        </p:txBody>
      </p:sp>
    </p:spTree>
    <p:extLst>
      <p:ext uri="{BB962C8B-B14F-4D97-AF65-F5344CB8AC3E}">
        <p14:creationId xmlns:p14="http://schemas.microsoft.com/office/powerpoint/2010/main" val="97625564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La vie professionnelle d’un</a:t>
            </a:r>
            <a:r>
              <a:rPr lang="fr-FR" baseline="0" dirty="0" smtClean="0"/>
              <a:t> chercheur ou d’une chercheuse est intense et dure !  Nous avons vécu ces moments avec Luc grâce à ta compréhension et à ton soutien. </a:t>
            </a:r>
          </a:p>
          <a:p>
            <a:endParaRPr lang="fr-FR" baseline="0" dirty="0" smtClean="0"/>
          </a:p>
          <a:p>
            <a:r>
              <a:rPr lang="fr-FR" baseline="0" dirty="0" smtClean="0"/>
              <a:t>Au nom de tous les doctorants, merci Luc pour les </a:t>
            </a:r>
            <a:r>
              <a:rPr lang="fr-FR" baseline="0" smtClean="0"/>
              <a:t>moments de </a:t>
            </a:r>
            <a:r>
              <a:rPr lang="fr-FR" baseline="0" dirty="0" smtClean="0"/>
              <a:t>bonheur que tu nous as fait vivre durant notre formation à la recherche. </a:t>
            </a:r>
          </a:p>
        </p:txBody>
      </p:sp>
      <p:sp>
        <p:nvSpPr>
          <p:cNvPr id="4" name="Espace réservé du numéro de diapositive 3"/>
          <p:cNvSpPr>
            <a:spLocks noGrp="1"/>
          </p:cNvSpPr>
          <p:nvPr>
            <p:ph type="sldNum" sz="quarter" idx="10"/>
          </p:nvPr>
        </p:nvSpPr>
        <p:spPr/>
        <p:txBody>
          <a:bodyPr/>
          <a:lstStyle/>
          <a:p>
            <a:fld id="{337897E2-BE14-45CE-AD36-5BBA26CDF620}" type="slidenum">
              <a:rPr lang="fr-FR" smtClean="0"/>
              <a:t>19</a:t>
            </a:fld>
            <a:endParaRPr lang="fr-FR"/>
          </a:p>
        </p:txBody>
      </p:sp>
    </p:spTree>
    <p:extLst>
      <p:ext uri="{BB962C8B-B14F-4D97-AF65-F5344CB8AC3E}">
        <p14:creationId xmlns:p14="http://schemas.microsoft.com/office/powerpoint/2010/main" val="39056760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337897E2-BE14-45CE-AD36-5BBA26CDF620}" type="slidenum">
              <a:rPr lang="fr-FR" smtClean="0"/>
              <a:t>2</a:t>
            </a:fld>
            <a:endParaRPr lang="fr-FR"/>
          </a:p>
        </p:txBody>
      </p:sp>
    </p:spTree>
    <p:extLst>
      <p:ext uri="{BB962C8B-B14F-4D97-AF65-F5344CB8AC3E}">
        <p14:creationId xmlns:p14="http://schemas.microsoft.com/office/powerpoint/2010/main" val="39061949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Quand on parle du regard porté sur le futur on parle des descendants scientifiques </a:t>
            </a:r>
            <a:endParaRPr lang="fr-FR" dirty="0"/>
          </a:p>
        </p:txBody>
      </p:sp>
      <p:sp>
        <p:nvSpPr>
          <p:cNvPr id="4" name="Espace réservé du numéro de diapositive 3"/>
          <p:cNvSpPr>
            <a:spLocks noGrp="1"/>
          </p:cNvSpPr>
          <p:nvPr>
            <p:ph type="sldNum" sz="quarter" idx="10"/>
          </p:nvPr>
        </p:nvSpPr>
        <p:spPr/>
        <p:txBody>
          <a:bodyPr/>
          <a:lstStyle/>
          <a:p>
            <a:fld id="{337897E2-BE14-45CE-AD36-5BBA26CDF620}" type="slidenum">
              <a:rPr lang="fr-FR" smtClean="0"/>
              <a:t>3</a:t>
            </a:fld>
            <a:endParaRPr lang="fr-FR"/>
          </a:p>
        </p:txBody>
      </p:sp>
    </p:spTree>
    <p:extLst>
      <p:ext uri="{BB962C8B-B14F-4D97-AF65-F5344CB8AC3E}">
        <p14:creationId xmlns:p14="http://schemas.microsoft.com/office/powerpoint/2010/main" val="12692864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Les apports de thèses que des</a:t>
            </a:r>
            <a:r>
              <a:rPr lang="fr-FR" baseline="0" dirty="0" smtClean="0"/>
              <a:t> beaux souvenirs…</a:t>
            </a:r>
          </a:p>
          <a:p>
            <a:endParaRPr lang="fr-FR" baseline="0" dirty="0" smtClean="0"/>
          </a:p>
          <a:p>
            <a:r>
              <a:rPr lang="fr-FR" baseline="0" dirty="0" smtClean="0"/>
              <a:t>16 thèses soutenues, pour chaque thèse, ses histoires , ses circonstances, son contexte</a:t>
            </a:r>
            <a:endParaRPr lang="fr-FR" dirty="0"/>
          </a:p>
        </p:txBody>
      </p:sp>
      <p:sp>
        <p:nvSpPr>
          <p:cNvPr id="4" name="Espace réservé du numéro de diapositive 3"/>
          <p:cNvSpPr>
            <a:spLocks noGrp="1"/>
          </p:cNvSpPr>
          <p:nvPr>
            <p:ph type="sldNum" sz="quarter" idx="10"/>
          </p:nvPr>
        </p:nvSpPr>
        <p:spPr/>
        <p:txBody>
          <a:bodyPr/>
          <a:lstStyle/>
          <a:p>
            <a:fld id="{337897E2-BE14-45CE-AD36-5BBA26CDF620}" type="slidenum">
              <a:rPr lang="fr-FR" smtClean="0"/>
              <a:t>4</a:t>
            </a:fld>
            <a:endParaRPr lang="fr-FR"/>
          </a:p>
        </p:txBody>
      </p:sp>
    </p:spTree>
    <p:extLst>
      <p:ext uri="{BB962C8B-B14F-4D97-AF65-F5344CB8AC3E}">
        <p14:creationId xmlns:p14="http://schemas.microsoft.com/office/powerpoint/2010/main" val="376700762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Les apports de thèses que des</a:t>
            </a:r>
            <a:r>
              <a:rPr lang="fr-FR" baseline="0" dirty="0" smtClean="0"/>
              <a:t> beaux souvenirs…</a:t>
            </a:r>
          </a:p>
          <a:p>
            <a:endParaRPr lang="fr-FR" baseline="0" dirty="0" smtClean="0"/>
          </a:p>
          <a:p>
            <a:r>
              <a:rPr lang="fr-FR" baseline="0" dirty="0" smtClean="0"/>
              <a:t>16 thèses soutenues, pour chaque thèse, ses histoires , ses circonstances, son contexte</a:t>
            </a:r>
            <a:endParaRPr lang="fr-FR" dirty="0"/>
          </a:p>
        </p:txBody>
      </p:sp>
      <p:sp>
        <p:nvSpPr>
          <p:cNvPr id="4" name="Espace réservé du numéro de diapositive 3"/>
          <p:cNvSpPr>
            <a:spLocks noGrp="1"/>
          </p:cNvSpPr>
          <p:nvPr>
            <p:ph type="sldNum" sz="quarter" idx="10"/>
          </p:nvPr>
        </p:nvSpPr>
        <p:spPr/>
        <p:txBody>
          <a:bodyPr/>
          <a:lstStyle/>
          <a:p>
            <a:fld id="{337897E2-BE14-45CE-AD36-5BBA26CDF620}" type="slidenum">
              <a:rPr lang="fr-FR" smtClean="0"/>
              <a:t>5</a:t>
            </a:fld>
            <a:endParaRPr lang="fr-FR"/>
          </a:p>
        </p:txBody>
      </p:sp>
    </p:spTree>
    <p:extLst>
      <p:ext uri="{BB962C8B-B14F-4D97-AF65-F5344CB8AC3E}">
        <p14:creationId xmlns:p14="http://schemas.microsoft.com/office/powerpoint/2010/main" val="121471152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Une</a:t>
            </a:r>
            <a:r>
              <a:rPr lang="fr-FR" baseline="0" dirty="0" smtClean="0"/>
              <a:t> formation à la recherche, mais un forfait complet </a:t>
            </a:r>
            <a:endParaRPr lang="fr-FR" dirty="0"/>
          </a:p>
        </p:txBody>
      </p:sp>
      <p:sp>
        <p:nvSpPr>
          <p:cNvPr id="4" name="Espace réservé du numéro de diapositive 3"/>
          <p:cNvSpPr>
            <a:spLocks noGrp="1"/>
          </p:cNvSpPr>
          <p:nvPr>
            <p:ph type="sldNum" sz="quarter" idx="10"/>
          </p:nvPr>
        </p:nvSpPr>
        <p:spPr/>
        <p:txBody>
          <a:bodyPr/>
          <a:lstStyle/>
          <a:p>
            <a:fld id="{337897E2-BE14-45CE-AD36-5BBA26CDF620}" type="slidenum">
              <a:rPr lang="fr-FR" smtClean="0"/>
              <a:t>6</a:t>
            </a:fld>
            <a:endParaRPr lang="fr-FR"/>
          </a:p>
        </p:txBody>
      </p:sp>
    </p:spTree>
    <p:extLst>
      <p:ext uri="{BB962C8B-B14F-4D97-AF65-F5344CB8AC3E}">
        <p14:creationId xmlns:p14="http://schemas.microsoft.com/office/powerpoint/2010/main" val="394588388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L’histoire ne s’arrête pas là!</a:t>
            </a:r>
            <a:endParaRPr lang="fr-FR" dirty="0"/>
          </a:p>
        </p:txBody>
      </p:sp>
      <p:sp>
        <p:nvSpPr>
          <p:cNvPr id="4" name="Espace réservé du numéro de diapositive 3"/>
          <p:cNvSpPr>
            <a:spLocks noGrp="1"/>
          </p:cNvSpPr>
          <p:nvPr>
            <p:ph type="sldNum" sz="quarter" idx="10"/>
          </p:nvPr>
        </p:nvSpPr>
        <p:spPr/>
        <p:txBody>
          <a:bodyPr/>
          <a:lstStyle/>
          <a:p>
            <a:fld id="{337897E2-BE14-45CE-AD36-5BBA26CDF620}" type="slidenum">
              <a:rPr lang="fr-FR" smtClean="0"/>
              <a:t>7</a:t>
            </a:fld>
            <a:endParaRPr lang="fr-FR"/>
          </a:p>
        </p:txBody>
      </p:sp>
    </p:spTree>
    <p:extLst>
      <p:ext uri="{BB962C8B-B14F-4D97-AF65-F5344CB8AC3E}">
        <p14:creationId xmlns:p14="http://schemas.microsoft.com/office/powerpoint/2010/main" val="73070363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r>
              <a:rPr lang="fr-FR" dirty="0" smtClean="0"/>
              <a:t>Sur les sites,</a:t>
            </a:r>
            <a:r>
              <a:rPr lang="fr-FR" baseline="0" dirty="0" smtClean="0"/>
              <a:t> on peut trouver les titres des thèses et des liens pour les télécharger…. </a:t>
            </a:r>
          </a:p>
          <a:p>
            <a:r>
              <a:rPr lang="fr-FR" baseline="0" dirty="0" smtClean="0"/>
              <a:t>Une remarque, un mot clé « ressources » qui figurent dès la première thèse celle de Moustapha … qui </a:t>
            </a:r>
            <a:r>
              <a:rPr lang="fr-FR" baseline="0" dirty="0" err="1" smtClean="0"/>
              <a:t>co-habite</a:t>
            </a:r>
            <a:r>
              <a:rPr lang="fr-FR" baseline="0" dirty="0" smtClean="0"/>
              <a:t> avec « Approche instrumentale ».</a:t>
            </a:r>
          </a:p>
          <a:p>
            <a:endParaRPr lang="fr-FR" baseline="0" dirty="0" smtClean="0"/>
          </a:p>
          <a:p>
            <a:r>
              <a:rPr lang="fr-FR" baseline="0" dirty="0" err="1" smtClean="0"/>
              <a:t>Behind</a:t>
            </a:r>
            <a:r>
              <a:rPr lang="fr-FR" baseline="0" dirty="0" smtClean="0"/>
              <a:t> the </a:t>
            </a:r>
            <a:r>
              <a:rPr lang="fr-FR" baseline="0" dirty="0" err="1" smtClean="0"/>
              <a:t>scenes</a:t>
            </a:r>
            <a:r>
              <a:rPr lang="fr-FR" baseline="0" dirty="0" smtClean="0"/>
              <a:t>, beaucoup de travail et d’engagement …. deux grands témoins. </a:t>
            </a:r>
            <a:endParaRPr lang="fr-FR" dirty="0"/>
          </a:p>
        </p:txBody>
      </p:sp>
      <p:sp>
        <p:nvSpPr>
          <p:cNvPr id="4" name="Espace réservé du numéro de diapositive 3"/>
          <p:cNvSpPr>
            <a:spLocks noGrp="1"/>
          </p:cNvSpPr>
          <p:nvPr>
            <p:ph type="sldNum" sz="quarter" idx="10"/>
          </p:nvPr>
        </p:nvSpPr>
        <p:spPr/>
        <p:txBody>
          <a:bodyPr/>
          <a:lstStyle/>
          <a:p>
            <a:fld id="{337897E2-BE14-45CE-AD36-5BBA26CDF620}" type="slidenum">
              <a:rPr lang="fr-FR" smtClean="0"/>
              <a:t>8</a:t>
            </a:fld>
            <a:endParaRPr lang="fr-FR"/>
          </a:p>
        </p:txBody>
      </p:sp>
    </p:spTree>
    <p:extLst>
      <p:ext uri="{BB962C8B-B14F-4D97-AF65-F5344CB8AC3E}">
        <p14:creationId xmlns:p14="http://schemas.microsoft.com/office/powerpoint/2010/main" val="13193600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dirty="0"/>
          </a:p>
        </p:txBody>
      </p:sp>
      <p:sp>
        <p:nvSpPr>
          <p:cNvPr id="4" name="Espace réservé du numéro de diapositive 3"/>
          <p:cNvSpPr>
            <a:spLocks noGrp="1"/>
          </p:cNvSpPr>
          <p:nvPr>
            <p:ph type="sldNum" sz="quarter" idx="10"/>
          </p:nvPr>
        </p:nvSpPr>
        <p:spPr/>
        <p:txBody>
          <a:bodyPr/>
          <a:lstStyle/>
          <a:p>
            <a:fld id="{63D650DE-32C4-4C84-833F-A38B91705DFF}" type="slidenum">
              <a:rPr lang="fr-FR" smtClean="0"/>
              <a:t>11</a:t>
            </a:fld>
            <a:endParaRPr lang="fr-FR"/>
          </a:p>
        </p:txBody>
      </p:sp>
    </p:spTree>
    <p:extLst>
      <p:ext uri="{BB962C8B-B14F-4D97-AF65-F5344CB8AC3E}">
        <p14:creationId xmlns:p14="http://schemas.microsoft.com/office/powerpoint/2010/main" val="329384067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DAB2245B-3D5C-4963-809A-DA63EEA0EE80}" type="datetimeFigureOut">
              <a:rPr lang="fr-FR" smtClean="0"/>
              <a:t>26/06/2019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DC5B7F7-FB38-4AC3-A778-FFEE49967252}" type="slidenum">
              <a:rPr lang="fr-FR" smtClean="0"/>
              <a:t>‹N°›</a:t>
            </a:fld>
            <a:endParaRPr lang="fr-FR"/>
          </a:p>
        </p:txBody>
      </p:sp>
    </p:spTree>
    <p:extLst>
      <p:ext uri="{BB962C8B-B14F-4D97-AF65-F5344CB8AC3E}">
        <p14:creationId xmlns:p14="http://schemas.microsoft.com/office/powerpoint/2010/main" val="388794118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AB2245B-3D5C-4963-809A-DA63EEA0EE80}" type="datetimeFigureOut">
              <a:rPr lang="fr-FR" smtClean="0"/>
              <a:t>26/06/2019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DC5B7F7-FB38-4AC3-A778-FFEE49967252}" type="slidenum">
              <a:rPr lang="fr-FR" smtClean="0"/>
              <a:t>‹N°›</a:t>
            </a:fld>
            <a:endParaRPr lang="fr-FR"/>
          </a:p>
        </p:txBody>
      </p:sp>
    </p:spTree>
    <p:extLst>
      <p:ext uri="{BB962C8B-B14F-4D97-AF65-F5344CB8AC3E}">
        <p14:creationId xmlns:p14="http://schemas.microsoft.com/office/powerpoint/2010/main" val="10386621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AB2245B-3D5C-4963-809A-DA63EEA0EE80}" type="datetimeFigureOut">
              <a:rPr lang="fr-FR" smtClean="0"/>
              <a:t>26/06/2019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DC5B7F7-FB38-4AC3-A778-FFEE49967252}" type="slidenum">
              <a:rPr lang="fr-FR" smtClean="0"/>
              <a:t>‹N°›</a:t>
            </a:fld>
            <a:endParaRPr lang="fr-FR"/>
          </a:p>
        </p:txBody>
      </p:sp>
    </p:spTree>
    <p:extLst>
      <p:ext uri="{BB962C8B-B14F-4D97-AF65-F5344CB8AC3E}">
        <p14:creationId xmlns:p14="http://schemas.microsoft.com/office/powerpoint/2010/main" val="8050964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AB2245B-3D5C-4963-809A-DA63EEA0EE80}" type="datetimeFigureOut">
              <a:rPr lang="fr-FR" smtClean="0"/>
              <a:t>26/06/2019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DC5B7F7-FB38-4AC3-A778-FFEE49967252}" type="slidenum">
              <a:rPr lang="fr-FR" smtClean="0"/>
              <a:t>‹N°›</a:t>
            </a:fld>
            <a:endParaRPr lang="fr-FR"/>
          </a:p>
        </p:txBody>
      </p:sp>
    </p:spTree>
    <p:extLst>
      <p:ext uri="{BB962C8B-B14F-4D97-AF65-F5344CB8AC3E}">
        <p14:creationId xmlns:p14="http://schemas.microsoft.com/office/powerpoint/2010/main" val="13821409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DAB2245B-3D5C-4963-809A-DA63EEA0EE80}" type="datetimeFigureOut">
              <a:rPr lang="fr-FR" smtClean="0"/>
              <a:t>26/06/2019</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ADC5B7F7-FB38-4AC3-A778-FFEE49967252}" type="slidenum">
              <a:rPr lang="fr-FR" smtClean="0"/>
              <a:t>‹N°›</a:t>
            </a:fld>
            <a:endParaRPr lang="fr-FR"/>
          </a:p>
        </p:txBody>
      </p:sp>
    </p:spTree>
    <p:extLst>
      <p:ext uri="{BB962C8B-B14F-4D97-AF65-F5344CB8AC3E}">
        <p14:creationId xmlns:p14="http://schemas.microsoft.com/office/powerpoint/2010/main" val="411924978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DAB2245B-3D5C-4963-809A-DA63EEA0EE80}" type="datetimeFigureOut">
              <a:rPr lang="fr-FR" smtClean="0"/>
              <a:t>26/06/2019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DC5B7F7-FB38-4AC3-A778-FFEE49967252}" type="slidenum">
              <a:rPr lang="fr-FR" smtClean="0"/>
              <a:t>‹N°›</a:t>
            </a:fld>
            <a:endParaRPr lang="fr-FR"/>
          </a:p>
        </p:txBody>
      </p:sp>
    </p:spTree>
    <p:extLst>
      <p:ext uri="{BB962C8B-B14F-4D97-AF65-F5344CB8AC3E}">
        <p14:creationId xmlns:p14="http://schemas.microsoft.com/office/powerpoint/2010/main" val="85767942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DAB2245B-3D5C-4963-809A-DA63EEA0EE80}" type="datetimeFigureOut">
              <a:rPr lang="fr-FR" smtClean="0"/>
              <a:t>26/06/2019</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ADC5B7F7-FB38-4AC3-A778-FFEE49967252}" type="slidenum">
              <a:rPr lang="fr-FR" smtClean="0"/>
              <a:t>‹N°›</a:t>
            </a:fld>
            <a:endParaRPr lang="fr-FR"/>
          </a:p>
        </p:txBody>
      </p:sp>
    </p:spTree>
    <p:extLst>
      <p:ext uri="{BB962C8B-B14F-4D97-AF65-F5344CB8AC3E}">
        <p14:creationId xmlns:p14="http://schemas.microsoft.com/office/powerpoint/2010/main" val="3560132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DAB2245B-3D5C-4963-809A-DA63EEA0EE80}" type="datetimeFigureOut">
              <a:rPr lang="fr-FR" smtClean="0"/>
              <a:t>26/06/2019</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ADC5B7F7-FB38-4AC3-A778-FFEE49967252}" type="slidenum">
              <a:rPr lang="fr-FR" smtClean="0"/>
              <a:t>‹N°›</a:t>
            </a:fld>
            <a:endParaRPr lang="fr-FR"/>
          </a:p>
        </p:txBody>
      </p:sp>
    </p:spTree>
    <p:extLst>
      <p:ext uri="{BB962C8B-B14F-4D97-AF65-F5344CB8AC3E}">
        <p14:creationId xmlns:p14="http://schemas.microsoft.com/office/powerpoint/2010/main" val="322919335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DAB2245B-3D5C-4963-809A-DA63EEA0EE80}" type="datetimeFigureOut">
              <a:rPr lang="fr-FR" smtClean="0"/>
              <a:t>26/06/2019</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ADC5B7F7-FB38-4AC3-A778-FFEE49967252}" type="slidenum">
              <a:rPr lang="fr-FR" smtClean="0"/>
              <a:t>‹N°›</a:t>
            </a:fld>
            <a:endParaRPr lang="fr-FR"/>
          </a:p>
        </p:txBody>
      </p:sp>
    </p:spTree>
    <p:extLst>
      <p:ext uri="{BB962C8B-B14F-4D97-AF65-F5344CB8AC3E}">
        <p14:creationId xmlns:p14="http://schemas.microsoft.com/office/powerpoint/2010/main" val="269667813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AB2245B-3D5C-4963-809A-DA63EEA0EE80}" type="datetimeFigureOut">
              <a:rPr lang="fr-FR" smtClean="0"/>
              <a:t>26/06/2019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DC5B7F7-FB38-4AC3-A778-FFEE49967252}" type="slidenum">
              <a:rPr lang="fr-FR" smtClean="0"/>
              <a:t>‹N°›</a:t>
            </a:fld>
            <a:endParaRPr lang="fr-FR"/>
          </a:p>
        </p:txBody>
      </p:sp>
    </p:spTree>
    <p:extLst>
      <p:ext uri="{BB962C8B-B14F-4D97-AF65-F5344CB8AC3E}">
        <p14:creationId xmlns:p14="http://schemas.microsoft.com/office/powerpoint/2010/main" val="262332265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AB2245B-3D5C-4963-809A-DA63EEA0EE80}" type="datetimeFigureOut">
              <a:rPr lang="fr-FR" smtClean="0"/>
              <a:t>26/06/2019</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ADC5B7F7-FB38-4AC3-A778-FFEE49967252}" type="slidenum">
              <a:rPr lang="fr-FR" smtClean="0"/>
              <a:t>‹N°›</a:t>
            </a:fld>
            <a:endParaRPr lang="fr-FR"/>
          </a:p>
        </p:txBody>
      </p:sp>
    </p:spTree>
    <p:extLst>
      <p:ext uri="{BB962C8B-B14F-4D97-AF65-F5344CB8AC3E}">
        <p14:creationId xmlns:p14="http://schemas.microsoft.com/office/powerpoint/2010/main" val="30737345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AB2245B-3D5C-4963-809A-DA63EEA0EE80}" type="datetimeFigureOut">
              <a:rPr lang="fr-FR" smtClean="0"/>
              <a:t>26/06/2019</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DC5B7F7-FB38-4AC3-A778-FFEE49967252}" type="slidenum">
              <a:rPr lang="fr-FR" smtClean="0"/>
              <a:t>‹N°›</a:t>
            </a:fld>
            <a:endParaRPr lang="fr-FR"/>
          </a:p>
        </p:txBody>
      </p:sp>
    </p:spTree>
    <p:extLst>
      <p:ext uri="{BB962C8B-B14F-4D97-AF65-F5344CB8AC3E}">
        <p14:creationId xmlns:p14="http://schemas.microsoft.com/office/powerpoint/2010/main" val="21415433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image" Target="../media/image25.jpe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1.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3.jpg"/></Relationships>
</file>

<file path=ppt/slides/_rels/slide4.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jpg"/><Relationship Id="rId7" Type="http://schemas.openxmlformats.org/officeDocument/2006/relationships/image" Target="../media/image7.jpeg"/><Relationship Id="rId2" Type="http://schemas.openxmlformats.org/officeDocument/2006/relationships/notesSlide" Target="../notesSlides/notesSlide4.xml"/><Relationship Id="rId1" Type="http://schemas.openxmlformats.org/officeDocument/2006/relationships/slideLayout" Target="../slideLayouts/slideLayout8.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comments" Target="../comments/comment1.xml"/><Relationship Id="rId4" Type="http://schemas.openxmlformats.org/officeDocument/2006/relationships/image" Target="../media/image4.png"/><Relationship Id="rId9" Type="http://schemas.openxmlformats.org/officeDocument/2006/relationships/image" Target="../media/image9.pn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8" Type="http://schemas.openxmlformats.org/officeDocument/2006/relationships/image" Target="../media/image15.png"/><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3.png"/><Relationship Id="rId5" Type="http://schemas.openxmlformats.org/officeDocument/2006/relationships/image" Target="../media/image12.png"/><Relationship Id="rId10" Type="http://schemas.openxmlformats.org/officeDocument/2006/relationships/image" Target="../media/image17.png"/><Relationship Id="rId4" Type="http://schemas.openxmlformats.org/officeDocument/2006/relationships/image" Target="../media/image11.png"/><Relationship Id="rId9" Type="http://schemas.openxmlformats.org/officeDocument/2006/relationships/image" Target="../media/image16.jpeg"/></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eductice.ens-lyon.fr/EducTice/equipe/membres/permanents/luc-trouche" TargetMode="External"/><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hyperlink" Target="https://ens-lyon.academia.edu/enslyonacademiaedu/PhD"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2748258"/>
            <a:ext cx="9347200" cy="2387600"/>
          </a:xfrm>
        </p:spPr>
        <p:txBody>
          <a:bodyPr>
            <a:normAutofit fontScale="90000"/>
          </a:bodyPr>
          <a:lstStyle/>
          <a:p>
            <a:r>
              <a:rPr lang="fr-FR" dirty="0" smtClean="0"/>
              <a:t>Des instruments aux ressources : les apports des thèses </a:t>
            </a:r>
            <a:endParaRPr lang="fr-FR" dirty="0"/>
          </a:p>
        </p:txBody>
      </p:sp>
      <p:pic>
        <p:nvPicPr>
          <p:cNvPr id="1026" name="Picture 2" descr="https://luctrouche.sciencesconf.org/data/header/documentation_work_5.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0420" y="254881"/>
            <a:ext cx="3333750" cy="2238376"/>
          </a:xfrm>
          <a:prstGeom prst="rect">
            <a:avLst/>
          </a:prstGeom>
          <a:noFill/>
          <a:extLst>
            <a:ext uri="{909E8E84-426E-40DD-AFC4-6F175D3DCCD1}">
              <a14:hiddenFill xmlns:a14="http://schemas.microsoft.com/office/drawing/2010/main">
                <a:solidFill>
                  <a:srgbClr val="FFFFFF"/>
                </a:solidFill>
              </a14:hiddenFill>
            </a:ext>
          </a:extLst>
        </p:spPr>
      </p:pic>
      <p:graphicFrame>
        <p:nvGraphicFramePr>
          <p:cNvPr id="6" name="Tableau 5"/>
          <p:cNvGraphicFramePr>
            <a:graphicFrameLocks noGrp="1"/>
          </p:cNvGraphicFramePr>
          <p:nvPr>
            <p:extLst>
              <p:ext uri="{D42A27DB-BD31-4B8C-83A1-F6EECF244321}">
                <p14:modId xmlns:p14="http://schemas.microsoft.com/office/powerpoint/2010/main" val="1034639487"/>
              </p:ext>
            </p:extLst>
          </p:nvPr>
        </p:nvGraphicFramePr>
        <p:xfrm>
          <a:off x="3657600" y="642549"/>
          <a:ext cx="8184444" cy="1463040"/>
        </p:xfrm>
        <a:graphic>
          <a:graphicData uri="http://schemas.openxmlformats.org/drawingml/2006/table">
            <a:tbl>
              <a:tblPr/>
              <a:tblGrid>
                <a:gridCol w="8184444"/>
              </a:tblGrid>
              <a:tr h="0">
                <a:tc>
                  <a:txBody>
                    <a:bodyPr/>
                    <a:lstStyle/>
                    <a:p>
                      <a:pPr algn="l"/>
                      <a:r>
                        <a:rPr lang="fr-FR" sz="2400" b="1" u="none" strike="noStrike" dirty="0">
                          <a:solidFill>
                            <a:srgbClr val="002060"/>
                          </a:solidFill>
                          <a:effectLst/>
                        </a:rPr>
                        <a:t/>
                      </a:r>
                      <a:br>
                        <a:rPr lang="fr-FR" sz="2400" b="1" u="none" strike="noStrike" dirty="0">
                          <a:solidFill>
                            <a:srgbClr val="002060"/>
                          </a:solidFill>
                          <a:effectLst/>
                        </a:rPr>
                      </a:br>
                      <a:r>
                        <a:rPr lang="fr-FR" sz="2400" b="1" u="none" strike="noStrike" dirty="0">
                          <a:solidFill>
                            <a:srgbClr val="002060"/>
                          </a:solidFill>
                          <a:effectLst/>
                        </a:rPr>
                        <a:t>Des instruments aux ressources vivantes en mathématiques, autour du travail de Luc </a:t>
                      </a:r>
                      <a:r>
                        <a:rPr lang="fr-FR" sz="2400" b="1" u="none" strike="noStrike" dirty="0" err="1">
                          <a:solidFill>
                            <a:srgbClr val="002060"/>
                          </a:solidFill>
                          <a:effectLst/>
                        </a:rPr>
                        <a:t>Trouche</a:t>
                      </a:r>
                      <a:endParaRPr lang="fr-FR" sz="2400" b="1" dirty="0">
                        <a:solidFill>
                          <a:srgbClr val="002060"/>
                        </a:solidFill>
                        <a:effectLst/>
                      </a:endParaRPr>
                    </a:p>
                    <a:p>
                      <a:pPr algn="l"/>
                      <a:r>
                        <a:rPr lang="fr-FR" sz="2400" i="1" dirty="0">
                          <a:solidFill>
                            <a:srgbClr val="002060"/>
                          </a:solidFill>
                          <a:effectLst/>
                        </a:rPr>
                        <a:t>26 juin 2019 Lyon (France)</a:t>
                      </a:r>
                    </a:p>
                  </a:txBody>
                  <a:tcPr marL="0" marR="0" marT="0" marB="0" anchor="ctr">
                    <a:lnL>
                      <a:noFill/>
                    </a:lnL>
                    <a:lnR>
                      <a:noFill/>
                    </a:lnR>
                    <a:lnT>
                      <a:noFill/>
                    </a:lnT>
                    <a:lnB>
                      <a:noFill/>
                    </a:lnB>
                  </a:tcPr>
                </a:tc>
              </a:tr>
            </a:tbl>
          </a:graphicData>
        </a:graphic>
      </p:graphicFrame>
      <p:sp>
        <p:nvSpPr>
          <p:cNvPr id="7" name="Sous-titre 6"/>
          <p:cNvSpPr>
            <a:spLocks noGrp="1"/>
          </p:cNvSpPr>
          <p:nvPr>
            <p:ph type="subTitle" idx="1"/>
          </p:nvPr>
        </p:nvSpPr>
        <p:spPr/>
        <p:txBody>
          <a:bodyPr/>
          <a:lstStyle/>
          <a:p>
            <a:endParaRPr lang="fr-FR" dirty="0"/>
          </a:p>
        </p:txBody>
      </p:sp>
    </p:spTree>
    <p:extLst>
      <p:ext uri="{BB962C8B-B14F-4D97-AF65-F5344CB8AC3E}">
        <p14:creationId xmlns:p14="http://schemas.microsoft.com/office/powerpoint/2010/main" val="119933052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1"/>
          <p:cNvSpPr>
            <a:spLocks noGrp="1"/>
          </p:cNvSpPr>
          <p:nvPr>
            <p:ph type="title"/>
          </p:nvPr>
        </p:nvSpPr>
        <p:spPr/>
        <p:txBody>
          <a:bodyPr>
            <a:normAutofit/>
          </a:bodyPr>
          <a:lstStyle/>
          <a:p>
            <a:r>
              <a:rPr lang="fr-FR" dirty="0" smtClean="0"/>
              <a:t>Objets d’interactions</a:t>
            </a:r>
            <a:br>
              <a:rPr lang="fr-FR" dirty="0" smtClean="0"/>
            </a:br>
            <a:endParaRPr lang="fr-FR" sz="3100" dirty="0"/>
          </a:p>
        </p:txBody>
      </p:sp>
      <p:sp>
        <p:nvSpPr>
          <p:cNvPr id="8" name="Espace réservé du texte 7"/>
          <p:cNvSpPr>
            <a:spLocks noGrp="1"/>
          </p:cNvSpPr>
          <p:nvPr>
            <p:ph type="body" idx="1"/>
          </p:nvPr>
        </p:nvSpPr>
        <p:spPr>
          <a:xfrm>
            <a:off x="725488" y="1153320"/>
            <a:ext cx="5157787" cy="823912"/>
          </a:xfrm>
        </p:spPr>
        <p:txBody>
          <a:bodyPr/>
          <a:lstStyle/>
          <a:p>
            <a:r>
              <a:rPr lang="fr-FR" dirty="0"/>
              <a:t>Didactique et professionnel</a:t>
            </a:r>
          </a:p>
        </p:txBody>
      </p:sp>
      <p:sp>
        <p:nvSpPr>
          <p:cNvPr id="3" name="Espace réservé du contenu 2"/>
          <p:cNvSpPr>
            <a:spLocks noGrp="1"/>
          </p:cNvSpPr>
          <p:nvPr>
            <p:ph sz="half" idx="2"/>
          </p:nvPr>
        </p:nvSpPr>
        <p:spPr>
          <a:xfrm>
            <a:off x="725488" y="1972469"/>
            <a:ext cx="5345112" cy="4496064"/>
          </a:xfrm>
        </p:spPr>
        <p:txBody>
          <a:bodyPr>
            <a:noAutofit/>
          </a:bodyPr>
          <a:lstStyle/>
          <a:p>
            <a:pPr marL="0" indent="0">
              <a:buNone/>
            </a:pPr>
            <a:r>
              <a:rPr lang="fr-FR" sz="2000" dirty="0"/>
              <a:t>Cadrage théorique</a:t>
            </a:r>
          </a:p>
          <a:p>
            <a:r>
              <a:rPr lang="fr-FR" sz="2000" dirty="0"/>
              <a:t>Approche documentaire </a:t>
            </a:r>
            <a:r>
              <a:rPr lang="fr-FR" sz="2000" i="1" dirty="0"/>
              <a:t>et</a:t>
            </a:r>
            <a:r>
              <a:rPr lang="fr-FR" sz="2000" dirty="0"/>
              <a:t> son développement </a:t>
            </a:r>
          </a:p>
          <a:p>
            <a:pPr marL="0" indent="0">
              <a:buNone/>
            </a:pPr>
            <a:r>
              <a:rPr lang="fr-FR" sz="2000" dirty="0"/>
              <a:t>Méthodologie et </a:t>
            </a:r>
            <a:r>
              <a:rPr lang="fr-FR" sz="2000" dirty="0" smtClean="0"/>
              <a:t>questions </a:t>
            </a:r>
            <a:r>
              <a:rPr lang="fr-FR" sz="2000" dirty="0"/>
              <a:t>de recherche</a:t>
            </a:r>
          </a:p>
          <a:p>
            <a:r>
              <a:rPr lang="fr-FR" sz="2000" dirty="0"/>
              <a:t>Investigation réflexive </a:t>
            </a:r>
            <a:r>
              <a:rPr lang="fr-FR" sz="2000" i="1" dirty="0"/>
              <a:t>et</a:t>
            </a:r>
            <a:r>
              <a:rPr lang="fr-FR" sz="2000" dirty="0"/>
              <a:t> son développement  </a:t>
            </a:r>
          </a:p>
          <a:p>
            <a:pPr marL="0" indent="0">
              <a:buNone/>
            </a:pPr>
            <a:r>
              <a:rPr lang="fr-FR" sz="2000" dirty="0"/>
              <a:t>Annonce </a:t>
            </a:r>
            <a:r>
              <a:rPr lang="fr-FR" sz="2000" dirty="0" smtClean="0"/>
              <a:t>des </a:t>
            </a:r>
            <a:r>
              <a:rPr lang="fr-FR" sz="2000" dirty="0"/>
              <a:t>résultats </a:t>
            </a:r>
          </a:p>
          <a:p>
            <a:r>
              <a:rPr lang="fr-FR" sz="2000" dirty="0"/>
              <a:t>Analyse </a:t>
            </a:r>
            <a:r>
              <a:rPr lang="fr-FR" sz="2000" dirty="0" smtClean="0"/>
              <a:t>des </a:t>
            </a:r>
            <a:r>
              <a:rPr lang="fr-FR" sz="2000" dirty="0"/>
              <a:t>données :  </a:t>
            </a:r>
            <a:r>
              <a:rPr lang="fr-FR" sz="2000" i="1" dirty="0"/>
              <a:t>lien</a:t>
            </a:r>
            <a:r>
              <a:rPr lang="fr-FR" sz="2000" dirty="0"/>
              <a:t> avec l’approche documentaire ? </a:t>
            </a:r>
          </a:p>
          <a:p>
            <a:pPr marL="0" indent="0">
              <a:buNone/>
            </a:pPr>
            <a:r>
              <a:rPr lang="fr-FR" sz="2000" dirty="0"/>
              <a:t>Suivi de rédaction </a:t>
            </a:r>
          </a:p>
          <a:p>
            <a:r>
              <a:rPr lang="fr-FR" sz="2000" dirty="0"/>
              <a:t>Avancement dans le mémoire de thèse, articles, etc.</a:t>
            </a:r>
          </a:p>
          <a:p>
            <a:pPr marL="0" indent="0">
              <a:buNone/>
            </a:pPr>
            <a:endParaRPr lang="fr-FR" sz="2000" dirty="0"/>
          </a:p>
        </p:txBody>
      </p:sp>
      <p:sp>
        <p:nvSpPr>
          <p:cNvPr id="9" name="Espace réservé du texte 8"/>
          <p:cNvSpPr>
            <a:spLocks noGrp="1"/>
          </p:cNvSpPr>
          <p:nvPr>
            <p:ph type="body" sz="quarter" idx="3"/>
          </p:nvPr>
        </p:nvSpPr>
        <p:spPr>
          <a:xfrm>
            <a:off x="6355556" y="1148557"/>
            <a:ext cx="5183188" cy="823912"/>
          </a:xfrm>
        </p:spPr>
        <p:txBody>
          <a:bodyPr/>
          <a:lstStyle/>
          <a:p>
            <a:r>
              <a:rPr lang="fr-FR" dirty="0"/>
              <a:t>Et au delà…autour de la vie</a:t>
            </a:r>
          </a:p>
        </p:txBody>
      </p:sp>
      <p:sp>
        <p:nvSpPr>
          <p:cNvPr id="10" name="Espace réservé du contenu 9"/>
          <p:cNvSpPr>
            <a:spLocks noGrp="1"/>
          </p:cNvSpPr>
          <p:nvPr>
            <p:ph sz="quarter" idx="4"/>
          </p:nvPr>
        </p:nvSpPr>
        <p:spPr>
          <a:xfrm>
            <a:off x="6355556" y="2085974"/>
            <a:ext cx="5549900" cy="4467226"/>
          </a:xfrm>
        </p:spPr>
        <p:txBody>
          <a:bodyPr>
            <a:normAutofit/>
          </a:bodyPr>
          <a:lstStyle/>
          <a:p>
            <a:pPr marL="0" indent="0">
              <a:buNone/>
            </a:pPr>
            <a:r>
              <a:rPr lang="fr-FR" sz="2000" dirty="0"/>
              <a:t>Soutien administratif </a:t>
            </a:r>
          </a:p>
          <a:p>
            <a:r>
              <a:rPr lang="fr-FR" sz="2000" dirty="0"/>
              <a:t>Inscription à l’Université, impression de la thèse, etc.</a:t>
            </a:r>
          </a:p>
          <a:p>
            <a:pPr marL="0" indent="0">
              <a:buNone/>
            </a:pPr>
            <a:r>
              <a:rPr lang="fr-FR" sz="2000" dirty="0"/>
              <a:t>Personnel, </a:t>
            </a:r>
            <a:r>
              <a:rPr lang="fr-FR" sz="2000" dirty="0" smtClean="0"/>
              <a:t>culturel </a:t>
            </a:r>
            <a:r>
              <a:rPr lang="fr-FR" sz="2000" dirty="0"/>
              <a:t>et linguistique </a:t>
            </a:r>
          </a:p>
          <a:p>
            <a:r>
              <a:rPr lang="fr-FR" sz="2000" dirty="0"/>
              <a:t>Famille, vacances, séjour </a:t>
            </a:r>
            <a:r>
              <a:rPr lang="fr-FR" sz="2000" dirty="0" smtClean="0"/>
              <a:t>familial-scientifique</a:t>
            </a:r>
            <a:r>
              <a:rPr lang="fr-FR" sz="2000" dirty="0"/>
              <a:t>, etc. </a:t>
            </a:r>
          </a:p>
          <a:p>
            <a:pPr marL="0" indent="0">
              <a:buNone/>
            </a:pPr>
            <a:r>
              <a:rPr lang="fr-FR" sz="2000" dirty="0" smtClean="0"/>
              <a:t>Comparaison culinaire (</a:t>
            </a:r>
            <a:r>
              <a:rPr lang="fr-FR" sz="2000" dirty="0"/>
              <a:t>Brésilien vs Syrien-Libanais,  etc.)</a:t>
            </a:r>
          </a:p>
          <a:p>
            <a:endParaRPr lang="fr-FR" sz="2000" dirty="0"/>
          </a:p>
        </p:txBody>
      </p:sp>
    </p:spTree>
    <p:extLst>
      <p:ext uri="{BB962C8B-B14F-4D97-AF65-F5344CB8AC3E}">
        <p14:creationId xmlns:p14="http://schemas.microsoft.com/office/powerpoint/2010/main" val="37515496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grpId="0" nodeType="clickEffect">
                                  <p:stCondLst>
                                    <p:cond delay="0"/>
                                  </p:stCondLst>
                                  <p:childTnLst>
                                    <p:set>
                                      <p:cBhvr>
                                        <p:cTn id="40" dur="1" fill="hold">
                                          <p:stCondLst>
                                            <p:cond delay="0"/>
                                          </p:stCondLst>
                                        </p:cTn>
                                        <p:tgtEl>
                                          <p:spTgt spid="9">
                                            <p:txEl>
                                              <p:pRg st="0" end="0"/>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10">
                                            <p:txEl>
                                              <p:pRg st="0" end="0"/>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10">
                                            <p:txEl>
                                              <p:pRg st="1" end="1"/>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10">
                                            <p:txEl>
                                              <p:pRg st="2" end="2"/>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10">
                                            <p:txEl>
                                              <p:pRg st="3" end="3"/>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10">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P spid="3" grpId="0" build="p"/>
      <p:bldP spid="9" grpId="0" build="p"/>
      <p:bldP spid="10"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fontScale="90000"/>
          </a:bodyPr>
          <a:lstStyle/>
          <a:p>
            <a:r>
              <a:rPr lang="fr-FR" dirty="0" smtClean="0"/>
              <a:t>Interactions et développement d’un savoir-faire</a:t>
            </a:r>
            <a:br>
              <a:rPr lang="fr-FR" dirty="0" smtClean="0"/>
            </a:br>
            <a:endParaRPr lang="fr-FR" sz="3100" dirty="0"/>
          </a:p>
        </p:txBody>
      </p:sp>
      <p:sp>
        <p:nvSpPr>
          <p:cNvPr id="4" name="Espace réservé du texte 3"/>
          <p:cNvSpPr>
            <a:spLocks noGrp="1"/>
          </p:cNvSpPr>
          <p:nvPr>
            <p:ph type="body" idx="1"/>
          </p:nvPr>
        </p:nvSpPr>
        <p:spPr>
          <a:xfrm>
            <a:off x="839788" y="1681163"/>
            <a:ext cx="5157787" cy="542748"/>
          </a:xfrm>
        </p:spPr>
        <p:txBody>
          <a:bodyPr/>
          <a:lstStyle/>
          <a:p>
            <a:r>
              <a:rPr lang="fr-FR" dirty="0" smtClean="0"/>
              <a:t>Modalités </a:t>
            </a:r>
            <a:r>
              <a:rPr lang="fr-FR" dirty="0"/>
              <a:t>et outils  </a:t>
            </a:r>
          </a:p>
        </p:txBody>
      </p:sp>
      <p:sp>
        <p:nvSpPr>
          <p:cNvPr id="3" name="Espace réservé du contenu 2"/>
          <p:cNvSpPr>
            <a:spLocks noGrp="1"/>
          </p:cNvSpPr>
          <p:nvPr>
            <p:ph sz="half" idx="2"/>
          </p:nvPr>
        </p:nvSpPr>
        <p:spPr/>
        <p:txBody>
          <a:bodyPr>
            <a:noAutofit/>
          </a:bodyPr>
          <a:lstStyle/>
          <a:p>
            <a:pPr marL="0" indent="0">
              <a:buNone/>
            </a:pPr>
            <a:r>
              <a:rPr lang="fr-FR" sz="2000" dirty="0"/>
              <a:t>Suivi réflexif et dynamique</a:t>
            </a:r>
          </a:p>
          <a:p>
            <a:r>
              <a:rPr lang="fr-FR" sz="2000" dirty="0" smtClean="0"/>
              <a:t>Réunions formelles </a:t>
            </a:r>
            <a:r>
              <a:rPr lang="fr-FR" sz="2000" dirty="0"/>
              <a:t>(IFE, téléphone, Skype,…)</a:t>
            </a:r>
          </a:p>
          <a:p>
            <a:r>
              <a:rPr lang="fr-FR" sz="2000" dirty="0" smtClean="0"/>
              <a:t>Réunions informelles </a:t>
            </a:r>
            <a:r>
              <a:rPr lang="fr-FR" sz="2000" dirty="0"/>
              <a:t>(RU, </a:t>
            </a:r>
            <a:r>
              <a:rPr lang="fr-FR" sz="2000" dirty="0" smtClean="0"/>
              <a:t>Café, </a:t>
            </a:r>
            <a:r>
              <a:rPr lang="fr-FR" sz="2000" dirty="0"/>
              <a:t>…) qui </a:t>
            </a:r>
            <a:r>
              <a:rPr lang="fr-FR" sz="2000" dirty="0" smtClean="0"/>
              <a:t>deviennent </a:t>
            </a:r>
            <a:r>
              <a:rPr lang="fr-FR" sz="2000" dirty="0"/>
              <a:t>ensuite </a:t>
            </a:r>
            <a:r>
              <a:rPr lang="fr-FR" sz="2000" i="1" dirty="0" smtClean="0"/>
              <a:t>formelles</a:t>
            </a:r>
            <a:endParaRPr lang="fr-FR" sz="2000" i="1" dirty="0"/>
          </a:p>
          <a:p>
            <a:r>
              <a:rPr lang="fr-FR" sz="2000" dirty="0"/>
              <a:t>Echange par mail (rédaction, réunion, quoi de neuf ?, …)</a:t>
            </a:r>
          </a:p>
          <a:p>
            <a:pPr marL="0" indent="0">
              <a:buNone/>
            </a:pPr>
            <a:r>
              <a:rPr lang="fr-FR" sz="2000" dirty="0"/>
              <a:t>Outils </a:t>
            </a:r>
            <a:r>
              <a:rPr lang="fr-FR" sz="2000" dirty="0" smtClean="0"/>
              <a:t>pour favoriser les interactions </a:t>
            </a:r>
            <a:endParaRPr lang="fr-FR" sz="2000" dirty="0"/>
          </a:p>
          <a:p>
            <a:r>
              <a:rPr lang="fr-FR" sz="2000" dirty="0"/>
              <a:t>48h avant </a:t>
            </a:r>
            <a:r>
              <a:rPr lang="fr-FR" sz="2000" dirty="0" smtClean="0"/>
              <a:t>chaque </a:t>
            </a:r>
            <a:r>
              <a:rPr lang="fr-FR" sz="2000" dirty="0"/>
              <a:t>réunion </a:t>
            </a:r>
            <a:r>
              <a:rPr lang="fr-FR" sz="2000" dirty="0" smtClean="0"/>
              <a:t>formelle </a:t>
            </a:r>
            <a:r>
              <a:rPr lang="fr-FR" sz="2000" dirty="0"/>
              <a:t>: </a:t>
            </a:r>
            <a:r>
              <a:rPr lang="fr-FR" sz="2000" i="1" dirty="0"/>
              <a:t>un document de travail à envoyer</a:t>
            </a:r>
            <a:r>
              <a:rPr lang="fr-FR" sz="2000" dirty="0"/>
              <a:t> </a:t>
            </a:r>
          </a:p>
          <a:p>
            <a:r>
              <a:rPr lang="fr-FR" sz="2000" dirty="0"/>
              <a:t>Suite à chaque réunion : </a:t>
            </a:r>
            <a:r>
              <a:rPr lang="fr-FR" sz="2000" i="1" dirty="0"/>
              <a:t>un CR </a:t>
            </a:r>
            <a:endParaRPr lang="fr-FR" sz="2000" dirty="0"/>
          </a:p>
          <a:p>
            <a:pPr marL="0" indent="0">
              <a:buNone/>
            </a:pPr>
            <a:endParaRPr lang="fr-FR" sz="2000" dirty="0"/>
          </a:p>
        </p:txBody>
      </p:sp>
      <p:sp>
        <p:nvSpPr>
          <p:cNvPr id="5" name="Espace réservé du texte 4"/>
          <p:cNvSpPr>
            <a:spLocks noGrp="1"/>
          </p:cNvSpPr>
          <p:nvPr>
            <p:ph type="body" sz="quarter" idx="3"/>
          </p:nvPr>
        </p:nvSpPr>
        <p:spPr>
          <a:xfrm>
            <a:off x="6172200" y="1681163"/>
            <a:ext cx="5556956" cy="542748"/>
          </a:xfrm>
        </p:spPr>
        <p:txBody>
          <a:bodyPr/>
          <a:lstStyle/>
          <a:p>
            <a:r>
              <a:rPr lang="fr-FR" dirty="0"/>
              <a:t>Retour réflexif pour nourrir la rédaction </a:t>
            </a:r>
          </a:p>
        </p:txBody>
      </p:sp>
      <p:sp>
        <p:nvSpPr>
          <p:cNvPr id="6" name="Espace réservé du contenu 5"/>
          <p:cNvSpPr>
            <a:spLocks noGrp="1"/>
          </p:cNvSpPr>
          <p:nvPr>
            <p:ph sz="quarter" idx="4"/>
          </p:nvPr>
        </p:nvSpPr>
        <p:spPr/>
        <p:txBody>
          <a:bodyPr>
            <a:noAutofit/>
          </a:bodyPr>
          <a:lstStyle/>
          <a:p>
            <a:pPr marL="0" indent="0">
              <a:buNone/>
            </a:pPr>
            <a:r>
              <a:rPr lang="fr-FR" sz="2000" dirty="0"/>
              <a:t>Focus sur les échanges de Luc par mail </a:t>
            </a:r>
          </a:p>
          <a:p>
            <a:r>
              <a:rPr lang="fr-FR" sz="2000" dirty="0"/>
              <a:t>Agenda : programme détaillé de la rédaction </a:t>
            </a:r>
          </a:p>
          <a:p>
            <a:r>
              <a:rPr lang="fr-FR" sz="2000" dirty="0"/>
              <a:t>Rédaction : introduction et conclusion au début et à la fin de chaque partie </a:t>
            </a:r>
          </a:p>
          <a:p>
            <a:r>
              <a:rPr lang="fr-FR" sz="2000" dirty="0"/>
              <a:t>Mise en forme : homogénéisation </a:t>
            </a:r>
            <a:endParaRPr lang="fr-FR" sz="2000" dirty="0" smtClean="0"/>
          </a:p>
          <a:p>
            <a:r>
              <a:rPr lang="fr-FR" sz="2000" dirty="0" smtClean="0"/>
              <a:t>Structure </a:t>
            </a:r>
            <a:r>
              <a:rPr lang="fr-FR" sz="2000" dirty="0"/>
              <a:t>: </a:t>
            </a:r>
            <a:r>
              <a:rPr lang="fr-FR" sz="2000" dirty="0" smtClean="0"/>
              <a:t>ne </a:t>
            </a:r>
            <a:r>
              <a:rPr lang="fr-FR" sz="2000" dirty="0"/>
              <a:t>pas introduire de nouvelle notion non définie</a:t>
            </a:r>
          </a:p>
          <a:p>
            <a:r>
              <a:rPr lang="fr-FR" sz="2000" dirty="0" smtClean="0"/>
              <a:t>Fond </a:t>
            </a:r>
            <a:r>
              <a:rPr lang="fr-FR" sz="2000" dirty="0"/>
              <a:t>: </a:t>
            </a:r>
            <a:r>
              <a:rPr lang="fr-FR" sz="2000" dirty="0" smtClean="0"/>
              <a:t>chercher </a:t>
            </a:r>
            <a:r>
              <a:rPr lang="fr-FR" sz="2000" dirty="0"/>
              <a:t>des arguments à partir de données précises</a:t>
            </a:r>
          </a:p>
          <a:p>
            <a:endParaRPr lang="fr-FR" sz="2000" dirty="0"/>
          </a:p>
        </p:txBody>
      </p:sp>
    </p:spTree>
    <p:extLst>
      <p:ext uri="{BB962C8B-B14F-4D97-AF65-F5344CB8AC3E}">
        <p14:creationId xmlns:p14="http://schemas.microsoft.com/office/powerpoint/2010/main" val="12524838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5" fill="hold">
                      <p:stCondLst>
                        <p:cond delay="indefinite"/>
                      </p:stCondLst>
                      <p:childTnLst>
                        <p:par>
                          <p:cTn id="26" fill="hold">
                            <p:stCondLst>
                              <p:cond delay="0"/>
                            </p:stCondLst>
                            <p:childTnLst>
                              <p:par>
                                <p:cTn id="27" presetID="1" presetClass="entr" presetSubtype="0" fill="hold" grpId="0" nodeType="clickEffect">
                                  <p:stCondLst>
                                    <p:cond delay="0"/>
                                  </p:stCondLst>
                                  <p:childTnLst>
                                    <p:set>
                                      <p:cBhvr>
                                        <p:cTn id="28"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grpId="0"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
                                            <p:txEl>
                                              <p:pRg st="0" end="0"/>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1" end="1"/>
                                            </p:txEl>
                                          </p:spTgt>
                                        </p:tgtEl>
                                        <p:attrNameLst>
                                          <p:attrName>style.visibility</p:attrName>
                                        </p:attrNameLst>
                                      </p:cBhvr>
                                      <p:to>
                                        <p:strVal val="visible"/>
                                      </p:to>
                                    </p:set>
                                  </p:childTnLst>
                                </p:cTn>
                              </p:par>
                            </p:childTnLst>
                          </p:cTn>
                        </p:par>
                      </p:childTnLst>
                    </p:cTn>
                  </p:par>
                  <p:par>
                    <p:cTn id="43" fill="hold">
                      <p:stCondLst>
                        <p:cond delay="indefinite"/>
                      </p:stCondLst>
                      <p:childTnLst>
                        <p:par>
                          <p:cTn id="44" fill="hold">
                            <p:stCondLst>
                              <p:cond delay="0"/>
                            </p:stCondLst>
                            <p:childTnLst>
                              <p:par>
                                <p:cTn id="45" presetID="1" presetClass="entr" presetSubtype="0" fill="hold" grpId="0" nodeType="clickEffect">
                                  <p:stCondLst>
                                    <p:cond delay="0"/>
                                  </p:stCondLst>
                                  <p:childTnLst>
                                    <p:set>
                                      <p:cBhvr>
                                        <p:cTn id="46" dur="1" fill="hold">
                                          <p:stCondLst>
                                            <p:cond delay="0"/>
                                          </p:stCondLst>
                                        </p:cTn>
                                        <p:tgtEl>
                                          <p:spTgt spid="6">
                                            <p:txEl>
                                              <p:pRg st="2" end="2"/>
                                            </p:txEl>
                                          </p:spTgt>
                                        </p:tgtEl>
                                        <p:attrNameLst>
                                          <p:attrName>style.visibility</p:attrName>
                                        </p:attrNameLst>
                                      </p:cBhvr>
                                      <p:to>
                                        <p:strVal val="visible"/>
                                      </p:to>
                                    </p:set>
                                  </p:childTnLst>
                                </p:cTn>
                              </p:par>
                            </p:childTnLst>
                          </p:cTn>
                        </p:par>
                      </p:childTnLst>
                    </p:cTn>
                  </p:par>
                  <p:par>
                    <p:cTn id="47" fill="hold">
                      <p:stCondLst>
                        <p:cond delay="indefinite"/>
                      </p:stCondLst>
                      <p:childTnLst>
                        <p:par>
                          <p:cTn id="48" fill="hold">
                            <p:stCondLst>
                              <p:cond delay="0"/>
                            </p:stCondLst>
                            <p:childTnLst>
                              <p:par>
                                <p:cTn id="49" presetID="1" presetClass="entr" presetSubtype="0" fill="hold" grpId="0" nodeType="clickEffect">
                                  <p:stCondLst>
                                    <p:cond delay="0"/>
                                  </p:stCondLst>
                                  <p:childTnLst>
                                    <p:set>
                                      <p:cBhvr>
                                        <p:cTn id="50" dur="1" fill="hold">
                                          <p:stCondLst>
                                            <p:cond delay="0"/>
                                          </p:stCondLst>
                                        </p:cTn>
                                        <p:tgtEl>
                                          <p:spTgt spid="6">
                                            <p:txEl>
                                              <p:pRg st="3" end="3"/>
                                            </p:txEl>
                                          </p:spTgt>
                                        </p:tgtEl>
                                        <p:attrNameLst>
                                          <p:attrName>style.visibility</p:attrName>
                                        </p:attrNameLst>
                                      </p:cBhvr>
                                      <p:to>
                                        <p:strVal val="visible"/>
                                      </p:to>
                                    </p:set>
                                  </p:childTnLst>
                                </p:cTn>
                              </p:par>
                            </p:childTnLst>
                          </p:cTn>
                        </p:par>
                      </p:childTnLst>
                    </p:cTn>
                  </p:par>
                  <p:par>
                    <p:cTn id="51" fill="hold">
                      <p:stCondLst>
                        <p:cond delay="indefinite"/>
                      </p:stCondLst>
                      <p:childTnLst>
                        <p:par>
                          <p:cTn id="52" fill="hold">
                            <p:stCondLst>
                              <p:cond delay="0"/>
                            </p:stCondLst>
                            <p:childTnLst>
                              <p:par>
                                <p:cTn id="53" presetID="1" presetClass="entr" presetSubtype="0" fill="hold" grpId="0" nodeType="clickEffect">
                                  <p:stCondLst>
                                    <p:cond delay="0"/>
                                  </p:stCondLst>
                                  <p:childTnLst>
                                    <p:set>
                                      <p:cBhvr>
                                        <p:cTn id="54"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55" fill="hold">
                      <p:stCondLst>
                        <p:cond delay="indefinite"/>
                      </p:stCondLst>
                      <p:childTnLst>
                        <p:par>
                          <p:cTn id="56" fill="hold">
                            <p:stCondLst>
                              <p:cond delay="0"/>
                            </p:stCondLst>
                            <p:childTnLst>
                              <p:par>
                                <p:cTn id="57" presetID="1" presetClass="entr" presetSubtype="0" fill="hold" grpId="0" nodeType="clickEffect">
                                  <p:stCondLst>
                                    <p:cond delay="0"/>
                                  </p:stCondLst>
                                  <p:childTnLst>
                                    <p:set>
                                      <p:cBhvr>
                                        <p:cTn id="58" dur="1" fill="hold">
                                          <p:stCondLst>
                                            <p:cond delay="0"/>
                                          </p:stCondLst>
                                        </p:cTn>
                                        <p:tgtEl>
                                          <p:spTgt spid="6">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3" grpId="0" build="p"/>
      <p:bldP spid="5" grpId="0" build="p"/>
      <p:bldP spid="6"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 xmlns:a16="http://schemas.microsoft.com/office/drawing/2014/main" id="{75299A65-FEB4-485A-970A-2A9190C3783A}"/>
              </a:ext>
            </a:extLst>
          </p:cNvPr>
          <p:cNvSpPr txBox="1">
            <a:spLocks noGrp="1"/>
          </p:cNvSpPr>
          <p:nvPr>
            <p:ph type="title"/>
          </p:nvPr>
        </p:nvSpPr>
        <p:spPr/>
        <p:txBody>
          <a:bodyPr/>
          <a:lstStyle/>
          <a:p>
            <a:pPr lvl="0"/>
            <a:r>
              <a:rPr lang="fr-FR" sz="5400" dirty="0">
                <a:solidFill>
                  <a:srgbClr val="385723"/>
                </a:solidFill>
                <a:latin typeface="Arial" pitchFamily="34"/>
                <a:cs typeface="Arial" pitchFamily="34"/>
              </a:rPr>
              <a:t>Vous êtes invités à passer une semaine à </a:t>
            </a:r>
            <a:r>
              <a:rPr lang="fr-FR" sz="5400" dirty="0" err="1">
                <a:solidFill>
                  <a:srgbClr val="385723"/>
                </a:solidFill>
                <a:latin typeface="Arial" pitchFamily="34"/>
                <a:cs typeface="Arial" pitchFamily="34"/>
              </a:rPr>
              <a:t>Taleyrac</a:t>
            </a:r>
            <a:r>
              <a:rPr lang="fr-FR" sz="5400" dirty="0">
                <a:solidFill>
                  <a:srgbClr val="385723"/>
                </a:solidFill>
                <a:latin typeface="Arial" pitchFamily="34"/>
                <a:cs typeface="Arial" pitchFamily="34"/>
              </a:rPr>
              <a:t> en août avec Luc….</a:t>
            </a:r>
          </a:p>
        </p:txBody>
      </p:sp>
      <p:sp>
        <p:nvSpPr>
          <p:cNvPr id="3" name="Espace réservé du texte 2"/>
          <p:cNvSpPr>
            <a:spLocks noGrp="1"/>
          </p:cNvSpPr>
          <p:nvPr>
            <p:ph type="body" idx="1"/>
          </p:nvPr>
        </p:nvSpPr>
        <p:spPr/>
        <p:txBody>
          <a:bodyPr/>
          <a:lstStyle/>
          <a:p>
            <a:r>
              <a:rPr lang="fr-FR" dirty="0" err="1" smtClean="0"/>
              <a:t>Katiane</a:t>
            </a:r>
            <a:r>
              <a:rPr lang="fr-FR" dirty="0" smtClean="0"/>
              <a:t> </a:t>
            </a:r>
            <a:r>
              <a:rPr lang="fr-FR" dirty="0" smtClean="0"/>
              <a:t>Rocha, </a:t>
            </a:r>
            <a:r>
              <a:rPr lang="fr-FR" dirty="0" err="1" smtClean="0"/>
              <a:t>Changyong</a:t>
            </a:r>
            <a:r>
              <a:rPr lang="fr-FR" dirty="0" smtClean="0"/>
              <a:t> Wang</a:t>
            </a:r>
            <a:endParaRPr lang="fr-FR" dirty="0"/>
          </a:p>
        </p:txBody>
      </p:sp>
    </p:spTree>
    <p:extLst>
      <p:ext uri="{BB962C8B-B14F-4D97-AF65-F5344CB8AC3E}">
        <p14:creationId xmlns:p14="http://schemas.microsoft.com/office/powerpoint/2010/main" val="279159845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lh3.googleusercontent.com/h3TbULqhq2t3qN_LoB2LvW-73r3aUlZoYhzIguJslOMm9b_rnaQi-O1d_kjeAgiGfcEwo92BRUJv538yXkf0jAB3W5ZRzET82dNQgSDDa5eXjah06Cfo7i8GhQ7DzjsDOEqPBwU3wYxuKSOrtcMbJzYJw8bVeBa_0utUbFkvqwchoIYDa4LEvgs0FJQelsDC-JGdQfxOwwdukf0Nwn1TD80W3Q9mozr2Xv_qoNXrOIxy4De_GZ4lplnb8rCvFxKzpY3Y-I0YEoyBU4ChRcfItoemnltWQdVTUIzHIZ_Ouc8NhUZrky-_uSrmufaT6svrJgsDkQZS2NdPUC-gXKfPfoh4QI8yDY0m59Zepzl5onjAq0WO06T9L15_ZY1Bgm199LGLYMA1eGdhWe7NcN9Dj9XxQl5u5xuBGX7IFWs7FpedNYCJTLjdQUFcSQiiJ6DLLvfyXjHZVlekiZCZDou4IWpDPFi-v0xaFuPQDS3Vxv3UE54roEx2cz-hrN1Ggg3XE_wjdjTrMYlW_2xKNiVN-jg3CiFE_dlihlgiN7pdt-ZGXGEVRIW4oUx74UzoBZvqJM24PMu9Z703EJG8e5a-BFxkuMsIlysb0jdUeYxYpNYp-iEBK-pSY6sFsI3_Xs70rRrElyuAKO9XaXlCAQhlG5uQmcJrgKN4=w436-h328-no">
            <a:extLst>
              <a:ext uri="{FF2B5EF4-FFF2-40B4-BE49-F238E27FC236}">
                <a16:creationId xmlns="" xmlns:a16="http://schemas.microsoft.com/office/drawing/2014/main" id="{ADD3C13E-EB6C-473C-A3D6-77E7D8150350}"/>
              </a:ext>
            </a:extLst>
          </p:cNvPr>
          <p:cNvPicPr>
            <a:picLocks noChangeAspect="1"/>
          </p:cNvPicPr>
          <p:nvPr/>
        </p:nvPicPr>
        <p:blipFill>
          <a:blip r:embed="rId2"/>
          <a:srcRect/>
          <a:stretch>
            <a:fillRect/>
          </a:stretch>
        </p:blipFill>
        <p:spPr>
          <a:xfrm>
            <a:off x="320387" y="1760832"/>
            <a:ext cx="5540084" cy="4155070"/>
          </a:xfrm>
          <a:prstGeom prst="rect">
            <a:avLst/>
          </a:prstGeom>
          <a:noFill/>
          <a:ln cap="flat">
            <a:noFill/>
          </a:ln>
        </p:spPr>
      </p:pic>
      <p:pic>
        <p:nvPicPr>
          <p:cNvPr id="3" name="Picture 4" descr="https://lh3.googleusercontent.com/npuynmv4AhP5oIdEJFFe9xDqi89_Zk2D4mxfmwLY-fn34lCpiSmzqw1J_jvdDN3epU2NVvfGMlEDDuynIjWZjR7De2QH-YHW4i03-kn8YtdCdyEkpqeB3iVQWkPR3m-zz9qWONyp6PqgHk_-Nnb-j1BeNJZ6HWamn9Wc9KZhvxgSg1JRrbgJ3Wmhup73vrQYVkrFklPhZqy0KM8qAj3nYYqWmQ4KpdX1hJYWk9OogLiJstRjieloDAXlyG4l5vz3gWW2MQQrg-mHbLWApHSZXdmAs53VZaRt4EmOciDyk7sQIcir9dWrTdWzJ-k15Kzx2Rp8L8yqCs5psLhGfxOeicCdpyzaP3TVeRSsa1D7bbrNs_3tJHTWAVy34w5ts6_f4_gWFFZN_PJXFPoyVqBLbP7lAe8HLtOsTHfXC-HbxNNM8RGKafhV1VDhCtJaQ98K_Kr2SnJ1TaE0RNsPuaAMgy1j_IU37b7U6l7fZaN4GzB_eMvmUV0lQxYKAiaOSf_MCqNxpn21FaJEKgbFVPWYzpQTtnFieKLox2SMInck4_nP1Q9QfGlAPHn5jIn_JHmtpuK9qXE_IjOifK9CH2M-Ewpp-p8iDljqtldb-OqyJACvpsMqeNoDqFl1lWTUEmnNIoTkCusMr6DGLSKgEDS32uEQq771xebC=w491-h657-no">
            <a:extLst>
              <a:ext uri="{FF2B5EF4-FFF2-40B4-BE49-F238E27FC236}">
                <a16:creationId xmlns="" xmlns:a16="http://schemas.microsoft.com/office/drawing/2014/main" id="{51A57193-2C45-4645-9EE2-0E50F1764968}"/>
              </a:ext>
            </a:extLst>
          </p:cNvPr>
          <p:cNvPicPr>
            <a:picLocks noChangeAspect="1"/>
          </p:cNvPicPr>
          <p:nvPr/>
        </p:nvPicPr>
        <p:blipFill>
          <a:blip r:embed="rId3"/>
          <a:srcRect/>
          <a:stretch>
            <a:fillRect/>
          </a:stretch>
        </p:blipFill>
        <p:spPr>
          <a:xfrm>
            <a:off x="7315200" y="1864260"/>
            <a:ext cx="2986521" cy="3996220"/>
          </a:xfrm>
          <a:prstGeom prst="rect">
            <a:avLst/>
          </a:prstGeom>
          <a:noFill/>
          <a:ln cap="flat">
            <a:noFill/>
          </a:ln>
        </p:spPr>
      </p:pic>
      <p:sp>
        <p:nvSpPr>
          <p:cNvPr id="4" name="Titre 1">
            <a:extLst>
              <a:ext uri="{FF2B5EF4-FFF2-40B4-BE49-F238E27FC236}">
                <a16:creationId xmlns="" xmlns:a16="http://schemas.microsoft.com/office/drawing/2014/main" id="{CECD695D-9094-45CB-8A20-7E69F1AD642E}"/>
              </a:ext>
            </a:extLst>
          </p:cNvPr>
          <p:cNvSpPr txBox="1"/>
          <p:nvPr/>
        </p:nvSpPr>
        <p:spPr>
          <a:xfrm>
            <a:off x="484906" y="-221531"/>
            <a:ext cx="11222184" cy="2387598"/>
          </a:xfrm>
          <a:prstGeom prst="rect">
            <a:avLst/>
          </a:prstGeom>
          <a:noFill/>
          <a:ln cap="flat">
            <a:noFill/>
          </a:ln>
        </p:spPr>
        <p:txBody>
          <a:bodyPr vert="horz" wrap="square" lIns="91440" tIns="45720" rIns="91440" bIns="45720" anchor="ctr" anchorCtr="0" compatLnSpc="1">
            <a:norm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fr-FR" sz="2700" b="0" i="0" u="none" strike="noStrike" kern="1200" cap="none" spc="0" baseline="0" dirty="0">
                <a:solidFill>
                  <a:srgbClr val="385723"/>
                </a:solidFill>
                <a:uFillTx/>
                <a:latin typeface="Arial" pitchFamily="34"/>
                <a:cs typeface="Arial" pitchFamily="34"/>
              </a:rPr>
              <a:t>Ce </a:t>
            </a:r>
            <a:r>
              <a:rPr lang="fr-FR" sz="2700" b="0" i="0" u="none" strike="noStrike" kern="1200" cap="none" spc="0" baseline="0" dirty="0" smtClean="0">
                <a:solidFill>
                  <a:srgbClr val="385723"/>
                </a:solidFill>
                <a:uFillTx/>
                <a:latin typeface="Arial" pitchFamily="34"/>
                <a:cs typeface="Arial" pitchFamily="34"/>
              </a:rPr>
              <a:t>qu’on entend…</a:t>
            </a:r>
            <a:r>
              <a:rPr lang="fr-FR" sz="2700" b="0" i="0" u="none" strike="noStrike" kern="1200" cap="none" spc="0" dirty="0" smtClean="0">
                <a:solidFill>
                  <a:srgbClr val="385723"/>
                </a:solidFill>
                <a:uFillTx/>
                <a:latin typeface="Arial" pitchFamily="34"/>
                <a:cs typeface="Arial" pitchFamily="34"/>
              </a:rPr>
              <a:t> </a:t>
            </a:r>
            <a:r>
              <a:rPr lang="fr-FR" sz="2700" b="0" i="0" u="none" strike="noStrike" kern="1200" cap="none" spc="0" baseline="0" dirty="0" smtClean="0">
                <a:solidFill>
                  <a:srgbClr val="385723"/>
                </a:solidFill>
                <a:uFillTx/>
                <a:latin typeface="Arial" pitchFamily="34"/>
                <a:cs typeface="Arial" pitchFamily="34"/>
              </a:rPr>
              <a:t>vacances</a:t>
            </a:r>
            <a:r>
              <a:rPr lang="fr-FR" sz="2700" b="0" i="0" u="none" strike="noStrike" kern="1200" cap="none" spc="0" baseline="0" dirty="0">
                <a:solidFill>
                  <a:srgbClr val="385723"/>
                </a:solidFill>
                <a:uFillTx/>
                <a:latin typeface="Arial" pitchFamily="34"/>
                <a:cs typeface="Arial" pitchFamily="34"/>
              </a:rPr>
              <a:t>, un peu de travail et </a:t>
            </a:r>
            <a:r>
              <a:rPr lang="fr-FR" sz="2700" b="0" i="0" u="none" strike="noStrike" kern="1200" cap="none" spc="0" baseline="0" dirty="0" smtClean="0">
                <a:solidFill>
                  <a:srgbClr val="385723"/>
                </a:solidFill>
                <a:uFillTx/>
                <a:latin typeface="Arial" pitchFamily="34"/>
                <a:cs typeface="Arial" pitchFamily="34"/>
              </a:rPr>
              <a:t>de beaux </a:t>
            </a:r>
            <a:r>
              <a:rPr lang="fr-FR" sz="2700" b="0" i="0" u="none" strike="noStrike" kern="1200" cap="none" spc="0" baseline="0" dirty="0">
                <a:solidFill>
                  <a:srgbClr val="385723"/>
                </a:solidFill>
                <a:uFillTx/>
                <a:latin typeface="Arial" pitchFamily="34"/>
                <a:cs typeface="Arial" pitchFamily="34"/>
              </a:rPr>
              <a:t>paysages</a:t>
            </a:r>
          </a:p>
        </p:txBody>
      </p:sp>
    </p:spTree>
    <p:extLst>
      <p:ext uri="{BB962C8B-B14F-4D97-AF65-F5344CB8AC3E}">
        <p14:creationId xmlns:p14="http://schemas.microsoft.com/office/powerpoint/2010/main" val="3035595090"/>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3">
            <a:extLst>
              <a:ext uri="{FF2B5EF4-FFF2-40B4-BE49-F238E27FC236}">
                <a16:creationId xmlns="" xmlns:a16="http://schemas.microsoft.com/office/drawing/2014/main" id="{8D087C9C-B285-4136-8E73-ED4BF0554B94}"/>
              </a:ext>
            </a:extLst>
          </p:cNvPr>
          <p:cNvPicPr>
            <a:picLocks noChangeAspect="1"/>
          </p:cNvPicPr>
          <p:nvPr/>
        </p:nvPicPr>
        <p:blipFill>
          <a:blip r:embed="rId2"/>
          <a:stretch>
            <a:fillRect/>
          </a:stretch>
        </p:blipFill>
        <p:spPr>
          <a:xfrm>
            <a:off x="0" y="1996354"/>
            <a:ext cx="6345378" cy="4618872"/>
          </a:xfrm>
          <a:prstGeom prst="rect">
            <a:avLst/>
          </a:prstGeom>
          <a:noFill/>
          <a:ln cap="flat">
            <a:noFill/>
          </a:ln>
        </p:spPr>
      </p:pic>
      <p:pic>
        <p:nvPicPr>
          <p:cNvPr id="3" name="Picture 2" descr="https://lh3.googleusercontent.com/RlpU3vfhbTX7_RVi59LzEEY9sgq-tqVo_GUli6EgGHTwEc7Kf2ti1f0S95zXLjtITNI8OlGp5CWAlRAdXtopOpTw6qMIyFKlK_BTmRuBzV6FEqnMnbafJeFDOnFdzmOMTcbYimZTqh4RsPfwJpD6rUp66AnSwwEZSKAz12wNUKIgomo0SUau6UfwqEd5PO98dPU5ycAxhYIuxzP8RysakP_01Qy_0PpIZbR4fZMUTxFK2U55EVd2TGqz7v9-4-b104SoX3ANWtL9vw0q0w-5cEXSqTfiwwfdSiR7QSeauTAvYI4tka-CCWrl3Rmp2DSbGlWD5KoZJID6Yp8rh9UnzxL3InK6nNVl-tNDX5_xggkmtLH7xpfyeb831laP5QYRVC_uKVUqiUDgFBg_MLmZj76CZaIVfTMoP5gDtUblZcNV412L_hcup1ceKjItiMqb3ZrASvxPQu_jq63nytpFOp7LkoE6YO4j_NzGUZUw_Um0dw_B6UCIH0CH1FRO6bFahIwXIw6LiedZZCnbBkTWrz88s1OBY1RK8knYPBGY_LJtlNoi47MgE64ItCbFjjVYa6ukutVX4qTSql7epsPyGPJqBmsJB6lmRcYJfeSUSLMllAI1x8mNYxeQZt0fUSlFxbialYlulKdc-hY6ej2LwE14V8ckBbBt=w988-h657-no">
            <a:extLst>
              <a:ext uri="{FF2B5EF4-FFF2-40B4-BE49-F238E27FC236}">
                <a16:creationId xmlns="" xmlns:a16="http://schemas.microsoft.com/office/drawing/2014/main" id="{F07C9BCA-0728-4C6F-8E1B-B982482520A1}"/>
              </a:ext>
            </a:extLst>
          </p:cNvPr>
          <p:cNvPicPr>
            <a:picLocks noChangeAspect="1"/>
          </p:cNvPicPr>
          <p:nvPr/>
        </p:nvPicPr>
        <p:blipFill>
          <a:blip r:embed="rId3"/>
          <a:srcRect/>
          <a:stretch>
            <a:fillRect/>
          </a:stretch>
        </p:blipFill>
        <p:spPr>
          <a:xfrm>
            <a:off x="6911355" y="3429000"/>
            <a:ext cx="4474890" cy="2978731"/>
          </a:xfrm>
          <a:prstGeom prst="rect">
            <a:avLst/>
          </a:prstGeom>
          <a:noFill/>
          <a:ln cap="flat">
            <a:noFill/>
          </a:ln>
        </p:spPr>
      </p:pic>
      <p:sp>
        <p:nvSpPr>
          <p:cNvPr id="5" name="ZoneTexte 7">
            <a:extLst>
              <a:ext uri="{FF2B5EF4-FFF2-40B4-BE49-F238E27FC236}">
                <a16:creationId xmlns="" xmlns:a16="http://schemas.microsoft.com/office/drawing/2014/main" id="{D99D17C0-B05E-41FF-B95E-126E023EE2A9}"/>
              </a:ext>
            </a:extLst>
          </p:cNvPr>
          <p:cNvSpPr txBox="1"/>
          <p:nvPr/>
        </p:nvSpPr>
        <p:spPr>
          <a:xfrm>
            <a:off x="519397" y="1750125"/>
            <a:ext cx="3022357" cy="70788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000" b="0" i="0" u="none" strike="noStrike" kern="1200" cap="none" spc="0" baseline="0">
                <a:solidFill>
                  <a:srgbClr val="000000"/>
                </a:solidFill>
                <a:uFillTx/>
                <a:latin typeface="Arial" pitchFamily="34"/>
                <a:cs typeface="Arial" pitchFamily="34"/>
              </a:rPr>
              <a:t>En 2015, pas d’agenda avant (je pense) </a:t>
            </a:r>
          </a:p>
        </p:txBody>
      </p:sp>
      <p:sp>
        <p:nvSpPr>
          <p:cNvPr id="6" name="Flèche : droite 8">
            <a:extLst>
              <a:ext uri="{FF2B5EF4-FFF2-40B4-BE49-F238E27FC236}">
                <a16:creationId xmlns="" xmlns:a16="http://schemas.microsoft.com/office/drawing/2014/main" id="{FE81DEF5-D79E-4BF7-A01D-CFCCB9931A77}"/>
              </a:ext>
            </a:extLst>
          </p:cNvPr>
          <p:cNvSpPr/>
          <p:nvPr/>
        </p:nvSpPr>
        <p:spPr>
          <a:xfrm>
            <a:off x="4046558" y="1743660"/>
            <a:ext cx="665015" cy="414332"/>
          </a:xfrm>
          <a:custGeom>
            <a:avLst>
              <a:gd name="f0" fmla="val 14871"/>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val f7"/>
              <a:gd name="f15" fmla="val f8"/>
              <a:gd name="f16" fmla="pin 0 f0 21600"/>
              <a:gd name="f17" fmla="pin 0 f1 10800"/>
              <a:gd name="f18" fmla="*/ f10 f2 1"/>
              <a:gd name="f19" fmla="*/ f11 f2 1"/>
              <a:gd name="f20" fmla="+- f15 0 f14"/>
              <a:gd name="f21" fmla="val f16"/>
              <a:gd name="f22" fmla="val f17"/>
              <a:gd name="f23" fmla="*/ f16 f12 1"/>
              <a:gd name="f24" fmla="*/ f17 f13 1"/>
              <a:gd name="f25" fmla="*/ f18 1 f4"/>
              <a:gd name="f26" fmla="*/ f19 1 f4"/>
              <a:gd name="f27" fmla="*/ f20 1 21600"/>
              <a:gd name="f28" fmla="+- 21600 0 f22"/>
              <a:gd name="f29" fmla="+- 21600 0 f21"/>
              <a:gd name="f30" fmla="*/ f22 f13 1"/>
              <a:gd name="f31" fmla="*/ f21 f12 1"/>
              <a:gd name="f32" fmla="+- f25 0 f3"/>
              <a:gd name="f33" fmla="+- f26 0 f3"/>
              <a:gd name="f34" fmla="*/ 0 f27 1"/>
              <a:gd name="f35" fmla="*/ 21600 f27 1"/>
              <a:gd name="f36" fmla="*/ f29 f22 1"/>
              <a:gd name="f37" fmla="*/ f28 f13 1"/>
              <a:gd name="f38" fmla="*/ f36 1 10800"/>
              <a:gd name="f39" fmla="*/ f34 1 f27"/>
              <a:gd name="f40" fmla="*/ f35 1 f27"/>
              <a:gd name="f41" fmla="+- f21 f38 0"/>
              <a:gd name="f42" fmla="*/ f39 f12 1"/>
              <a:gd name="f43" fmla="*/ f39 f13 1"/>
              <a:gd name="f44" fmla="*/ f40 f13 1"/>
              <a:gd name="f45" fmla="*/ f41 f12 1"/>
            </a:gdLst>
            <a:ahLst>
              <a:ahXY gdRefX="f0" minX="f7" maxX="f8" gdRefY="f1" minY="f7" maxY="f9">
                <a:pos x="f23" y="f24"/>
              </a:ahXY>
            </a:ahLst>
            <a:cxnLst>
              <a:cxn ang="3cd4">
                <a:pos x="hc" y="t"/>
              </a:cxn>
              <a:cxn ang="0">
                <a:pos x="r" y="vc"/>
              </a:cxn>
              <a:cxn ang="cd4">
                <a:pos x="hc" y="b"/>
              </a:cxn>
              <a:cxn ang="cd2">
                <a:pos x="l" y="vc"/>
              </a:cxn>
              <a:cxn ang="f32">
                <a:pos x="f31" y="f43"/>
              </a:cxn>
              <a:cxn ang="f33">
                <a:pos x="f31" y="f44"/>
              </a:cxn>
            </a:cxnLst>
            <a:rect l="f42" t="f30" r="f45" b="f37"/>
            <a:pathLst>
              <a:path w="21600" h="21600">
                <a:moveTo>
                  <a:pt x="f7" y="f22"/>
                </a:moveTo>
                <a:lnTo>
                  <a:pt x="f21" y="f22"/>
                </a:lnTo>
                <a:lnTo>
                  <a:pt x="f21" y="f7"/>
                </a:lnTo>
                <a:lnTo>
                  <a:pt x="f8" y="f9"/>
                </a:lnTo>
                <a:lnTo>
                  <a:pt x="f21" y="f8"/>
                </a:lnTo>
                <a:lnTo>
                  <a:pt x="f21" y="f28"/>
                </a:lnTo>
                <a:lnTo>
                  <a:pt x="f7" y="f28"/>
                </a:lnTo>
                <a:close/>
              </a:path>
            </a:pathLst>
          </a:custGeom>
          <a:solidFill>
            <a:srgbClr val="4472C4"/>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Calibri"/>
            </a:endParaRPr>
          </a:p>
        </p:txBody>
      </p:sp>
      <p:sp>
        <p:nvSpPr>
          <p:cNvPr id="7" name="ZoneTexte 9">
            <a:extLst>
              <a:ext uri="{FF2B5EF4-FFF2-40B4-BE49-F238E27FC236}">
                <a16:creationId xmlns="" xmlns:a16="http://schemas.microsoft.com/office/drawing/2014/main" id="{7CC2C939-42C4-4C14-B257-EEC4C6E492DE}"/>
              </a:ext>
            </a:extLst>
          </p:cNvPr>
          <p:cNvSpPr txBox="1"/>
          <p:nvPr/>
        </p:nvSpPr>
        <p:spPr>
          <a:xfrm>
            <a:off x="5060746" y="1642353"/>
            <a:ext cx="2890729" cy="101566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000" b="0" i="0" u="none" strike="noStrike" kern="1200" cap="none" spc="0" baseline="0">
                <a:solidFill>
                  <a:srgbClr val="000000"/>
                </a:solidFill>
                <a:uFillTx/>
                <a:latin typeface="Arial" pitchFamily="34"/>
                <a:cs typeface="Arial" pitchFamily="34"/>
              </a:rPr>
              <a:t>Séminaire de Clôture pour évaluer la semaine </a:t>
            </a:r>
          </a:p>
        </p:txBody>
      </p:sp>
      <p:sp>
        <p:nvSpPr>
          <p:cNvPr id="8" name="Flèche : droite 10">
            <a:extLst>
              <a:ext uri="{FF2B5EF4-FFF2-40B4-BE49-F238E27FC236}">
                <a16:creationId xmlns="" xmlns:a16="http://schemas.microsoft.com/office/drawing/2014/main" id="{91D46042-33CF-4B5B-8E8E-C69485C00CD1}"/>
              </a:ext>
            </a:extLst>
          </p:cNvPr>
          <p:cNvSpPr/>
          <p:nvPr/>
        </p:nvSpPr>
        <p:spPr>
          <a:xfrm>
            <a:off x="7785082" y="1811682"/>
            <a:ext cx="665015" cy="414332"/>
          </a:xfrm>
          <a:custGeom>
            <a:avLst>
              <a:gd name="f0" fmla="val 14871"/>
              <a:gd name="f1" fmla="val 5400"/>
            </a:avLst>
            <a:gdLst>
              <a:gd name="f2" fmla="val 10800000"/>
              <a:gd name="f3" fmla="val 5400000"/>
              <a:gd name="f4" fmla="val 180"/>
              <a:gd name="f5" fmla="val w"/>
              <a:gd name="f6" fmla="val h"/>
              <a:gd name="f7" fmla="val 0"/>
              <a:gd name="f8" fmla="val 21600"/>
              <a:gd name="f9" fmla="val 10800"/>
              <a:gd name="f10" fmla="+- 0 0 0"/>
              <a:gd name="f11" fmla="+- 0 0 180"/>
              <a:gd name="f12" fmla="*/ f5 1 21600"/>
              <a:gd name="f13" fmla="*/ f6 1 21600"/>
              <a:gd name="f14" fmla="val f7"/>
              <a:gd name="f15" fmla="val f8"/>
              <a:gd name="f16" fmla="pin 0 f0 21600"/>
              <a:gd name="f17" fmla="pin 0 f1 10800"/>
              <a:gd name="f18" fmla="*/ f10 f2 1"/>
              <a:gd name="f19" fmla="*/ f11 f2 1"/>
              <a:gd name="f20" fmla="+- f15 0 f14"/>
              <a:gd name="f21" fmla="val f16"/>
              <a:gd name="f22" fmla="val f17"/>
              <a:gd name="f23" fmla="*/ f16 f12 1"/>
              <a:gd name="f24" fmla="*/ f17 f13 1"/>
              <a:gd name="f25" fmla="*/ f18 1 f4"/>
              <a:gd name="f26" fmla="*/ f19 1 f4"/>
              <a:gd name="f27" fmla="*/ f20 1 21600"/>
              <a:gd name="f28" fmla="+- 21600 0 f22"/>
              <a:gd name="f29" fmla="+- 21600 0 f21"/>
              <a:gd name="f30" fmla="*/ f22 f13 1"/>
              <a:gd name="f31" fmla="*/ f21 f12 1"/>
              <a:gd name="f32" fmla="+- f25 0 f3"/>
              <a:gd name="f33" fmla="+- f26 0 f3"/>
              <a:gd name="f34" fmla="*/ 0 f27 1"/>
              <a:gd name="f35" fmla="*/ 21600 f27 1"/>
              <a:gd name="f36" fmla="*/ f29 f22 1"/>
              <a:gd name="f37" fmla="*/ f28 f13 1"/>
              <a:gd name="f38" fmla="*/ f36 1 10800"/>
              <a:gd name="f39" fmla="*/ f34 1 f27"/>
              <a:gd name="f40" fmla="*/ f35 1 f27"/>
              <a:gd name="f41" fmla="+- f21 f38 0"/>
              <a:gd name="f42" fmla="*/ f39 f12 1"/>
              <a:gd name="f43" fmla="*/ f39 f13 1"/>
              <a:gd name="f44" fmla="*/ f40 f13 1"/>
              <a:gd name="f45" fmla="*/ f41 f12 1"/>
            </a:gdLst>
            <a:ahLst>
              <a:ahXY gdRefX="f0" minX="f7" maxX="f8" gdRefY="f1" minY="f7" maxY="f9">
                <a:pos x="f23" y="f24"/>
              </a:ahXY>
            </a:ahLst>
            <a:cxnLst>
              <a:cxn ang="3cd4">
                <a:pos x="hc" y="t"/>
              </a:cxn>
              <a:cxn ang="0">
                <a:pos x="r" y="vc"/>
              </a:cxn>
              <a:cxn ang="cd4">
                <a:pos x="hc" y="b"/>
              </a:cxn>
              <a:cxn ang="cd2">
                <a:pos x="l" y="vc"/>
              </a:cxn>
              <a:cxn ang="f32">
                <a:pos x="f31" y="f43"/>
              </a:cxn>
              <a:cxn ang="f33">
                <a:pos x="f31" y="f44"/>
              </a:cxn>
            </a:cxnLst>
            <a:rect l="f42" t="f30" r="f45" b="f37"/>
            <a:pathLst>
              <a:path w="21600" h="21600">
                <a:moveTo>
                  <a:pt x="f7" y="f22"/>
                </a:moveTo>
                <a:lnTo>
                  <a:pt x="f21" y="f22"/>
                </a:lnTo>
                <a:lnTo>
                  <a:pt x="f21" y="f7"/>
                </a:lnTo>
                <a:lnTo>
                  <a:pt x="f8" y="f9"/>
                </a:lnTo>
                <a:lnTo>
                  <a:pt x="f21" y="f8"/>
                </a:lnTo>
                <a:lnTo>
                  <a:pt x="f21" y="f28"/>
                </a:lnTo>
                <a:lnTo>
                  <a:pt x="f7" y="f28"/>
                </a:lnTo>
                <a:close/>
              </a:path>
            </a:pathLst>
          </a:custGeom>
          <a:solidFill>
            <a:srgbClr val="4472C4"/>
          </a:solidFill>
          <a:ln w="12701"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Calibri"/>
            </a:endParaRPr>
          </a:p>
        </p:txBody>
      </p:sp>
      <p:sp>
        <p:nvSpPr>
          <p:cNvPr id="9" name="ZoneTexte 11">
            <a:extLst>
              <a:ext uri="{FF2B5EF4-FFF2-40B4-BE49-F238E27FC236}">
                <a16:creationId xmlns="" xmlns:a16="http://schemas.microsoft.com/office/drawing/2014/main" id="{DFD6A0F2-D880-4395-AA4B-F892DFC0098F}"/>
              </a:ext>
            </a:extLst>
          </p:cNvPr>
          <p:cNvSpPr txBox="1"/>
          <p:nvPr/>
        </p:nvSpPr>
        <p:spPr>
          <a:xfrm>
            <a:off x="8773905" y="1718185"/>
            <a:ext cx="2890729" cy="1015660"/>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000" b="0" i="0" u="none" strike="noStrike" kern="1200" cap="none" spc="0" baseline="0">
                <a:solidFill>
                  <a:srgbClr val="000000"/>
                </a:solidFill>
                <a:uFillTx/>
                <a:latin typeface="Arial" pitchFamily="34"/>
                <a:cs typeface="Arial" pitchFamily="34"/>
              </a:rPr>
              <a:t>En 2016, agenda envoyé avant le séminaire</a:t>
            </a:r>
          </a:p>
        </p:txBody>
      </p:sp>
      <p:sp>
        <p:nvSpPr>
          <p:cNvPr id="10" name="Titre 1">
            <a:extLst>
              <a:ext uri="{FF2B5EF4-FFF2-40B4-BE49-F238E27FC236}">
                <a16:creationId xmlns="" xmlns:a16="http://schemas.microsoft.com/office/drawing/2014/main" id="{A210B781-0E11-42B0-A46F-A5C913771F8B}"/>
              </a:ext>
            </a:extLst>
          </p:cNvPr>
          <p:cNvSpPr txBox="1"/>
          <p:nvPr/>
        </p:nvSpPr>
        <p:spPr>
          <a:xfrm>
            <a:off x="534792" y="134339"/>
            <a:ext cx="11222184" cy="1735668"/>
          </a:xfrm>
          <a:prstGeom prst="rect">
            <a:avLst/>
          </a:prstGeom>
          <a:noFill/>
          <a:ln cap="flat">
            <a:noFill/>
          </a:ln>
        </p:spPr>
        <p:txBody>
          <a:bodyPr vert="horz" wrap="square" lIns="91440" tIns="45720" rIns="91440" bIns="45720" anchor="ctr" anchorCtr="0" compatLnSpc="1">
            <a:norm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fr-FR" sz="2700" b="0" i="0" u="none" strike="noStrike" kern="1200" cap="none" spc="0" baseline="0" dirty="0">
                <a:solidFill>
                  <a:srgbClr val="385723"/>
                </a:solidFill>
                <a:uFillTx/>
                <a:latin typeface="Arial" pitchFamily="34"/>
                <a:cs typeface="Arial" pitchFamily="34"/>
              </a:rPr>
              <a:t>Ce qui </a:t>
            </a:r>
            <a:r>
              <a:rPr lang="fr-FR" sz="2700" b="0" i="0" u="none" strike="noStrike" kern="1200" cap="none" spc="0" baseline="0" dirty="0" smtClean="0">
                <a:solidFill>
                  <a:srgbClr val="385723"/>
                </a:solidFill>
                <a:uFillTx/>
                <a:latin typeface="Arial" pitchFamily="34"/>
                <a:cs typeface="Arial" pitchFamily="34"/>
              </a:rPr>
              <a:t>est proposé</a:t>
            </a:r>
          </a:p>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fr-FR" sz="2700" b="0" i="0" u="none" strike="noStrike" kern="1200" cap="none" spc="0" baseline="0" dirty="0" smtClean="0">
                <a:solidFill>
                  <a:srgbClr val="385723"/>
                </a:solidFill>
                <a:uFillTx/>
                <a:latin typeface="Arial" pitchFamily="34"/>
                <a:cs typeface="Arial" pitchFamily="34"/>
              </a:rPr>
              <a:t>….</a:t>
            </a:r>
            <a:r>
              <a:rPr lang="fr-FR" sz="2700" b="0" i="0" u="none" strike="noStrike" kern="1200" cap="none" spc="0" baseline="0" dirty="0">
                <a:solidFill>
                  <a:srgbClr val="385723"/>
                </a:solidFill>
                <a:uFillTx/>
                <a:latin typeface="Arial" pitchFamily="34"/>
                <a:cs typeface="Arial" pitchFamily="34"/>
              </a:rPr>
              <a:t>un peu de vacances, du travail et beaux paysages</a:t>
            </a:r>
          </a:p>
        </p:txBody>
      </p:sp>
    </p:spTree>
    <p:extLst>
      <p:ext uri="{BB962C8B-B14F-4D97-AF65-F5344CB8AC3E}">
        <p14:creationId xmlns:p14="http://schemas.microsoft.com/office/powerpoint/2010/main" val="13701351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par>
                                <p:cTn id="7" presetID="1" presetClass="entr" presetSubtype="0" fill="hold" grpId="0"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par>
                                <p:cTn id="9" presetID="1" presetClass="entr" presetSubtype="0" fill="hold" grpId="0" nodeType="withEffect">
                                  <p:stCondLst>
                                    <p:cond delay="0"/>
                                  </p:stCondLst>
                                  <p:childTnLst>
                                    <p:set>
                                      <p:cBhvr>
                                        <p:cTn id="10" dur="1" fill="hold">
                                          <p:stCondLst>
                                            <p:cond delay="0"/>
                                          </p:stCondLst>
                                        </p:cTn>
                                        <p:tgtEl>
                                          <p:spTgt spid="7"/>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animBg="1"/>
      <p:bldP spid="7" grpId="0"/>
      <p:bldP spid="8" grpId="0" animBg="1"/>
      <p:bldP spid="9"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Image 3">
            <a:extLst>
              <a:ext uri="{FF2B5EF4-FFF2-40B4-BE49-F238E27FC236}">
                <a16:creationId xmlns="" xmlns:a16="http://schemas.microsoft.com/office/drawing/2014/main" id="{862BD741-8CF6-482A-8C02-EDE43F2C851A}"/>
              </a:ext>
            </a:extLst>
          </p:cNvPr>
          <p:cNvPicPr>
            <a:picLocks noChangeAspect="1"/>
          </p:cNvPicPr>
          <p:nvPr/>
        </p:nvPicPr>
        <p:blipFill>
          <a:blip r:embed="rId2"/>
          <a:stretch>
            <a:fillRect/>
          </a:stretch>
        </p:blipFill>
        <p:spPr>
          <a:xfrm>
            <a:off x="352428" y="249814"/>
            <a:ext cx="9078574" cy="5444401"/>
          </a:xfrm>
          <a:prstGeom prst="rect">
            <a:avLst/>
          </a:prstGeom>
          <a:noFill/>
          <a:ln cap="flat">
            <a:noFill/>
          </a:ln>
        </p:spPr>
      </p:pic>
      <p:sp>
        <p:nvSpPr>
          <p:cNvPr id="3" name="Rectangle 4">
            <a:extLst>
              <a:ext uri="{FF2B5EF4-FFF2-40B4-BE49-F238E27FC236}">
                <a16:creationId xmlns="" xmlns:a16="http://schemas.microsoft.com/office/drawing/2014/main" id="{E22939F1-1E21-4223-AB88-0C2042F97597}"/>
              </a:ext>
            </a:extLst>
          </p:cNvPr>
          <p:cNvSpPr/>
          <p:nvPr/>
        </p:nvSpPr>
        <p:spPr>
          <a:xfrm>
            <a:off x="352428" y="2202871"/>
            <a:ext cx="7724778" cy="360218"/>
          </a:xfrm>
          <a:prstGeom prst="rect">
            <a:avLst/>
          </a:prstGeom>
          <a:noFill/>
          <a:ln w="57150"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Calibri"/>
            </a:endParaRPr>
          </a:p>
        </p:txBody>
      </p:sp>
      <p:sp>
        <p:nvSpPr>
          <p:cNvPr id="4" name="ZoneTexte 5">
            <a:extLst>
              <a:ext uri="{FF2B5EF4-FFF2-40B4-BE49-F238E27FC236}">
                <a16:creationId xmlns="" xmlns:a16="http://schemas.microsoft.com/office/drawing/2014/main" id="{D524495F-D4F8-43C9-8CFC-6F00C61554DD}"/>
              </a:ext>
            </a:extLst>
          </p:cNvPr>
          <p:cNvSpPr txBox="1"/>
          <p:nvPr/>
        </p:nvSpPr>
        <p:spPr>
          <a:xfrm>
            <a:off x="9301267" y="1847444"/>
            <a:ext cx="2890729" cy="1323438"/>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000" b="0" i="0" u="none" strike="noStrike" kern="1200" cap="none" spc="0" baseline="0" dirty="0">
                <a:solidFill>
                  <a:srgbClr val="000000"/>
                </a:solidFill>
                <a:uFillTx/>
                <a:latin typeface="Arial" pitchFamily="34"/>
                <a:cs typeface="Arial" pitchFamily="34"/>
              </a:rPr>
              <a:t>En 2017, l’objectif </a:t>
            </a:r>
            <a:r>
              <a:rPr lang="fr-FR" sz="2000" b="0" i="0" u="none" strike="noStrike" kern="1200" cap="none" spc="0" baseline="0" dirty="0" smtClean="0">
                <a:solidFill>
                  <a:srgbClr val="000000"/>
                </a:solidFill>
                <a:uFillTx/>
                <a:latin typeface="Arial" pitchFamily="34"/>
                <a:cs typeface="Arial" pitchFamily="34"/>
              </a:rPr>
              <a:t>annoncé </a:t>
            </a:r>
            <a:r>
              <a:rPr lang="fr-FR" sz="2000" b="0" i="0" u="none" strike="noStrike" kern="1200" cap="none" spc="0" baseline="0" dirty="0">
                <a:solidFill>
                  <a:srgbClr val="000000"/>
                </a:solidFill>
                <a:uFillTx/>
                <a:latin typeface="Arial" pitchFamily="34"/>
                <a:cs typeface="Arial" pitchFamily="34"/>
              </a:rPr>
              <a:t>et un chronogramme bien </a:t>
            </a:r>
            <a:r>
              <a:rPr lang="fr-FR" sz="2000" b="0" i="0" u="none" strike="noStrike" kern="1200" cap="none" spc="0" baseline="0" dirty="0" smtClean="0">
                <a:solidFill>
                  <a:srgbClr val="000000"/>
                </a:solidFill>
                <a:uFillTx/>
                <a:latin typeface="Arial" pitchFamily="34"/>
                <a:cs typeface="Arial" pitchFamily="34"/>
              </a:rPr>
              <a:t>détaillé</a:t>
            </a:r>
            <a:endParaRPr lang="fr-FR" sz="2000" b="0" i="0" u="none" strike="noStrike" kern="1200" cap="none" spc="0" baseline="0" dirty="0">
              <a:solidFill>
                <a:srgbClr val="000000"/>
              </a:solidFill>
              <a:uFillTx/>
              <a:latin typeface="Arial" pitchFamily="34"/>
              <a:cs typeface="Arial" pitchFamily="34"/>
            </a:endParaRPr>
          </a:p>
        </p:txBody>
      </p:sp>
      <p:sp>
        <p:nvSpPr>
          <p:cNvPr id="5" name="Rectangle 6">
            <a:extLst>
              <a:ext uri="{FF2B5EF4-FFF2-40B4-BE49-F238E27FC236}">
                <a16:creationId xmlns="" xmlns:a16="http://schemas.microsoft.com/office/drawing/2014/main" id="{B58AFF67-39BF-453D-AA0E-4D7F7D0D4C8E}"/>
              </a:ext>
            </a:extLst>
          </p:cNvPr>
          <p:cNvSpPr/>
          <p:nvPr/>
        </p:nvSpPr>
        <p:spPr>
          <a:xfrm>
            <a:off x="352428" y="4114800"/>
            <a:ext cx="8680737" cy="775859"/>
          </a:xfrm>
          <a:prstGeom prst="rect">
            <a:avLst/>
          </a:prstGeom>
          <a:noFill/>
          <a:ln w="57150" cap="flat">
            <a:solidFill>
              <a:srgbClr val="2F528F"/>
            </a:solidFill>
            <a:prstDash val="solid"/>
            <a:miter/>
          </a:ln>
        </p:spPr>
        <p:txBody>
          <a:bodyPr vert="horz" wrap="square" lIns="91440" tIns="45720" rIns="91440" bIns="45720" anchor="ctr" anchorCtr="1" compatLnSpc="1">
            <a:noAutofit/>
          </a:bodyPr>
          <a:lstStyle/>
          <a:p>
            <a:pPr marL="0" marR="0" lvl="0" indent="0" algn="ctr"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endParaRPr lang="fr-FR" sz="1800" b="0" i="0" u="none" strike="noStrike" kern="1200" cap="none" spc="0" baseline="0">
              <a:solidFill>
                <a:srgbClr val="FFFFFF"/>
              </a:solidFill>
              <a:uFillTx/>
              <a:latin typeface="Calibri"/>
            </a:endParaRPr>
          </a:p>
        </p:txBody>
      </p:sp>
    </p:spTree>
    <p:extLst>
      <p:ext uri="{BB962C8B-B14F-4D97-AF65-F5344CB8AC3E}">
        <p14:creationId xmlns:p14="http://schemas.microsoft.com/office/powerpoint/2010/main" val="3312683216"/>
      </p:ext>
    </p:extLst>
  </p:cSld>
  <p:clrMapOvr>
    <a:masterClrMapping/>
  </p:clrMapOvr>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lh3.googleusercontent.com/CCjiv-kjP5EjXXANQA-Bx4SjBk16HYqkWShK3Zg_5zp5SZarshonsUacqCSfgGeRTLw2Zl93_By0EUtwB1oD7LdFd3EB5D_WTrlUdV1gisG9VCYIy-MHZS7fkSTNwWvayQXE_F9HYlx2CKx4WrLqiqtULhyAfRjwTyN7IWNq1imYLQkLEat5ObuK_wWmqLRpHpQUG9NwcWUWWrNyQXBTpYsRUjN8lpoCzyF7QPNIToLebqH8XCLHouBK8facUJIwRi_7qlsHO7Iv4ns7PpdhOOZZ5sl-cXSHXiOTy-Fo2Z94IePXiOOhZKTIgTE2skTVB4fTDwEiguw2TiHicx0vIg_P_HJOqeYCTFW9JjJNxmkheSDC0skCDhZpdDMP2PqHm7VN4-U1Ats2BKgGh9JtAsNE_-Fvn5kalN2ZsEMwZCRBobanCyQF3UaLlSKlykuBV-LgUm34e-J1IF4At0XHnItQ99D6vImiIY66xtGOzEC_furoLsnR_2TYuZ89FzkWXO7pogw_qmctuYbaf13vDrDOXLQ9ETH1y5TdS8pWL055B5jaybd9URvZhoH-5304PYnDisJ_x3c5BXwzl-mjho2L2xfEMnX52VAR7zpvZz1JsOSq8rG7vDtpRbObl-5JsS9aX9ogyffmHEF8-YtvKBR_A9qVBT8l=w876-h657-no">
            <a:extLst>
              <a:ext uri="{FF2B5EF4-FFF2-40B4-BE49-F238E27FC236}">
                <a16:creationId xmlns="" xmlns:a16="http://schemas.microsoft.com/office/drawing/2014/main" id="{B3CFCC20-06FD-4959-BF39-B7A416C5551E}"/>
              </a:ext>
            </a:extLst>
          </p:cNvPr>
          <p:cNvPicPr>
            <a:picLocks noChangeAspect="1"/>
          </p:cNvPicPr>
          <p:nvPr/>
        </p:nvPicPr>
        <p:blipFill>
          <a:blip r:embed="rId2"/>
          <a:srcRect/>
          <a:stretch>
            <a:fillRect/>
          </a:stretch>
        </p:blipFill>
        <p:spPr>
          <a:xfrm>
            <a:off x="5499485" y="2953905"/>
            <a:ext cx="4768467" cy="3576346"/>
          </a:xfrm>
          <a:prstGeom prst="rect">
            <a:avLst/>
          </a:prstGeom>
          <a:noFill/>
          <a:ln cap="flat">
            <a:noFill/>
          </a:ln>
        </p:spPr>
      </p:pic>
      <p:pic>
        <p:nvPicPr>
          <p:cNvPr id="3" name="Picture 4" descr="https://lh3.googleusercontent.com/y51zs-z_0HWBUYNZiTkSeR3y4DDDZ6Uu6SEs18G8yAqF7HjCfRiH-WSg4WKxxgLv7UocPzhyuiKYRyCyERsS-YJbqY4UTeIPS06Ov_DJSkXpGtw7IMrrLoHl-J4KCB3l0Ly8idwpwbgu6_QyqXh0puZDCyCVVRm0mi5HjAnFUlJvYaxmOeHOkGqBnyRmsHMY_0DpZTLB-P5sweniOgCQAQCJwlxUOEnfnXEylRsnMQQ24YQJBD64DJ9_dSR1NDlUSUUaWroevlFg-7SoJdGid_Szelsko121nA5LGUQTHqYmVpz084IMTI49Uv1C7c1AnTOlbn7Ik1Eik-C9WbRwUBntDI_Ko2prLAFk6mLy_G401O1ahQzuZnyHHC-kEhTtQYs1bK2pFnMWo9F0uNsOQtMD4pbEO9Ox_VK4QXQpcxV2Q6KQKp_ZVgMyKhLTxINs9uyO6oJV-TK1Qhxrfb_wv3atQyOIBEJBzRo5KFesoiInr4mTm-tlo38RoyxvlcGNxXTckiI6H7L8nMLJ9r8Xub_0Y43YCvC1MipLrBNY3NDtY1IfJP91p0JtBfyeK_5B-RwpHHlpZZFOAEYCiDdb8LJXpeHbPp9ZSFOx7ezh2egzQVkGy76fHDYJgqZlfQC3__Fq8r7_NDrBXQAkACPq7C8PQO5Iaaw57lrogdM-wrgHvuFTFL1HD01ZBs_-UbxZX1NFqDbk0d0RUz1zNi8UZOst=w988-h657-no">
            <a:extLst>
              <a:ext uri="{FF2B5EF4-FFF2-40B4-BE49-F238E27FC236}">
                <a16:creationId xmlns="" xmlns:a16="http://schemas.microsoft.com/office/drawing/2014/main" id="{A42801AE-8F6D-424B-8CE9-A2F54D3751C5}"/>
              </a:ext>
            </a:extLst>
          </p:cNvPr>
          <p:cNvPicPr>
            <a:picLocks noChangeAspect="1"/>
          </p:cNvPicPr>
          <p:nvPr/>
        </p:nvPicPr>
        <p:blipFill>
          <a:blip r:embed="rId3"/>
          <a:srcRect/>
          <a:stretch>
            <a:fillRect/>
          </a:stretch>
        </p:blipFill>
        <p:spPr>
          <a:xfrm>
            <a:off x="628650" y="3177594"/>
            <a:ext cx="4705346" cy="3128967"/>
          </a:xfrm>
          <a:prstGeom prst="rect">
            <a:avLst/>
          </a:prstGeom>
          <a:noFill/>
          <a:ln cap="flat">
            <a:noFill/>
          </a:ln>
        </p:spPr>
      </p:pic>
      <p:sp>
        <p:nvSpPr>
          <p:cNvPr id="4" name="Titre 1">
            <a:extLst>
              <a:ext uri="{FF2B5EF4-FFF2-40B4-BE49-F238E27FC236}">
                <a16:creationId xmlns="" xmlns:a16="http://schemas.microsoft.com/office/drawing/2014/main" id="{113281E1-7C77-4A89-8105-BA1F0D96EB80}"/>
              </a:ext>
            </a:extLst>
          </p:cNvPr>
          <p:cNvSpPr txBox="1"/>
          <p:nvPr/>
        </p:nvSpPr>
        <p:spPr>
          <a:xfrm>
            <a:off x="484906" y="-152256"/>
            <a:ext cx="11222184" cy="2387598"/>
          </a:xfrm>
          <a:prstGeom prst="rect">
            <a:avLst/>
          </a:prstGeom>
          <a:noFill/>
          <a:ln cap="flat">
            <a:noFill/>
          </a:ln>
        </p:spPr>
        <p:txBody>
          <a:bodyPr vert="horz" wrap="square" lIns="91440" tIns="45720" rIns="91440" bIns="45720" anchor="ctr" anchorCtr="0" compatLnSpc="1">
            <a:norm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fr-FR" sz="2700" b="0" i="0" u="none" strike="noStrike" kern="1200" cap="none" spc="0" baseline="0" dirty="0">
                <a:solidFill>
                  <a:srgbClr val="385723"/>
                </a:solidFill>
                <a:uFillTx/>
                <a:latin typeface="Arial" pitchFamily="34"/>
                <a:cs typeface="Arial" pitchFamily="34"/>
              </a:rPr>
              <a:t>Ce </a:t>
            </a:r>
            <a:r>
              <a:rPr lang="fr-FR" sz="2700" b="0" i="0" u="none" strike="noStrike" kern="1200" cap="none" spc="0" baseline="0" dirty="0" smtClean="0">
                <a:solidFill>
                  <a:srgbClr val="385723"/>
                </a:solidFill>
                <a:uFillTx/>
                <a:latin typeface="Arial" pitchFamily="34"/>
                <a:cs typeface="Arial" pitchFamily="34"/>
              </a:rPr>
              <a:t>qu’on garde </a:t>
            </a:r>
            <a:r>
              <a:rPr lang="fr-FR" sz="2700" b="0" i="0" u="none" strike="noStrike" kern="1200" cap="none" spc="0" baseline="0" dirty="0">
                <a:solidFill>
                  <a:srgbClr val="385723"/>
                </a:solidFill>
                <a:uFillTx/>
                <a:latin typeface="Arial" pitchFamily="34"/>
                <a:cs typeface="Arial" pitchFamily="34"/>
              </a:rPr>
              <a:t>de tout cela…</a:t>
            </a:r>
          </a:p>
        </p:txBody>
      </p:sp>
      <p:sp>
        <p:nvSpPr>
          <p:cNvPr id="5" name="ZoneTexte 8">
            <a:extLst>
              <a:ext uri="{FF2B5EF4-FFF2-40B4-BE49-F238E27FC236}">
                <a16:creationId xmlns="" xmlns:a16="http://schemas.microsoft.com/office/drawing/2014/main" id="{742F0B09-D500-46C8-9F37-49B6B7CE1FF6}"/>
              </a:ext>
            </a:extLst>
          </p:cNvPr>
          <p:cNvSpPr txBox="1"/>
          <p:nvPr/>
        </p:nvSpPr>
        <p:spPr>
          <a:xfrm>
            <a:off x="519397" y="1750125"/>
            <a:ext cx="3022357" cy="70788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000" b="0" i="0" u="none" strike="noStrike" kern="1200" cap="none" spc="0" baseline="0">
                <a:solidFill>
                  <a:srgbClr val="000000"/>
                </a:solidFill>
                <a:uFillTx/>
                <a:latin typeface="Arial" pitchFamily="34"/>
                <a:cs typeface="Arial" pitchFamily="34"/>
              </a:rPr>
              <a:t>Des expériences culinaires surprenantes </a:t>
            </a:r>
          </a:p>
        </p:txBody>
      </p:sp>
      <p:sp>
        <p:nvSpPr>
          <p:cNvPr id="6" name="ZoneTexte 9">
            <a:extLst>
              <a:ext uri="{FF2B5EF4-FFF2-40B4-BE49-F238E27FC236}">
                <a16:creationId xmlns="" xmlns:a16="http://schemas.microsoft.com/office/drawing/2014/main" id="{18F13FA2-CA8E-442E-895A-9415FE9F532E}"/>
              </a:ext>
            </a:extLst>
          </p:cNvPr>
          <p:cNvSpPr txBox="1"/>
          <p:nvPr/>
        </p:nvSpPr>
        <p:spPr>
          <a:xfrm>
            <a:off x="6372535" y="1769748"/>
            <a:ext cx="3022357" cy="707882"/>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0"/>
              </a:spcBef>
              <a:spcAft>
                <a:spcPts val="0"/>
              </a:spcAft>
              <a:buNone/>
              <a:tabLst/>
              <a:defRPr sz="1800" b="0" i="0" u="none" strike="noStrike" kern="0" cap="none" spc="0" baseline="0">
                <a:solidFill>
                  <a:srgbClr val="000000"/>
                </a:solidFill>
                <a:uFillTx/>
              </a:defRPr>
            </a:pPr>
            <a:r>
              <a:rPr lang="fr-FR" sz="2000" b="0" i="0" u="none" strike="noStrike" kern="1200" cap="none" spc="0" baseline="0" dirty="0">
                <a:solidFill>
                  <a:srgbClr val="000000"/>
                </a:solidFill>
                <a:uFillTx/>
                <a:latin typeface="Arial" pitchFamily="34"/>
                <a:cs typeface="Arial" pitchFamily="34"/>
              </a:rPr>
              <a:t>Des moments </a:t>
            </a:r>
            <a:r>
              <a:rPr lang="fr-FR" sz="2000" b="0" i="0" u="none" strike="noStrike" kern="1200" cap="none" spc="0" baseline="0" dirty="0" smtClean="0">
                <a:solidFill>
                  <a:srgbClr val="000000"/>
                </a:solidFill>
                <a:uFillTx/>
                <a:latin typeface="Arial" pitchFamily="34"/>
                <a:cs typeface="Arial" pitchFamily="34"/>
              </a:rPr>
              <a:t>conviviaux </a:t>
            </a:r>
            <a:r>
              <a:rPr lang="fr-FR" sz="2000" b="0" i="0" u="none" strike="noStrike" kern="1200" cap="none" spc="0" baseline="0" dirty="0">
                <a:solidFill>
                  <a:srgbClr val="000000"/>
                </a:solidFill>
                <a:uFillTx/>
                <a:latin typeface="Arial" pitchFamily="34"/>
                <a:cs typeface="Arial" pitchFamily="34"/>
              </a:rPr>
              <a:t>très </a:t>
            </a:r>
            <a:r>
              <a:rPr lang="fr-FR" sz="2000" b="0" i="0" u="none" strike="noStrike" kern="1200" cap="none" spc="0" baseline="0" dirty="0" smtClean="0">
                <a:solidFill>
                  <a:srgbClr val="000000"/>
                </a:solidFill>
                <a:uFillTx/>
                <a:latin typeface="Arial" pitchFamily="34"/>
                <a:cs typeface="Arial" pitchFamily="34"/>
              </a:rPr>
              <a:t>sympas</a:t>
            </a:r>
            <a:endParaRPr lang="fr-FR" sz="2000" b="0" i="0" u="none" strike="noStrike" kern="1200" cap="none" spc="0" baseline="0" dirty="0">
              <a:solidFill>
                <a:srgbClr val="000000"/>
              </a:solidFill>
              <a:uFillTx/>
              <a:latin typeface="Arial" pitchFamily="34"/>
              <a:cs typeface="Arial" pitchFamily="34"/>
            </a:endParaRPr>
          </a:p>
        </p:txBody>
      </p:sp>
    </p:spTree>
    <p:extLst>
      <p:ext uri="{BB962C8B-B14F-4D97-AF65-F5344CB8AC3E}">
        <p14:creationId xmlns:p14="http://schemas.microsoft.com/office/powerpoint/2010/main" val="42063143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2" descr="https://lh3.googleusercontent.com/QCmGRpUtLclOgtCanQy-XKNRGUC5CeCQOJ2-ME1O9n6Ko8w1LgJA8G8MdRhypneU-mPWwEfEzF2GYt1pihTj0sod2iGEqSoXqpCG2lrZeDYFizxiWwujb6xlTkQleDqsOK6vC3JwHb4gvaOhtz39PkGC6aIHdzcl89bbcVDBUC2ayQX5_GubPtCrqsbgRYxZKhuyFnQiLUQm6wRp5nbU39NY_Xm4L-hSX6X_XgOxwpuhkSRrfBs9ndKLqSEY8AILeItY_P0eEPCBVZtP_ojOlAoc8m2BFNIEG02MwZEELy5e17Iif7O1Hx5TwyvMV0EXclV8M6CtyhVPIUq86it4CMYAr7IhPSgbZKbNfdU8B4XS-_FcDlwbSk3p2XJVCiAopm3pihzzkEf_ez3QkuvceJJtTKwD-Me7BR1e_iMx1fguQJby8-V4s2s5sR7pUbcoXPldaa6KDR9xaGIxY6v7GarTXuR8HEz0G-dJx-cMfXOM12iin3ZmnwN0dP8j7I2XfYTWPfQkTc2juMRkHkTn7uEkS1kbKdcJ1KGyAOhj_X6r56WnR9xvDbiRTTITgVNBh04gc7AYmb3C1uqoWjxtFpYqxgyACtzGlTk40NNrQ5JaIPKSGUMkNcoRi1ewwwSRMAES-ieERiHwSE3F537bSO0V9bpYP9VX=w493-h657-no">
            <a:extLst>
              <a:ext uri="{FF2B5EF4-FFF2-40B4-BE49-F238E27FC236}">
                <a16:creationId xmlns="" xmlns:a16="http://schemas.microsoft.com/office/drawing/2014/main" id="{A4587DB8-B729-4641-8596-87D62123E8BD}"/>
              </a:ext>
            </a:extLst>
          </p:cNvPr>
          <p:cNvPicPr>
            <a:picLocks noChangeAspect="1"/>
          </p:cNvPicPr>
          <p:nvPr/>
        </p:nvPicPr>
        <p:blipFill>
          <a:blip r:embed="rId3"/>
          <a:srcRect/>
          <a:stretch>
            <a:fillRect/>
          </a:stretch>
        </p:blipFill>
        <p:spPr>
          <a:xfrm>
            <a:off x="914400" y="1480532"/>
            <a:ext cx="3810003" cy="5077425"/>
          </a:xfrm>
          <a:prstGeom prst="rect">
            <a:avLst/>
          </a:prstGeom>
          <a:noFill/>
          <a:ln cap="flat">
            <a:noFill/>
          </a:ln>
        </p:spPr>
      </p:pic>
      <p:sp>
        <p:nvSpPr>
          <p:cNvPr id="3" name="ZoneTexte 5">
            <a:extLst>
              <a:ext uri="{FF2B5EF4-FFF2-40B4-BE49-F238E27FC236}">
                <a16:creationId xmlns="" xmlns:a16="http://schemas.microsoft.com/office/drawing/2014/main" id="{C85D8931-E971-4937-A343-F7F028F85576}"/>
              </a:ext>
            </a:extLst>
          </p:cNvPr>
          <p:cNvSpPr txBox="1"/>
          <p:nvPr/>
        </p:nvSpPr>
        <p:spPr>
          <a:xfrm>
            <a:off x="5652656" y="1241499"/>
            <a:ext cx="5444840" cy="4478145"/>
          </a:xfrm>
          <a:prstGeom prst="rect">
            <a:avLst/>
          </a:prstGeom>
          <a:noFill/>
          <a:ln cap="flat">
            <a:noFill/>
          </a:ln>
        </p:spPr>
        <p:txBody>
          <a:bodyPr vert="horz" wrap="square" lIns="91440" tIns="45720" rIns="91440" bIns="45720" anchor="t" anchorCtr="0" compatLnSpc="1">
            <a:spAutoFit/>
          </a:bodyPr>
          <a:lstStyle/>
          <a:p>
            <a:pPr marL="0" marR="0" lvl="0" indent="0" algn="l" defTabSz="914400" rtl="0" fontAlgn="auto" hangingPunct="1">
              <a:lnSpc>
                <a:spcPct val="100000"/>
              </a:lnSpc>
              <a:spcBef>
                <a:spcPts val="600"/>
              </a:spcBef>
              <a:spcAft>
                <a:spcPts val="0"/>
              </a:spcAft>
              <a:buNone/>
              <a:tabLst/>
              <a:defRPr sz="1800" b="0" i="0" u="none" strike="noStrike" kern="0" cap="none" spc="0" baseline="0">
                <a:solidFill>
                  <a:srgbClr val="000000"/>
                </a:solidFill>
                <a:uFillTx/>
              </a:defRPr>
            </a:pPr>
            <a:endParaRPr lang="fr-FR" sz="2000" b="0" i="0" u="none" strike="noStrike" kern="1200" cap="none" spc="0" baseline="0" dirty="0">
              <a:solidFill>
                <a:srgbClr val="000000"/>
              </a:solidFill>
              <a:uFillTx/>
              <a:latin typeface="Arial" pitchFamily="34"/>
              <a:cs typeface="Arial" pitchFamily="34"/>
            </a:endParaRPr>
          </a:p>
          <a:p>
            <a:pPr marL="0" marR="0" lvl="0" indent="0" algn="l" defTabSz="914400" rtl="0" fontAlgn="auto" hangingPunct="1">
              <a:lnSpc>
                <a:spcPct val="100000"/>
              </a:lnSpc>
              <a:spcBef>
                <a:spcPts val="600"/>
              </a:spcBef>
              <a:spcAft>
                <a:spcPts val="0"/>
              </a:spcAft>
              <a:buNone/>
              <a:tabLst/>
              <a:defRPr sz="1800" b="0" i="0" u="none" strike="noStrike" kern="0" cap="none" spc="0" baseline="0">
                <a:solidFill>
                  <a:srgbClr val="000000"/>
                </a:solidFill>
                <a:uFillTx/>
              </a:defRPr>
            </a:pPr>
            <a:endParaRPr lang="fr-FR" sz="2000" b="0" i="0" u="none" strike="noStrike" kern="1200" cap="none" spc="0" baseline="0" dirty="0">
              <a:solidFill>
                <a:srgbClr val="000000"/>
              </a:solidFill>
              <a:uFillTx/>
              <a:latin typeface="Arial" pitchFamily="34"/>
              <a:cs typeface="Arial" pitchFamily="34"/>
            </a:endParaRPr>
          </a:p>
          <a:p>
            <a:pPr marL="342900" marR="0" lvl="0" indent="-342900" algn="l" defTabSz="914400" rtl="0" fontAlgn="auto" hangingPunct="1">
              <a:lnSpc>
                <a:spcPct val="100000"/>
              </a:lnSpc>
              <a:spcBef>
                <a:spcPts val="600"/>
              </a:spcBef>
              <a:spcAft>
                <a:spcPts val="0"/>
              </a:spcAft>
              <a:buSzPct val="100000"/>
              <a:buChar char="-"/>
              <a:tabLst/>
              <a:defRPr sz="1800" b="0" i="0" u="none" strike="noStrike" kern="0" cap="none" spc="0" baseline="0">
                <a:solidFill>
                  <a:srgbClr val="000000"/>
                </a:solidFill>
                <a:uFillTx/>
              </a:defRPr>
            </a:pPr>
            <a:r>
              <a:rPr lang="fr-FR" sz="2000" b="0" i="0" u="none" strike="noStrike" kern="1200" cap="none" spc="0" baseline="0" dirty="0" smtClean="0">
                <a:solidFill>
                  <a:srgbClr val="000000"/>
                </a:solidFill>
                <a:uFillTx/>
                <a:latin typeface="Arial" pitchFamily="34"/>
                <a:cs typeface="Arial" pitchFamily="34"/>
              </a:rPr>
              <a:t>on </a:t>
            </a:r>
            <a:r>
              <a:rPr lang="fr-FR" sz="2000" b="0" i="0" u="none" strike="noStrike" kern="1200" cap="none" spc="0" baseline="0" dirty="0">
                <a:solidFill>
                  <a:srgbClr val="000000"/>
                </a:solidFill>
                <a:uFillTx/>
                <a:latin typeface="Arial" pitchFamily="34"/>
                <a:cs typeface="Arial" pitchFamily="34"/>
              </a:rPr>
              <a:t>peut toujours compter sur Luc </a:t>
            </a:r>
            <a:r>
              <a:rPr lang="fr-FR" sz="2000" b="0" i="0" u="none" strike="noStrike" kern="1200" cap="none" spc="0" baseline="0" dirty="0" smtClean="0">
                <a:solidFill>
                  <a:srgbClr val="000000"/>
                </a:solidFill>
                <a:uFillTx/>
                <a:latin typeface="Arial" pitchFamily="34"/>
                <a:cs typeface="Arial" pitchFamily="34"/>
              </a:rPr>
              <a:t>;</a:t>
            </a:r>
          </a:p>
          <a:p>
            <a:pPr marL="342900" marR="0" lvl="0" indent="-342900" algn="l" defTabSz="914400" rtl="0" fontAlgn="auto" hangingPunct="1">
              <a:lnSpc>
                <a:spcPct val="100000"/>
              </a:lnSpc>
              <a:spcBef>
                <a:spcPts val="600"/>
              </a:spcBef>
              <a:spcAft>
                <a:spcPts val="0"/>
              </a:spcAft>
              <a:buSzPct val="100000"/>
              <a:buChar char="-"/>
              <a:tabLst/>
              <a:defRPr sz="1800" b="0" i="0" u="none" strike="noStrike" kern="0" cap="none" spc="0" baseline="0">
                <a:solidFill>
                  <a:srgbClr val="000000"/>
                </a:solidFill>
                <a:uFillTx/>
              </a:defRPr>
            </a:pPr>
            <a:r>
              <a:rPr lang="fr-FR" sz="2000" b="0" i="0" u="none" strike="noStrike" kern="1200" cap="none" spc="0" baseline="0" dirty="0" smtClean="0">
                <a:solidFill>
                  <a:srgbClr val="000000"/>
                </a:solidFill>
                <a:uFillTx/>
                <a:latin typeface="Arial" pitchFamily="34"/>
                <a:cs typeface="Arial" pitchFamily="34"/>
              </a:rPr>
              <a:t>il </a:t>
            </a:r>
            <a:r>
              <a:rPr lang="fr-FR" sz="2000" b="0" i="0" u="none" strike="noStrike" kern="1200" cap="none" spc="0" baseline="0" dirty="0">
                <a:solidFill>
                  <a:srgbClr val="000000"/>
                </a:solidFill>
                <a:uFillTx/>
                <a:latin typeface="Arial" pitchFamily="34"/>
                <a:cs typeface="Arial" pitchFamily="34"/>
              </a:rPr>
              <a:t>est exigent et dédié;</a:t>
            </a:r>
          </a:p>
          <a:p>
            <a:pPr marL="342900" marR="0" lvl="0" indent="-342900" algn="l" defTabSz="914400" rtl="0" fontAlgn="auto" hangingPunct="1">
              <a:lnSpc>
                <a:spcPct val="100000"/>
              </a:lnSpc>
              <a:spcBef>
                <a:spcPts val="600"/>
              </a:spcBef>
              <a:spcAft>
                <a:spcPts val="0"/>
              </a:spcAft>
              <a:buSzPct val="100000"/>
              <a:buChar char="-"/>
              <a:tabLst/>
              <a:defRPr sz="1800" b="0" i="0" u="none" strike="noStrike" kern="0" cap="none" spc="0" baseline="0">
                <a:solidFill>
                  <a:srgbClr val="000000"/>
                </a:solidFill>
                <a:uFillTx/>
              </a:defRPr>
            </a:pPr>
            <a:r>
              <a:rPr lang="fr-FR" sz="2000" b="0" i="0" u="none" strike="noStrike" kern="1200" cap="none" spc="0" baseline="0" dirty="0" smtClean="0">
                <a:solidFill>
                  <a:srgbClr val="000000"/>
                </a:solidFill>
                <a:uFillTx/>
                <a:latin typeface="Arial" pitchFamily="34"/>
                <a:cs typeface="Arial" pitchFamily="34"/>
              </a:rPr>
              <a:t>il </a:t>
            </a:r>
            <a:r>
              <a:rPr lang="fr-FR" sz="2000" b="0" i="0" u="none" strike="noStrike" kern="1200" cap="none" spc="0" baseline="0" dirty="0">
                <a:solidFill>
                  <a:srgbClr val="000000"/>
                </a:solidFill>
                <a:uFillTx/>
                <a:latin typeface="Arial" pitchFamily="34"/>
                <a:cs typeface="Arial" pitchFamily="34"/>
              </a:rPr>
              <a:t>est passionnée par ce qu’il fait; </a:t>
            </a:r>
          </a:p>
          <a:p>
            <a:pPr marL="342900" marR="0" lvl="0" indent="-342900" algn="l" defTabSz="914400" rtl="0" fontAlgn="auto" hangingPunct="1">
              <a:lnSpc>
                <a:spcPct val="100000"/>
              </a:lnSpc>
              <a:spcBef>
                <a:spcPts val="600"/>
              </a:spcBef>
              <a:spcAft>
                <a:spcPts val="0"/>
              </a:spcAft>
              <a:buSzPct val="100000"/>
              <a:buChar char="-"/>
              <a:tabLst/>
              <a:defRPr sz="1800" b="0" i="0" u="none" strike="noStrike" kern="0" cap="none" spc="0" baseline="0">
                <a:solidFill>
                  <a:srgbClr val="000000"/>
                </a:solidFill>
                <a:uFillTx/>
              </a:defRPr>
            </a:pPr>
            <a:r>
              <a:rPr lang="fr-FR" sz="2000" b="0" i="0" u="none" strike="noStrike" kern="1200" cap="none" spc="0" baseline="0" dirty="0" smtClean="0">
                <a:solidFill>
                  <a:srgbClr val="000000"/>
                </a:solidFill>
                <a:uFillTx/>
                <a:latin typeface="Arial" pitchFamily="34"/>
                <a:cs typeface="Arial" pitchFamily="34"/>
              </a:rPr>
              <a:t>la </a:t>
            </a:r>
            <a:r>
              <a:rPr lang="fr-FR" sz="2000" b="0" i="0" u="none" strike="noStrike" kern="1200" cap="none" spc="0" baseline="0" dirty="0">
                <a:solidFill>
                  <a:srgbClr val="000000"/>
                </a:solidFill>
                <a:uFillTx/>
                <a:latin typeface="Arial" pitchFamily="34"/>
                <a:cs typeface="Arial" pitchFamily="34"/>
              </a:rPr>
              <a:t>recherche et les personnes qui font de la recherche </a:t>
            </a:r>
            <a:r>
              <a:rPr lang="fr-FR" sz="2000" b="0" i="0" u="none" strike="noStrike" kern="1200" cap="none" spc="0" baseline="0" dirty="0" smtClean="0">
                <a:solidFill>
                  <a:srgbClr val="000000"/>
                </a:solidFill>
                <a:uFillTx/>
                <a:latin typeface="Arial" pitchFamily="34"/>
                <a:cs typeface="Arial" pitchFamily="34"/>
              </a:rPr>
              <a:t>sont </a:t>
            </a:r>
            <a:r>
              <a:rPr lang="fr-FR" sz="2000" b="0" i="0" u="none" strike="noStrike" kern="1200" cap="none" spc="0" baseline="0" dirty="0">
                <a:solidFill>
                  <a:srgbClr val="000000"/>
                </a:solidFill>
                <a:uFillTx/>
                <a:latin typeface="Arial" pitchFamily="34"/>
                <a:cs typeface="Arial" pitchFamily="34"/>
              </a:rPr>
              <a:t>presqu’une partie de sa famille;</a:t>
            </a:r>
          </a:p>
          <a:p>
            <a:pPr marL="342900" marR="0" lvl="0" indent="-342900" algn="l" defTabSz="914400" rtl="0" fontAlgn="auto" hangingPunct="1">
              <a:lnSpc>
                <a:spcPct val="100000"/>
              </a:lnSpc>
              <a:spcBef>
                <a:spcPts val="600"/>
              </a:spcBef>
              <a:spcAft>
                <a:spcPts val="0"/>
              </a:spcAft>
              <a:buSzPct val="100000"/>
              <a:buChar char="-"/>
              <a:tabLst/>
              <a:defRPr sz="1800" b="0" i="0" u="none" strike="noStrike" kern="0" cap="none" spc="0" baseline="0">
                <a:solidFill>
                  <a:srgbClr val="000000"/>
                </a:solidFill>
                <a:uFillTx/>
              </a:defRPr>
            </a:pPr>
            <a:r>
              <a:rPr lang="fr-FR" sz="2000" b="0" i="0" u="none" strike="noStrike" kern="1200" cap="none" spc="0" baseline="0" dirty="0">
                <a:solidFill>
                  <a:srgbClr val="000000"/>
                </a:solidFill>
                <a:uFillTx/>
                <a:latin typeface="Arial" pitchFamily="34"/>
                <a:cs typeface="Arial" pitchFamily="34"/>
              </a:rPr>
              <a:t>Qu’il faut suivre </a:t>
            </a:r>
            <a:r>
              <a:rPr lang="fr-FR" sz="2000" b="0" i="0" u="none" strike="noStrike" kern="1200" cap="none" spc="0" baseline="0" dirty="0" smtClean="0">
                <a:solidFill>
                  <a:srgbClr val="000000"/>
                </a:solidFill>
                <a:uFillTx/>
                <a:latin typeface="Arial" pitchFamily="34"/>
                <a:cs typeface="Arial" pitchFamily="34"/>
              </a:rPr>
              <a:t>l’agenda</a:t>
            </a:r>
            <a:r>
              <a:rPr lang="fr-FR" sz="2000" dirty="0">
                <a:solidFill>
                  <a:srgbClr val="000000"/>
                </a:solidFill>
                <a:latin typeface="Arial" pitchFamily="34"/>
                <a:cs typeface="Arial" pitchFamily="34"/>
              </a:rPr>
              <a:t> </a:t>
            </a:r>
            <a:r>
              <a:rPr lang="fr-FR" sz="2000" dirty="0" smtClean="0">
                <a:solidFill>
                  <a:srgbClr val="000000"/>
                </a:solidFill>
                <a:latin typeface="Arial" pitchFamily="34"/>
                <a:cs typeface="Arial" pitchFamily="34"/>
              </a:rPr>
              <a:t>…</a:t>
            </a:r>
            <a:endParaRPr lang="fr-FR" sz="2000" b="0" i="0" u="none" strike="noStrike" kern="1200" cap="none" spc="0" baseline="0" dirty="0">
              <a:solidFill>
                <a:srgbClr val="000000"/>
              </a:solidFill>
              <a:uFillTx/>
              <a:latin typeface="Arial" pitchFamily="34"/>
              <a:cs typeface="Arial" pitchFamily="34"/>
            </a:endParaRPr>
          </a:p>
          <a:p>
            <a:pPr marL="342900" marR="0" lvl="0" indent="-342900" algn="l" defTabSz="914400" rtl="0" fontAlgn="auto" hangingPunct="1">
              <a:lnSpc>
                <a:spcPct val="100000"/>
              </a:lnSpc>
              <a:spcBef>
                <a:spcPts val="600"/>
              </a:spcBef>
              <a:spcAft>
                <a:spcPts val="0"/>
              </a:spcAft>
              <a:buSzPct val="100000"/>
              <a:buChar char="-"/>
              <a:tabLst/>
              <a:defRPr sz="1800" b="0" i="0" u="none" strike="noStrike" kern="0" cap="none" spc="0" baseline="0">
                <a:solidFill>
                  <a:srgbClr val="000000"/>
                </a:solidFill>
                <a:uFillTx/>
              </a:defRPr>
            </a:pPr>
            <a:endParaRPr lang="fr-FR" sz="2000" b="0" i="0" u="none" strike="noStrike" kern="1200" cap="none" spc="0" baseline="0" dirty="0">
              <a:solidFill>
                <a:srgbClr val="000000"/>
              </a:solidFill>
              <a:uFillTx/>
              <a:latin typeface="Arial" pitchFamily="34"/>
              <a:cs typeface="Arial" pitchFamily="34"/>
            </a:endParaRPr>
          </a:p>
          <a:p>
            <a:pPr marL="342900" marR="0" lvl="0" indent="-342900" algn="l" defTabSz="914400" rtl="0" fontAlgn="auto" hangingPunct="1">
              <a:lnSpc>
                <a:spcPct val="100000"/>
              </a:lnSpc>
              <a:spcBef>
                <a:spcPts val="600"/>
              </a:spcBef>
              <a:spcAft>
                <a:spcPts val="0"/>
              </a:spcAft>
              <a:buSzPct val="100000"/>
              <a:buChar char="-"/>
              <a:tabLst/>
              <a:defRPr sz="1800" b="0" i="0" u="none" strike="noStrike" kern="0" cap="none" spc="0" baseline="0">
                <a:solidFill>
                  <a:srgbClr val="000000"/>
                </a:solidFill>
                <a:uFillTx/>
              </a:defRPr>
            </a:pPr>
            <a:endParaRPr lang="fr-FR" sz="2000" b="0" i="0" u="none" strike="noStrike" kern="1200" cap="none" spc="0" baseline="0" dirty="0">
              <a:solidFill>
                <a:srgbClr val="000000"/>
              </a:solidFill>
              <a:uFillTx/>
              <a:latin typeface="Arial" pitchFamily="34"/>
              <a:cs typeface="Arial" pitchFamily="34"/>
            </a:endParaRPr>
          </a:p>
          <a:p>
            <a:pPr marL="342900" marR="0" lvl="0" indent="-342900" algn="l" defTabSz="914400" rtl="0" fontAlgn="auto" hangingPunct="1">
              <a:lnSpc>
                <a:spcPct val="100000"/>
              </a:lnSpc>
              <a:spcBef>
                <a:spcPts val="600"/>
              </a:spcBef>
              <a:spcAft>
                <a:spcPts val="0"/>
              </a:spcAft>
              <a:buSzPct val="100000"/>
              <a:buChar char="-"/>
              <a:tabLst/>
              <a:defRPr sz="1800" b="0" i="0" u="none" strike="noStrike" kern="0" cap="none" spc="0" baseline="0">
                <a:solidFill>
                  <a:srgbClr val="000000"/>
                </a:solidFill>
                <a:uFillTx/>
              </a:defRPr>
            </a:pPr>
            <a:endParaRPr lang="fr-FR" sz="2000" b="0" i="0" u="none" strike="noStrike" kern="1200" cap="none" spc="0" baseline="0" dirty="0">
              <a:solidFill>
                <a:srgbClr val="000000"/>
              </a:solidFill>
              <a:uFillTx/>
              <a:latin typeface="Arial" pitchFamily="34"/>
              <a:cs typeface="Arial" pitchFamily="34"/>
            </a:endParaRPr>
          </a:p>
        </p:txBody>
      </p:sp>
      <p:sp>
        <p:nvSpPr>
          <p:cNvPr id="4" name="Titre 1">
            <a:extLst>
              <a:ext uri="{FF2B5EF4-FFF2-40B4-BE49-F238E27FC236}">
                <a16:creationId xmlns="" xmlns:a16="http://schemas.microsoft.com/office/drawing/2014/main" id="{07E13FBF-59BF-4736-A939-BEB541D3A700}"/>
              </a:ext>
            </a:extLst>
          </p:cNvPr>
          <p:cNvSpPr txBox="1"/>
          <p:nvPr/>
        </p:nvSpPr>
        <p:spPr>
          <a:xfrm>
            <a:off x="5153887" y="5084621"/>
            <a:ext cx="6802578" cy="1270055"/>
          </a:xfrm>
          <a:prstGeom prst="rect">
            <a:avLst/>
          </a:prstGeom>
          <a:noFill/>
          <a:ln cap="flat">
            <a:noFill/>
          </a:ln>
        </p:spPr>
        <p:txBody>
          <a:bodyPr vert="horz" wrap="square" lIns="91440" tIns="45720" rIns="91440" bIns="45720" anchor="ctr" anchorCtr="0" compatLnSpc="1">
            <a:norm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fr-FR" sz="2700" b="0" i="0" u="none" strike="noStrike" kern="1200" cap="none" spc="0" baseline="0" dirty="0">
                <a:solidFill>
                  <a:srgbClr val="385723"/>
                </a:solidFill>
                <a:uFillTx/>
                <a:latin typeface="Arial" pitchFamily="34"/>
                <a:cs typeface="Arial" pitchFamily="34"/>
              </a:rPr>
              <a:t>Merci de la part des toutes les personnes qui ont et qui vont participer </a:t>
            </a:r>
            <a:r>
              <a:rPr lang="fr-FR" sz="2700" dirty="0" smtClean="0">
                <a:solidFill>
                  <a:srgbClr val="385723"/>
                </a:solidFill>
                <a:latin typeface="Arial" pitchFamily="34"/>
                <a:cs typeface="Arial" pitchFamily="34"/>
              </a:rPr>
              <a:t>au </a:t>
            </a:r>
            <a:r>
              <a:rPr lang="fr-FR" sz="2700" b="0" i="0" u="none" strike="noStrike" kern="1200" cap="none" spc="0" baseline="0" dirty="0" smtClean="0">
                <a:solidFill>
                  <a:srgbClr val="385723"/>
                </a:solidFill>
                <a:uFillTx/>
                <a:latin typeface="Arial" pitchFamily="34"/>
                <a:cs typeface="Arial" pitchFamily="34"/>
              </a:rPr>
              <a:t>séminaire de </a:t>
            </a:r>
            <a:r>
              <a:rPr lang="fr-FR" sz="2700" b="0" i="0" u="none" strike="noStrike" kern="1200" cap="none" spc="0" baseline="0" dirty="0" err="1">
                <a:solidFill>
                  <a:srgbClr val="385723"/>
                </a:solidFill>
                <a:uFillTx/>
                <a:latin typeface="Arial" pitchFamily="34"/>
                <a:cs typeface="Arial" pitchFamily="34"/>
              </a:rPr>
              <a:t>Talyerac</a:t>
            </a:r>
            <a:endParaRPr lang="fr-FR" sz="2700" b="0" i="0" u="none" strike="noStrike" kern="1200" cap="none" spc="0" baseline="0" dirty="0">
              <a:solidFill>
                <a:srgbClr val="385723"/>
              </a:solidFill>
              <a:uFillTx/>
              <a:latin typeface="Arial" pitchFamily="34"/>
              <a:cs typeface="Arial" pitchFamily="34"/>
            </a:endParaRPr>
          </a:p>
        </p:txBody>
      </p:sp>
      <p:sp>
        <p:nvSpPr>
          <p:cNvPr id="5" name="Titre 1">
            <a:extLst>
              <a:ext uri="{FF2B5EF4-FFF2-40B4-BE49-F238E27FC236}">
                <a16:creationId xmlns="" xmlns:a16="http://schemas.microsoft.com/office/drawing/2014/main" id="{129A673D-6F3D-46EB-A387-7239D4FA333D}"/>
              </a:ext>
            </a:extLst>
          </p:cNvPr>
          <p:cNvSpPr txBox="1"/>
          <p:nvPr/>
        </p:nvSpPr>
        <p:spPr>
          <a:xfrm>
            <a:off x="484906" y="-152256"/>
            <a:ext cx="11222184" cy="2387598"/>
          </a:xfrm>
          <a:prstGeom prst="rect">
            <a:avLst/>
          </a:prstGeom>
          <a:noFill/>
          <a:ln cap="flat">
            <a:noFill/>
          </a:ln>
        </p:spPr>
        <p:txBody>
          <a:bodyPr vert="horz" wrap="square" lIns="91440" tIns="45720" rIns="91440" bIns="45720" anchor="ctr" anchorCtr="0" compatLnSpc="1">
            <a:normAutofit/>
          </a:bodyPr>
          <a:lstStyle/>
          <a:p>
            <a:pPr marL="0" marR="0" lvl="0" indent="0" algn="l" defTabSz="914400" rtl="0" fontAlgn="auto" hangingPunct="1">
              <a:lnSpc>
                <a:spcPct val="90000"/>
              </a:lnSpc>
              <a:spcBef>
                <a:spcPts val="0"/>
              </a:spcBef>
              <a:spcAft>
                <a:spcPts val="0"/>
              </a:spcAft>
              <a:buNone/>
              <a:tabLst/>
              <a:defRPr sz="1800" b="0" i="0" u="none" strike="noStrike" kern="0" cap="none" spc="0" baseline="0">
                <a:solidFill>
                  <a:srgbClr val="000000"/>
                </a:solidFill>
                <a:uFillTx/>
              </a:defRPr>
            </a:pPr>
            <a:r>
              <a:rPr lang="fr-FR" sz="2700" b="0" i="0" u="none" strike="noStrike" kern="1200" cap="none" spc="0" baseline="0" dirty="0">
                <a:solidFill>
                  <a:srgbClr val="385723"/>
                </a:solidFill>
                <a:uFillTx/>
                <a:latin typeface="Arial" pitchFamily="34"/>
                <a:cs typeface="Arial" pitchFamily="34"/>
              </a:rPr>
              <a:t>Ce </a:t>
            </a:r>
            <a:r>
              <a:rPr lang="fr-FR" sz="2700" b="0" i="0" u="none" strike="noStrike" kern="1200" cap="none" spc="0" baseline="0" dirty="0" smtClean="0">
                <a:solidFill>
                  <a:srgbClr val="385723"/>
                </a:solidFill>
                <a:uFillTx/>
                <a:latin typeface="Arial" pitchFamily="34"/>
                <a:cs typeface="Arial" pitchFamily="34"/>
              </a:rPr>
              <a:t>qu’on garde </a:t>
            </a:r>
            <a:r>
              <a:rPr lang="fr-FR" sz="2700" b="0" i="0" u="none" strike="noStrike" kern="1200" cap="none" spc="0" baseline="0" dirty="0">
                <a:solidFill>
                  <a:srgbClr val="385723"/>
                </a:solidFill>
                <a:uFillTx/>
                <a:latin typeface="Arial" pitchFamily="34"/>
                <a:cs typeface="Arial" pitchFamily="34"/>
              </a:rPr>
              <a:t>de tout cela…</a:t>
            </a:r>
          </a:p>
        </p:txBody>
      </p:sp>
    </p:spTree>
    <p:extLst>
      <p:ext uri="{BB962C8B-B14F-4D97-AF65-F5344CB8AC3E}">
        <p14:creationId xmlns:p14="http://schemas.microsoft.com/office/powerpoint/2010/main" val="2053933622"/>
      </p:ext>
    </p:extLst>
  </p:cSld>
  <p:clrMapOvr>
    <a:masterClrMapping/>
  </p:clrMapOvr>
  <p:timing>
    <p:tnLst>
      <p:par>
        <p:cTn id="1" dur="indefinite" restart="never" nodeType="tmRoot">
          <p:childTnLst>
            <p:seq concurrent="1" nextAc="seek">
              <p:cTn id="2" dur="indefinite" nodeType="mainSeq">
                <p:childTnLst>
                  <p:par>
                    <p:cTn id="3" fill="hold">
                      <p:stCondLst>
                        <p:cond evt="onBegin" delay="0">
                          <p:tn val="2"/>
                        </p:cond>
                      </p:stCondLst>
                      <p:childTnLst>
                        <p:par>
                          <p:cTn id="4" fill="hold">
                            <p:stCondLst>
                              <p:cond delay="0"/>
                            </p:stCondLst>
                            <p:childTnLst>
                              <p:par>
                                <p:cTn id="5" presetID="1" presetClass="entr" presetSubtype="0" fill="hold" grpId="0" nodeType="withEffect">
                                  <p:stCondLst>
                                    <p:cond delay="0"/>
                                  </p:stCondLst>
                                  <p:childTnLst>
                                    <p:set>
                                      <p:cBhvr>
                                        <p:cTn id="6" dur="1" fill="hold">
                                          <p:stCondLst>
                                            <p:cond delay="0"/>
                                          </p:stCondLst>
                                        </p:cTn>
                                        <p:tgtEl>
                                          <p:spTgt spid="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lstStyle/>
          <a:p>
            <a:r>
              <a:rPr lang="fr-FR" dirty="0" smtClean="0"/>
              <a:t>Un mot pour </a:t>
            </a:r>
            <a:r>
              <a:rPr lang="fr-FR" dirty="0" smtClean="0"/>
              <a:t>finir</a:t>
            </a:r>
            <a:endParaRPr lang="fr-FR" dirty="0"/>
          </a:p>
        </p:txBody>
      </p:sp>
      <p:sp>
        <p:nvSpPr>
          <p:cNvPr id="5" name="Espace réservé du texte 4"/>
          <p:cNvSpPr>
            <a:spLocks noGrp="1"/>
          </p:cNvSpPr>
          <p:nvPr>
            <p:ph type="body" idx="1"/>
          </p:nvPr>
        </p:nvSpPr>
        <p:spPr/>
        <p:txBody>
          <a:bodyPr/>
          <a:lstStyle/>
          <a:p>
            <a:endParaRPr lang="fr-FR"/>
          </a:p>
        </p:txBody>
      </p:sp>
    </p:spTree>
    <p:extLst>
      <p:ext uri="{BB962C8B-B14F-4D97-AF65-F5344CB8AC3E}">
        <p14:creationId xmlns:p14="http://schemas.microsoft.com/office/powerpoint/2010/main" val="291478278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a:stretch>
            <a:fillRect/>
          </a:stretch>
        </p:blipFill>
        <p:spPr>
          <a:xfrm>
            <a:off x="7489824" y="921016"/>
            <a:ext cx="1781175" cy="2409825"/>
          </a:xfrm>
          <a:prstGeom prst="rect">
            <a:avLst/>
          </a:prstGeom>
        </p:spPr>
      </p:pic>
      <p:sp>
        <p:nvSpPr>
          <p:cNvPr id="5" name="ZoneTexte 4"/>
          <p:cNvSpPr txBox="1"/>
          <p:nvPr/>
        </p:nvSpPr>
        <p:spPr>
          <a:xfrm>
            <a:off x="6575424" y="3543300"/>
            <a:ext cx="1828800" cy="369332"/>
          </a:xfrm>
          <a:prstGeom prst="rect">
            <a:avLst/>
          </a:prstGeom>
          <a:noFill/>
        </p:spPr>
        <p:txBody>
          <a:bodyPr wrap="square" rtlCol="0">
            <a:spAutoFit/>
          </a:bodyPr>
          <a:lstStyle/>
          <a:p>
            <a:r>
              <a:rPr lang="fr-FR" dirty="0" smtClean="0"/>
              <a:t>Martine Nadal</a:t>
            </a:r>
            <a:endParaRPr lang="fr-FR" dirty="0"/>
          </a:p>
        </p:txBody>
      </p:sp>
      <p:pic>
        <p:nvPicPr>
          <p:cNvPr id="6" name="Image 5"/>
          <p:cNvPicPr>
            <a:picLocks noChangeAspect="1"/>
          </p:cNvPicPr>
          <p:nvPr/>
        </p:nvPicPr>
        <p:blipFill>
          <a:blip r:embed="rId4"/>
          <a:stretch>
            <a:fillRect/>
          </a:stretch>
        </p:blipFill>
        <p:spPr>
          <a:xfrm>
            <a:off x="5610399" y="918841"/>
            <a:ext cx="1855962" cy="2412000"/>
          </a:xfrm>
          <a:prstGeom prst="rect">
            <a:avLst/>
          </a:prstGeom>
        </p:spPr>
      </p:pic>
      <p:pic>
        <p:nvPicPr>
          <p:cNvPr id="7" name="Image 6"/>
          <p:cNvPicPr>
            <a:picLocks noChangeAspect="1"/>
          </p:cNvPicPr>
          <p:nvPr/>
        </p:nvPicPr>
        <p:blipFill>
          <a:blip r:embed="rId5"/>
          <a:stretch>
            <a:fillRect/>
          </a:stretch>
        </p:blipFill>
        <p:spPr>
          <a:xfrm>
            <a:off x="422274" y="358775"/>
            <a:ext cx="3075633" cy="4068000"/>
          </a:xfrm>
          <a:prstGeom prst="rect">
            <a:avLst/>
          </a:prstGeom>
        </p:spPr>
      </p:pic>
    </p:spTree>
    <p:extLst>
      <p:ext uri="{BB962C8B-B14F-4D97-AF65-F5344CB8AC3E}">
        <p14:creationId xmlns:p14="http://schemas.microsoft.com/office/powerpoint/2010/main" val="23427860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4"/>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endParaRPr lang="fr-FR" dirty="0"/>
          </a:p>
        </p:txBody>
      </p:sp>
      <p:sp>
        <p:nvSpPr>
          <p:cNvPr id="3" name="Espace réservé du contenu 2"/>
          <p:cNvSpPr>
            <a:spLocks noGrp="1"/>
          </p:cNvSpPr>
          <p:nvPr>
            <p:ph idx="1"/>
          </p:nvPr>
        </p:nvSpPr>
        <p:spPr>
          <a:xfrm>
            <a:off x="838200" y="1825625"/>
            <a:ext cx="9055608" cy="4351338"/>
          </a:xfrm>
        </p:spPr>
        <p:txBody>
          <a:bodyPr>
            <a:normAutofit/>
          </a:bodyPr>
          <a:lstStyle/>
          <a:p>
            <a:pPr marL="0" indent="0" algn="just">
              <a:buNone/>
            </a:pPr>
            <a:endParaRPr lang="fr-FR" dirty="0" smtClean="0"/>
          </a:p>
          <a:p>
            <a:pPr marL="0" indent="0" algn="just">
              <a:buNone/>
            </a:pPr>
            <a:r>
              <a:rPr lang="fr-FR" i="1" dirty="0" smtClean="0"/>
              <a:t>« Ce qui a été laissé derrière soi peut inspirer de la mélancolie, mais aussi une nouvelle approche. Puisque, presque par définition, exil et mémoire sont des notions conjointes, c’est ce dont on se souvient et la manière dont on s’en souvient qui déterminent le regard porté sur le futur ».</a:t>
            </a:r>
            <a:r>
              <a:rPr lang="fr-FR" dirty="0" smtClean="0"/>
              <a:t> </a:t>
            </a:r>
            <a:endParaRPr lang="fr-FR" dirty="0"/>
          </a:p>
          <a:p>
            <a:pPr marL="0" indent="0" algn="r">
              <a:buNone/>
            </a:pPr>
            <a:r>
              <a:rPr lang="fr-FR" dirty="0" smtClean="0"/>
              <a:t>Edward </a:t>
            </a:r>
            <a:r>
              <a:rPr lang="fr-FR" dirty="0" err="1" smtClean="0"/>
              <a:t>Said</a:t>
            </a:r>
            <a:r>
              <a:rPr lang="fr-FR" dirty="0" smtClean="0"/>
              <a:t>, Réflexions sur l’exil (2008). </a:t>
            </a:r>
            <a:endParaRPr lang="fr-FR" dirty="0"/>
          </a:p>
          <a:p>
            <a:pPr marL="0" indent="0" algn="just">
              <a:buNone/>
            </a:pPr>
            <a:endParaRPr lang="fr-FR" dirty="0"/>
          </a:p>
        </p:txBody>
      </p:sp>
    </p:spTree>
    <p:extLst>
      <p:ext uri="{BB962C8B-B14F-4D97-AF65-F5344CB8AC3E}">
        <p14:creationId xmlns:p14="http://schemas.microsoft.com/office/powerpoint/2010/main" val="387277305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Imag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0800000">
            <a:off x="234683" y="743100"/>
            <a:ext cx="5760000" cy="4320000"/>
          </a:xfrm>
          <a:prstGeom prst="rect">
            <a:avLst/>
          </a:prstGeom>
        </p:spPr>
      </p:pic>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05695" y="743101"/>
            <a:ext cx="5997405" cy="4320000"/>
          </a:xfrm>
          <a:prstGeom prst="rect">
            <a:avLst/>
          </a:prstGeom>
        </p:spPr>
      </p:pic>
      <p:sp>
        <p:nvSpPr>
          <p:cNvPr id="6" name="Rectangle 5"/>
          <p:cNvSpPr/>
          <p:nvPr/>
        </p:nvSpPr>
        <p:spPr>
          <a:xfrm>
            <a:off x="863600" y="5588000"/>
            <a:ext cx="4495800" cy="63217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b="1" dirty="0" smtClean="0">
                <a:solidFill>
                  <a:srgbClr val="002060"/>
                </a:solidFill>
              </a:rPr>
              <a:t>Séminaire ressources 2017-2018</a:t>
            </a:r>
            <a:endParaRPr lang="fr-FR" b="1" dirty="0">
              <a:solidFill>
                <a:srgbClr val="002060"/>
              </a:solidFill>
            </a:endParaRPr>
          </a:p>
        </p:txBody>
      </p:sp>
      <p:sp>
        <p:nvSpPr>
          <p:cNvPr id="7" name="Rectangle 6"/>
          <p:cNvSpPr/>
          <p:nvPr/>
        </p:nvSpPr>
        <p:spPr>
          <a:xfrm>
            <a:off x="6704848" y="5588000"/>
            <a:ext cx="4799097" cy="632178"/>
          </a:xfrm>
          <a:prstGeom prst="rect">
            <a:avLst/>
          </a:prstGeom>
        </p:spPr>
        <p:style>
          <a:lnRef idx="2">
            <a:schemeClr val="dk1"/>
          </a:lnRef>
          <a:fillRef idx="1">
            <a:schemeClr val="lt1"/>
          </a:fillRef>
          <a:effectRef idx="0">
            <a:schemeClr val="dk1"/>
          </a:effectRef>
          <a:fontRef idx="minor">
            <a:schemeClr val="dk1"/>
          </a:fontRef>
        </p:style>
        <p:txBody>
          <a:bodyPr rtlCol="0" anchor="ctr"/>
          <a:lstStyle/>
          <a:p>
            <a:pPr algn="ctr"/>
            <a:r>
              <a:rPr lang="fr-FR" b="1" dirty="0" smtClean="0">
                <a:solidFill>
                  <a:srgbClr val="002060"/>
                </a:solidFill>
              </a:rPr>
              <a:t>The </a:t>
            </a:r>
            <a:r>
              <a:rPr lang="fr-FR" b="1" dirty="0" err="1">
                <a:solidFill>
                  <a:srgbClr val="002060"/>
                </a:solidFill>
              </a:rPr>
              <a:t>Re</a:t>
            </a:r>
            <a:r>
              <a:rPr lang="fr-FR" b="1" dirty="0">
                <a:solidFill>
                  <a:srgbClr val="002060"/>
                </a:solidFill>
              </a:rPr>
              <a:t>(s)sources 2018 </a:t>
            </a:r>
            <a:r>
              <a:rPr lang="fr-FR" b="1" dirty="0" smtClean="0">
                <a:solidFill>
                  <a:srgbClr val="002060"/>
                </a:solidFill>
              </a:rPr>
              <a:t>international </a:t>
            </a:r>
            <a:r>
              <a:rPr lang="fr-FR" b="1" dirty="0" err="1" smtClean="0">
                <a:solidFill>
                  <a:srgbClr val="002060"/>
                </a:solidFill>
              </a:rPr>
              <a:t>conference</a:t>
            </a:r>
            <a:endParaRPr lang="fr-FR" b="1" dirty="0">
              <a:solidFill>
                <a:srgbClr val="002060"/>
              </a:solidFill>
            </a:endParaRPr>
          </a:p>
        </p:txBody>
      </p:sp>
    </p:spTree>
    <p:extLst>
      <p:ext uri="{BB962C8B-B14F-4D97-AF65-F5344CB8AC3E}">
        <p14:creationId xmlns:p14="http://schemas.microsoft.com/office/powerpoint/2010/main" val="410086522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re 38"/>
          <p:cNvSpPr>
            <a:spLocks noGrp="1"/>
          </p:cNvSpPr>
          <p:nvPr>
            <p:ph type="title"/>
          </p:nvPr>
        </p:nvSpPr>
        <p:spPr>
          <a:xfrm>
            <a:off x="214578" y="169332"/>
            <a:ext cx="3932237" cy="643467"/>
          </a:xfrm>
        </p:spPr>
        <p:txBody>
          <a:bodyPr/>
          <a:lstStyle/>
          <a:p>
            <a:r>
              <a:rPr lang="fr-FR" b="1" dirty="0" smtClean="0"/>
              <a:t>Entre 2006 et 2019</a:t>
            </a:r>
            <a:endParaRPr lang="fr-FR" b="1" dirty="0"/>
          </a:p>
        </p:txBody>
      </p:sp>
      <p:sp>
        <p:nvSpPr>
          <p:cNvPr id="3" name="Espace réservé du contenu 2"/>
          <p:cNvSpPr>
            <a:spLocks noGrp="1"/>
          </p:cNvSpPr>
          <p:nvPr>
            <p:ph idx="1"/>
          </p:nvPr>
        </p:nvSpPr>
        <p:spPr>
          <a:xfrm>
            <a:off x="7807587" y="90309"/>
            <a:ext cx="4279190" cy="6250165"/>
          </a:xfrm>
        </p:spPr>
        <p:txBody>
          <a:bodyPr>
            <a:noAutofit/>
          </a:bodyPr>
          <a:lstStyle/>
          <a:p>
            <a:pPr marL="0" indent="0">
              <a:buNone/>
            </a:pPr>
            <a:r>
              <a:rPr lang="fr-FR" sz="2000" b="1" dirty="0" smtClean="0"/>
              <a:t>….</a:t>
            </a:r>
          </a:p>
          <a:p>
            <a:pPr marL="0" indent="0">
              <a:buNone/>
            </a:pPr>
            <a:r>
              <a:rPr lang="fr-FR" sz="2000" b="1" dirty="0" smtClean="0"/>
              <a:t>2019. </a:t>
            </a:r>
            <a:r>
              <a:rPr lang="fr-FR" sz="2000" b="1" dirty="0" err="1" smtClean="0"/>
              <a:t>Katiane</a:t>
            </a:r>
            <a:r>
              <a:rPr lang="fr-FR" sz="2000" b="1" dirty="0" smtClean="0"/>
              <a:t> </a:t>
            </a:r>
            <a:r>
              <a:rPr lang="fr-FR" sz="2000" b="1" dirty="0" smtClean="0"/>
              <a:t>De </a:t>
            </a:r>
            <a:r>
              <a:rPr lang="fr-FR" sz="2000" b="1" dirty="0" err="1" smtClean="0"/>
              <a:t>Moraes</a:t>
            </a:r>
            <a:endParaRPr lang="fr-FR" sz="2000" b="1" dirty="0" smtClean="0"/>
          </a:p>
          <a:p>
            <a:pPr marL="0" indent="0">
              <a:buNone/>
            </a:pPr>
            <a:r>
              <a:rPr lang="fr-FR" sz="2000" dirty="0" smtClean="0"/>
              <a:t>2019</a:t>
            </a:r>
            <a:r>
              <a:rPr lang="fr-FR" sz="2000" dirty="0"/>
              <a:t>. </a:t>
            </a:r>
            <a:r>
              <a:rPr lang="fr-FR" sz="2000" dirty="0" err="1"/>
              <a:t>Chongyang</a:t>
            </a:r>
            <a:r>
              <a:rPr lang="fr-FR" sz="2000" dirty="0"/>
              <a:t> </a:t>
            </a:r>
            <a:r>
              <a:rPr lang="fr-FR" sz="2000" dirty="0" smtClean="0"/>
              <a:t>Wang</a:t>
            </a:r>
            <a:r>
              <a:rPr lang="fr-FR" sz="2000" dirty="0"/>
              <a:t> </a:t>
            </a:r>
            <a:endParaRPr lang="fr-FR" sz="2000" dirty="0" smtClean="0"/>
          </a:p>
          <a:p>
            <a:pPr marL="0" indent="0">
              <a:buNone/>
            </a:pPr>
            <a:r>
              <a:rPr lang="fr-FR" sz="2000" dirty="0" smtClean="0"/>
              <a:t>2018</a:t>
            </a:r>
            <a:r>
              <a:rPr lang="fr-FR" sz="2000" dirty="0"/>
              <a:t>. </a:t>
            </a:r>
            <a:r>
              <a:rPr lang="fr-FR" sz="2000" dirty="0" err="1"/>
              <a:t>Rosilangela</a:t>
            </a:r>
            <a:r>
              <a:rPr lang="fr-FR" sz="2000" dirty="0"/>
              <a:t> </a:t>
            </a:r>
            <a:r>
              <a:rPr lang="fr-FR" sz="2000" dirty="0" smtClean="0"/>
              <a:t>Lucena </a:t>
            </a:r>
          </a:p>
          <a:p>
            <a:pPr marL="0" indent="0">
              <a:buNone/>
            </a:pPr>
            <a:r>
              <a:rPr lang="fr-FR" sz="2000" dirty="0" smtClean="0"/>
              <a:t>2018</a:t>
            </a:r>
            <a:r>
              <a:rPr lang="fr-FR" sz="2000" dirty="0"/>
              <a:t>. Karima </a:t>
            </a:r>
            <a:r>
              <a:rPr lang="fr-FR" sz="2000" dirty="0" err="1" smtClean="0"/>
              <a:t>Sayah</a:t>
            </a:r>
            <a:endParaRPr lang="fr-FR" sz="2000" dirty="0" smtClean="0"/>
          </a:p>
          <a:p>
            <a:pPr marL="0" indent="0">
              <a:buNone/>
            </a:pPr>
            <a:r>
              <a:rPr lang="fr-FR" sz="2000" dirty="0" smtClean="0"/>
              <a:t>2017. Laetitia </a:t>
            </a:r>
            <a:r>
              <a:rPr lang="fr-FR" sz="2000" dirty="0" err="1" smtClean="0"/>
              <a:t>Rousson</a:t>
            </a:r>
            <a:endParaRPr lang="fr-FR" sz="2000" dirty="0" smtClean="0"/>
          </a:p>
          <a:p>
            <a:pPr marL="0" indent="0">
              <a:buNone/>
            </a:pPr>
            <a:r>
              <a:rPr lang="fr-FR" sz="2000" dirty="0" smtClean="0"/>
              <a:t>2016. Chantal </a:t>
            </a:r>
            <a:r>
              <a:rPr lang="fr-FR" sz="2000" dirty="0" err="1" smtClean="0"/>
              <a:t>Tufféry-Rochdi</a:t>
            </a:r>
            <a:endParaRPr lang="fr-FR" sz="2000" dirty="0" smtClean="0"/>
          </a:p>
          <a:p>
            <a:pPr marL="0" indent="0">
              <a:buNone/>
            </a:pPr>
            <a:r>
              <a:rPr lang="fr-FR" sz="2000" dirty="0" smtClean="0"/>
              <a:t>2016. Sylvaine Besnier</a:t>
            </a:r>
          </a:p>
          <a:p>
            <a:pPr marL="0" indent="0">
              <a:buNone/>
            </a:pPr>
            <a:r>
              <a:rPr lang="fr-FR" sz="2000" dirty="0" smtClean="0"/>
              <a:t>2016. Michèle Prieur</a:t>
            </a:r>
          </a:p>
          <a:p>
            <a:pPr marL="0" indent="0">
              <a:buNone/>
            </a:pPr>
            <a:r>
              <a:rPr lang="fr-FR" sz="2000" dirty="0" smtClean="0"/>
              <a:t>2015. Mohammad </a:t>
            </a:r>
            <a:r>
              <a:rPr lang="fr-FR" sz="2000" dirty="0"/>
              <a:t>Dames </a:t>
            </a:r>
            <a:r>
              <a:rPr lang="fr-FR" sz="2000" dirty="0" err="1"/>
              <a:t>Alturkmani</a:t>
            </a:r>
            <a:endParaRPr lang="fr-FR" sz="2000" dirty="0" smtClean="0"/>
          </a:p>
          <a:p>
            <a:pPr marL="0" indent="0">
              <a:buNone/>
            </a:pPr>
            <a:r>
              <a:rPr lang="fr-FR" sz="2000" dirty="0" smtClean="0"/>
              <a:t>2014. </a:t>
            </a:r>
            <a:r>
              <a:rPr lang="fr-FR" sz="2000" dirty="0" err="1" smtClean="0"/>
              <a:t>Eman</a:t>
            </a:r>
            <a:r>
              <a:rPr lang="fr-FR" sz="2000" dirty="0" smtClean="0"/>
              <a:t> </a:t>
            </a:r>
            <a:r>
              <a:rPr lang="fr-FR" sz="2000" dirty="0" err="1" smtClean="0"/>
              <a:t>Schaaban</a:t>
            </a:r>
            <a:endParaRPr lang="fr-FR" sz="2000" dirty="0" smtClean="0"/>
          </a:p>
          <a:p>
            <a:pPr marL="0" indent="0">
              <a:buNone/>
            </a:pPr>
            <a:r>
              <a:rPr lang="fr-FR" sz="2000" dirty="0" smtClean="0"/>
              <a:t>2014. </a:t>
            </a:r>
            <a:r>
              <a:rPr lang="fr-FR" sz="2000" dirty="0" err="1" smtClean="0"/>
              <a:t>Elisangela</a:t>
            </a:r>
            <a:r>
              <a:rPr lang="fr-FR" sz="2000" dirty="0" smtClean="0"/>
              <a:t> Bastos</a:t>
            </a:r>
          </a:p>
          <a:p>
            <a:pPr marL="0" indent="0">
              <a:buNone/>
            </a:pPr>
            <a:r>
              <a:rPr lang="fr-FR" sz="2000" dirty="0" smtClean="0"/>
              <a:t>2012. Rim </a:t>
            </a:r>
            <a:r>
              <a:rPr lang="fr-FR" sz="2000" dirty="0" err="1" smtClean="0"/>
              <a:t>Hammoud</a:t>
            </a:r>
            <a:endParaRPr lang="fr-FR" sz="2000" dirty="0" smtClean="0"/>
          </a:p>
          <a:p>
            <a:pPr marL="0" indent="0">
              <a:buNone/>
            </a:pPr>
            <a:r>
              <a:rPr lang="fr-FR" sz="2000" dirty="0" smtClean="0"/>
              <a:t>2011</a:t>
            </a:r>
            <a:r>
              <a:rPr lang="fr-FR" sz="2000" dirty="0"/>
              <a:t>. </a:t>
            </a:r>
            <a:r>
              <a:rPr lang="fr-FR" sz="2000" dirty="0" smtClean="0"/>
              <a:t>Hussein Sabra</a:t>
            </a:r>
          </a:p>
          <a:p>
            <a:pPr marL="0" indent="0">
              <a:buNone/>
            </a:pPr>
            <a:r>
              <a:rPr lang="fr-FR" sz="2000" dirty="0" smtClean="0"/>
              <a:t>2011. Gilles </a:t>
            </a:r>
            <a:r>
              <a:rPr lang="fr-FR" sz="2000" dirty="0" err="1" smtClean="0"/>
              <a:t>Aldon</a:t>
            </a:r>
            <a:endParaRPr lang="fr-FR" sz="2000" dirty="0" smtClean="0"/>
          </a:p>
          <a:p>
            <a:pPr marL="0" indent="0">
              <a:buNone/>
            </a:pPr>
            <a:r>
              <a:rPr lang="fr-FR" sz="2000" dirty="0" smtClean="0"/>
              <a:t>2007. </a:t>
            </a:r>
            <a:r>
              <a:rPr lang="fr-FR" sz="2000" dirty="0" err="1" smtClean="0"/>
              <a:t>Eric</a:t>
            </a:r>
            <a:r>
              <a:rPr lang="fr-FR" sz="2000" dirty="0" smtClean="0"/>
              <a:t> Sanchez</a:t>
            </a:r>
          </a:p>
          <a:p>
            <a:pPr marL="0" indent="0">
              <a:buNone/>
            </a:pPr>
            <a:r>
              <a:rPr lang="fr-FR" sz="2000" b="1" dirty="0" smtClean="0"/>
              <a:t>2006. Moustapha </a:t>
            </a:r>
            <a:r>
              <a:rPr lang="fr-FR" sz="2000" b="1" dirty="0" err="1" smtClean="0"/>
              <a:t>Sokhna</a:t>
            </a:r>
            <a:endParaRPr lang="fr-FR" sz="2000" b="1" dirty="0" smtClean="0"/>
          </a:p>
        </p:txBody>
      </p:sp>
      <p:sp>
        <p:nvSpPr>
          <p:cNvPr id="4" name="Espace réservé du contenu 3"/>
          <p:cNvSpPr>
            <a:spLocks noGrp="1"/>
          </p:cNvSpPr>
          <p:nvPr>
            <p:ph type="body" sz="half" idx="2"/>
          </p:nvPr>
        </p:nvSpPr>
        <p:spPr>
          <a:xfrm>
            <a:off x="291032" y="1161431"/>
            <a:ext cx="3650016" cy="571169"/>
          </a:xfrm>
        </p:spPr>
        <p:txBody>
          <a:bodyPr>
            <a:normAutofit/>
          </a:bodyPr>
          <a:lstStyle/>
          <a:p>
            <a:r>
              <a:rPr lang="fr-FR" sz="2800" dirty="0" smtClean="0"/>
              <a:t>16 </a:t>
            </a:r>
            <a:r>
              <a:rPr lang="fr-FR" sz="2800" dirty="0"/>
              <a:t>thèses soutenues</a:t>
            </a:r>
          </a:p>
          <a:p>
            <a:endParaRPr lang="fr-FR" sz="2800" dirty="0"/>
          </a:p>
          <a:p>
            <a:endParaRPr lang="fr-FR" sz="2800" dirty="0" smtClean="0"/>
          </a:p>
        </p:txBody>
      </p:sp>
      <p:pic>
        <p:nvPicPr>
          <p:cNvPr id="2" name="Imag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0152" y="2266235"/>
            <a:ext cx="6197317" cy="4464000"/>
          </a:xfrm>
          <a:prstGeom prst="rect">
            <a:avLst/>
          </a:prstGeom>
        </p:spPr>
      </p:pic>
      <p:pic>
        <p:nvPicPr>
          <p:cNvPr id="1032" name="Picture 8" descr="Image result for chantal tuffÃ©ry-Rochdi"/>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17360" y="2281106"/>
            <a:ext cx="1032792" cy="1260000"/>
          </a:xfrm>
          <a:prstGeom prst="rect">
            <a:avLst/>
          </a:prstGeom>
          <a:noFill/>
          <a:extLst>
            <a:ext uri="{909E8E84-426E-40DD-AFC4-6F175D3DCCD1}">
              <a14:hiddenFill xmlns:a14="http://schemas.microsoft.com/office/drawing/2010/main">
                <a:solidFill>
                  <a:srgbClr val="FFFFFF"/>
                </a:solidFill>
              </a14:hiddenFill>
            </a:ext>
          </a:extLst>
        </p:spPr>
      </p:pic>
      <p:pic>
        <p:nvPicPr>
          <p:cNvPr id="1036" name="Picture 12" descr="Image result for elisangela bastos"/>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11756" y="3569670"/>
            <a:ext cx="1043999" cy="1044000"/>
          </a:xfrm>
          <a:prstGeom prst="rect">
            <a:avLst/>
          </a:prstGeom>
          <a:noFill/>
          <a:extLst>
            <a:ext uri="{909E8E84-426E-40DD-AFC4-6F175D3DCCD1}">
              <a14:hiddenFill xmlns:a14="http://schemas.microsoft.com/office/drawing/2010/main">
                <a:solidFill>
                  <a:srgbClr val="FFFFFF"/>
                </a:solidFill>
              </a14:hiddenFill>
            </a:ext>
          </a:extLst>
        </p:spPr>
      </p:pic>
      <p:pic>
        <p:nvPicPr>
          <p:cNvPr id="1038" name="Picture 14" descr="Image result for eman shaaban didactiqu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28457" y="4620276"/>
            <a:ext cx="900000" cy="900000"/>
          </a:xfrm>
          <a:prstGeom prst="rect">
            <a:avLst/>
          </a:prstGeom>
          <a:noFill/>
          <a:extLst>
            <a:ext uri="{909E8E84-426E-40DD-AFC4-6F175D3DCCD1}">
              <a14:hiddenFill xmlns:a14="http://schemas.microsoft.com/office/drawing/2010/main">
                <a:solidFill>
                  <a:srgbClr val="FFFFFF"/>
                </a:solidFill>
              </a14:hiddenFill>
            </a:ext>
          </a:extLst>
        </p:spPr>
      </p:pic>
      <p:pic>
        <p:nvPicPr>
          <p:cNvPr id="1040" name="Picture 16" descr="Image result for rosilangela lucena"/>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5887774" y="5535171"/>
            <a:ext cx="1188000" cy="1188000"/>
          </a:xfrm>
          <a:prstGeom prst="rect">
            <a:avLst/>
          </a:prstGeom>
          <a:noFill/>
          <a:extLst>
            <a:ext uri="{909E8E84-426E-40DD-AFC4-6F175D3DCCD1}">
              <a14:hiddenFill xmlns:a14="http://schemas.microsoft.com/office/drawing/2010/main">
                <a:solidFill>
                  <a:srgbClr val="FFFFFF"/>
                </a:solidFill>
              </a14:hiddenFill>
            </a:ext>
          </a:extLst>
        </p:spPr>
      </p:pic>
      <p:pic>
        <p:nvPicPr>
          <p:cNvPr id="7" name="Image 6"/>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rot="10800000">
            <a:off x="4863469" y="169332"/>
            <a:ext cx="2784000" cy="2088000"/>
          </a:xfrm>
          <a:prstGeom prst="rect">
            <a:avLst/>
          </a:prstGeom>
        </p:spPr>
      </p:pic>
      <p:pic>
        <p:nvPicPr>
          <p:cNvPr id="8" name="Image 7"/>
          <p:cNvPicPr>
            <a:picLocks noChangeAspect="1"/>
          </p:cNvPicPr>
          <p:nvPr/>
        </p:nvPicPr>
        <p:blipFill>
          <a:blip r:embed="rId9"/>
          <a:stretch>
            <a:fillRect/>
          </a:stretch>
        </p:blipFill>
        <p:spPr>
          <a:xfrm>
            <a:off x="291032" y="5680939"/>
            <a:ext cx="999002" cy="936000"/>
          </a:xfrm>
          <a:prstGeom prst="rect">
            <a:avLst/>
          </a:prstGeom>
        </p:spPr>
      </p:pic>
    </p:spTree>
    <p:extLst>
      <p:ext uri="{BB962C8B-B14F-4D97-AF65-F5344CB8AC3E}">
        <p14:creationId xmlns:p14="http://schemas.microsoft.com/office/powerpoint/2010/main" val="2783245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6" end="1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3">
                                            <p:txEl>
                                              <p:pRg st="12" end="12"/>
                                            </p:txEl>
                                          </p:spTgt>
                                        </p:tgtEl>
                                        <p:attrNameLst>
                                          <p:attrName>style.visibility</p:attrName>
                                        </p:attrNameLst>
                                      </p:cBhvr>
                                      <p:to>
                                        <p:strVal val="visible"/>
                                      </p:to>
                                    </p:set>
                                  </p:childTnLst>
                                </p:cTn>
                              </p:par>
                              <p:par>
                                <p:cTn id="31" presetID="1" presetClass="entr" presetSubtype="0" fill="hold" nodeType="withEffect">
                                  <p:stCondLst>
                                    <p:cond delay="0"/>
                                  </p:stCondLst>
                                  <p:childTnLst>
                                    <p:set>
                                      <p:cBhvr>
                                        <p:cTn id="32" dur="1" fill="hold">
                                          <p:stCondLst>
                                            <p:cond delay="0"/>
                                          </p:stCondLst>
                                        </p:cTn>
                                        <p:tgtEl>
                                          <p:spTgt spid="3">
                                            <p:txEl>
                                              <p:pRg st="13" end="13"/>
                                            </p:txEl>
                                          </p:spTgt>
                                        </p:tgtEl>
                                        <p:attrNameLst>
                                          <p:attrName>style.visibility</p:attrName>
                                        </p:attrNameLst>
                                      </p:cBhvr>
                                      <p:to>
                                        <p:strVal val="visible"/>
                                      </p:to>
                                    </p:set>
                                  </p:childTnLst>
                                </p:cTn>
                              </p:par>
                              <p:par>
                                <p:cTn id="33" presetID="1" presetClass="entr" presetSubtype="0" fill="hold" nodeType="withEffect">
                                  <p:stCondLst>
                                    <p:cond delay="0"/>
                                  </p:stCondLst>
                                  <p:childTnLst>
                                    <p:set>
                                      <p:cBhvr>
                                        <p:cTn id="34" dur="1" fill="hold">
                                          <p:stCondLst>
                                            <p:cond delay="0"/>
                                          </p:stCondLst>
                                        </p:cTn>
                                        <p:tgtEl>
                                          <p:spTgt spid="3">
                                            <p:txEl>
                                              <p:pRg st="14" end="14"/>
                                            </p:txEl>
                                          </p:spTgt>
                                        </p:tgtEl>
                                        <p:attrNameLst>
                                          <p:attrName>style.visibility</p:attrName>
                                        </p:attrNameLst>
                                      </p:cBhvr>
                                      <p:to>
                                        <p:strVal val="visible"/>
                                      </p:to>
                                    </p:set>
                                  </p:childTnLst>
                                </p:cTn>
                              </p:par>
                              <p:par>
                                <p:cTn id="35" presetID="1" presetClass="entr" presetSubtype="0" fill="hold" nodeType="withEffect">
                                  <p:stCondLst>
                                    <p:cond delay="0"/>
                                  </p:stCondLst>
                                  <p:childTnLst>
                                    <p:set>
                                      <p:cBhvr>
                                        <p:cTn id="36" dur="1" fill="hold">
                                          <p:stCondLst>
                                            <p:cond delay="0"/>
                                          </p:stCondLst>
                                        </p:cTn>
                                        <p:tgtEl>
                                          <p:spTgt spid="3">
                                            <p:txEl>
                                              <p:pRg st="15" end="15"/>
                                            </p:txEl>
                                          </p:spTgt>
                                        </p:tgtEl>
                                        <p:attrNameLst>
                                          <p:attrName>style.visibility</p:attrName>
                                        </p:attrNameLst>
                                      </p:cBhvr>
                                      <p:to>
                                        <p:strVal val="visible"/>
                                      </p:to>
                                    </p:set>
                                  </p:childTnLst>
                                </p:cTn>
                              </p:par>
                            </p:childTnLst>
                          </p:cTn>
                        </p:par>
                      </p:childTnLst>
                    </p:cTn>
                  </p:par>
                  <p:par>
                    <p:cTn id="37" fill="hold">
                      <p:stCondLst>
                        <p:cond delay="indefinite"/>
                      </p:stCondLst>
                      <p:childTnLst>
                        <p:par>
                          <p:cTn id="38" fill="hold">
                            <p:stCondLst>
                              <p:cond delay="0"/>
                            </p:stCondLst>
                            <p:childTnLst>
                              <p:par>
                                <p:cTn id="39" presetID="1" presetClass="entr" presetSubtype="0" fill="hold" nodeType="clickEffect">
                                  <p:stCondLst>
                                    <p:cond delay="0"/>
                                  </p:stCondLst>
                                  <p:childTnLst>
                                    <p:set>
                                      <p:cBhvr>
                                        <p:cTn id="4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41" fill="hold">
                      <p:stCondLst>
                        <p:cond delay="indefinite"/>
                      </p:stCondLst>
                      <p:childTnLst>
                        <p:par>
                          <p:cTn id="42" fill="hold">
                            <p:stCondLst>
                              <p:cond delay="0"/>
                            </p:stCondLst>
                            <p:childTnLst>
                              <p:par>
                                <p:cTn id="43" presetID="1" presetClass="entr" presetSubtype="0" fill="hold" nodeType="clickEffect">
                                  <p:stCondLst>
                                    <p:cond delay="0"/>
                                  </p:stCondLst>
                                  <p:childTnLst>
                                    <p:set>
                                      <p:cBhvr>
                                        <p:cTn id="44"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Titre 38"/>
          <p:cNvSpPr>
            <a:spLocks noGrp="1"/>
          </p:cNvSpPr>
          <p:nvPr>
            <p:ph type="title"/>
          </p:nvPr>
        </p:nvSpPr>
        <p:spPr>
          <a:xfrm>
            <a:off x="7797800" y="321732"/>
            <a:ext cx="3932237" cy="643467"/>
          </a:xfrm>
        </p:spPr>
        <p:txBody>
          <a:bodyPr/>
          <a:lstStyle/>
          <a:p>
            <a:r>
              <a:rPr lang="fr-FR" dirty="0" smtClean="0"/>
              <a:t>Entre 2006 et 2009</a:t>
            </a:r>
            <a:endParaRPr lang="fr-FR" dirty="0"/>
          </a:p>
        </p:txBody>
      </p:sp>
      <p:sp>
        <p:nvSpPr>
          <p:cNvPr id="3" name="Espace réservé du contenu 2"/>
          <p:cNvSpPr>
            <a:spLocks noGrp="1"/>
          </p:cNvSpPr>
          <p:nvPr>
            <p:ph idx="1"/>
          </p:nvPr>
        </p:nvSpPr>
        <p:spPr>
          <a:xfrm>
            <a:off x="213788" y="90311"/>
            <a:ext cx="4279190" cy="6068131"/>
          </a:xfrm>
        </p:spPr>
        <p:txBody>
          <a:bodyPr>
            <a:noAutofit/>
          </a:bodyPr>
          <a:lstStyle/>
          <a:p>
            <a:pPr marL="0" indent="0">
              <a:buNone/>
            </a:pPr>
            <a:r>
              <a:rPr lang="fr-FR" sz="2000" dirty="0" smtClean="0"/>
              <a:t>2019. </a:t>
            </a:r>
            <a:r>
              <a:rPr lang="fr-FR" sz="2000" dirty="0" err="1" smtClean="0"/>
              <a:t>Katiane</a:t>
            </a:r>
            <a:r>
              <a:rPr lang="fr-FR" sz="2000" dirty="0" smtClean="0"/>
              <a:t> </a:t>
            </a:r>
            <a:r>
              <a:rPr lang="fr-FR" sz="2000" dirty="0" smtClean="0"/>
              <a:t>De </a:t>
            </a:r>
            <a:r>
              <a:rPr lang="fr-FR" sz="2000" dirty="0" err="1" smtClean="0"/>
              <a:t>Moraes</a:t>
            </a:r>
            <a:r>
              <a:rPr lang="fr-FR" sz="2000" dirty="0" smtClean="0"/>
              <a:t> Rocha</a:t>
            </a:r>
            <a:endParaRPr lang="fr-FR" sz="2000" dirty="0" smtClean="0"/>
          </a:p>
          <a:p>
            <a:pPr marL="0" indent="0">
              <a:buNone/>
            </a:pPr>
            <a:r>
              <a:rPr lang="fr-FR" sz="2000" dirty="0" smtClean="0"/>
              <a:t>2019</a:t>
            </a:r>
            <a:r>
              <a:rPr lang="fr-FR" sz="2000" dirty="0"/>
              <a:t>. </a:t>
            </a:r>
            <a:r>
              <a:rPr lang="fr-FR" sz="2000" dirty="0" err="1"/>
              <a:t>Chongyang</a:t>
            </a:r>
            <a:r>
              <a:rPr lang="fr-FR" sz="2000" dirty="0"/>
              <a:t> </a:t>
            </a:r>
            <a:r>
              <a:rPr lang="fr-FR" sz="2000" dirty="0" smtClean="0"/>
              <a:t>Wang</a:t>
            </a:r>
            <a:r>
              <a:rPr lang="fr-FR" sz="2000" dirty="0"/>
              <a:t> </a:t>
            </a:r>
            <a:endParaRPr lang="fr-FR" sz="2000" dirty="0" smtClean="0"/>
          </a:p>
          <a:p>
            <a:pPr marL="0" indent="0">
              <a:buNone/>
            </a:pPr>
            <a:r>
              <a:rPr lang="fr-FR" sz="2000" dirty="0" smtClean="0"/>
              <a:t>2018</a:t>
            </a:r>
            <a:r>
              <a:rPr lang="fr-FR" sz="2000" dirty="0"/>
              <a:t>. </a:t>
            </a:r>
            <a:r>
              <a:rPr lang="fr-FR" sz="2000" dirty="0" err="1"/>
              <a:t>Rosilangela</a:t>
            </a:r>
            <a:r>
              <a:rPr lang="fr-FR" sz="2000" dirty="0"/>
              <a:t> </a:t>
            </a:r>
            <a:r>
              <a:rPr lang="fr-FR" sz="2000" dirty="0" smtClean="0"/>
              <a:t>Lucena </a:t>
            </a:r>
          </a:p>
          <a:p>
            <a:pPr marL="0" indent="0">
              <a:buNone/>
            </a:pPr>
            <a:r>
              <a:rPr lang="fr-FR" sz="2000" dirty="0" smtClean="0"/>
              <a:t>2018</a:t>
            </a:r>
            <a:r>
              <a:rPr lang="fr-FR" sz="2000" dirty="0"/>
              <a:t>. Karima </a:t>
            </a:r>
            <a:r>
              <a:rPr lang="fr-FR" sz="2000" dirty="0" err="1" smtClean="0"/>
              <a:t>Sayah</a:t>
            </a:r>
            <a:endParaRPr lang="fr-FR" sz="2000" dirty="0" smtClean="0"/>
          </a:p>
          <a:p>
            <a:pPr marL="0" indent="0">
              <a:buNone/>
            </a:pPr>
            <a:r>
              <a:rPr lang="fr-FR" sz="2000" dirty="0" smtClean="0"/>
              <a:t>2017. </a:t>
            </a:r>
            <a:r>
              <a:rPr lang="fr-FR" sz="2000" dirty="0"/>
              <a:t> </a:t>
            </a:r>
            <a:r>
              <a:rPr lang="fr-FR" sz="2000" dirty="0" smtClean="0"/>
              <a:t>Laetitia </a:t>
            </a:r>
            <a:r>
              <a:rPr lang="fr-FR" sz="2000" dirty="0" err="1" smtClean="0"/>
              <a:t>Rousson</a:t>
            </a:r>
            <a:endParaRPr lang="fr-FR" sz="2000" dirty="0" smtClean="0"/>
          </a:p>
          <a:p>
            <a:pPr marL="0" indent="0">
              <a:buNone/>
            </a:pPr>
            <a:r>
              <a:rPr lang="fr-FR" sz="2000" dirty="0" smtClean="0"/>
              <a:t>2016. Chantal </a:t>
            </a:r>
            <a:r>
              <a:rPr lang="fr-FR" sz="2000" dirty="0" err="1" smtClean="0"/>
              <a:t>Tufféry-Rochdi</a:t>
            </a:r>
            <a:endParaRPr lang="fr-FR" sz="2000" dirty="0" smtClean="0"/>
          </a:p>
          <a:p>
            <a:pPr marL="0" indent="0">
              <a:buNone/>
            </a:pPr>
            <a:r>
              <a:rPr lang="fr-FR" sz="2000" dirty="0" smtClean="0"/>
              <a:t>2016. Sylvaine Besnier</a:t>
            </a:r>
          </a:p>
          <a:p>
            <a:pPr marL="0" indent="0">
              <a:buNone/>
            </a:pPr>
            <a:r>
              <a:rPr lang="fr-FR" sz="2000" dirty="0" smtClean="0"/>
              <a:t>2016. Michèle Prieur</a:t>
            </a:r>
          </a:p>
          <a:p>
            <a:pPr marL="0" indent="0">
              <a:buNone/>
            </a:pPr>
            <a:r>
              <a:rPr lang="fr-FR" sz="2000" dirty="0" smtClean="0"/>
              <a:t>2015. Mohammad </a:t>
            </a:r>
            <a:r>
              <a:rPr lang="fr-FR" sz="2000" dirty="0"/>
              <a:t>Dames </a:t>
            </a:r>
            <a:r>
              <a:rPr lang="fr-FR" sz="2000" dirty="0" err="1"/>
              <a:t>Alturkmani</a:t>
            </a:r>
            <a:endParaRPr lang="fr-FR" sz="2000" dirty="0" smtClean="0"/>
          </a:p>
          <a:p>
            <a:pPr marL="0" indent="0">
              <a:buNone/>
            </a:pPr>
            <a:r>
              <a:rPr lang="fr-FR" sz="2000" dirty="0" smtClean="0"/>
              <a:t>2014. </a:t>
            </a:r>
            <a:r>
              <a:rPr lang="fr-FR" sz="2000" dirty="0" err="1" smtClean="0"/>
              <a:t>Eman</a:t>
            </a:r>
            <a:r>
              <a:rPr lang="fr-FR" sz="2000" dirty="0" smtClean="0"/>
              <a:t> </a:t>
            </a:r>
            <a:r>
              <a:rPr lang="fr-FR" sz="2000" dirty="0" err="1" smtClean="0"/>
              <a:t>Schaaban</a:t>
            </a:r>
            <a:endParaRPr lang="fr-FR" sz="2000" dirty="0" smtClean="0"/>
          </a:p>
          <a:p>
            <a:pPr marL="0" indent="0">
              <a:buNone/>
            </a:pPr>
            <a:r>
              <a:rPr lang="fr-FR" sz="2000" dirty="0" smtClean="0"/>
              <a:t>2014. </a:t>
            </a:r>
            <a:r>
              <a:rPr lang="fr-FR" sz="2000" dirty="0" err="1" smtClean="0"/>
              <a:t>Elisangela</a:t>
            </a:r>
            <a:r>
              <a:rPr lang="fr-FR" sz="2000" dirty="0" smtClean="0"/>
              <a:t> Bastos</a:t>
            </a:r>
          </a:p>
          <a:p>
            <a:pPr marL="0" indent="0">
              <a:buNone/>
            </a:pPr>
            <a:r>
              <a:rPr lang="fr-FR" sz="2000" dirty="0" smtClean="0"/>
              <a:t>2012. Rim </a:t>
            </a:r>
            <a:r>
              <a:rPr lang="fr-FR" sz="2000" dirty="0" err="1" smtClean="0"/>
              <a:t>Hammoud</a:t>
            </a:r>
            <a:endParaRPr lang="fr-FR" sz="2000" dirty="0" smtClean="0"/>
          </a:p>
          <a:p>
            <a:pPr marL="0" indent="0">
              <a:buNone/>
            </a:pPr>
            <a:r>
              <a:rPr lang="fr-FR" sz="2000" dirty="0" smtClean="0"/>
              <a:t>2011</a:t>
            </a:r>
            <a:r>
              <a:rPr lang="fr-FR" sz="2000" dirty="0"/>
              <a:t>. </a:t>
            </a:r>
            <a:r>
              <a:rPr lang="fr-FR" sz="2000" dirty="0" smtClean="0"/>
              <a:t>Hussein Sabra</a:t>
            </a:r>
          </a:p>
          <a:p>
            <a:pPr marL="0" indent="0">
              <a:buNone/>
            </a:pPr>
            <a:r>
              <a:rPr lang="fr-FR" sz="2000" dirty="0" smtClean="0"/>
              <a:t>2011. Gilles </a:t>
            </a:r>
            <a:r>
              <a:rPr lang="fr-FR" sz="2000" dirty="0" err="1" smtClean="0"/>
              <a:t>Aldon</a:t>
            </a:r>
            <a:endParaRPr lang="fr-FR" sz="2000" dirty="0" smtClean="0"/>
          </a:p>
          <a:p>
            <a:pPr marL="0" indent="0">
              <a:buNone/>
            </a:pPr>
            <a:r>
              <a:rPr lang="fr-FR" sz="2000" dirty="0" smtClean="0"/>
              <a:t>2007. </a:t>
            </a:r>
            <a:r>
              <a:rPr lang="fr-FR" sz="2000" dirty="0" err="1" smtClean="0"/>
              <a:t>Eric</a:t>
            </a:r>
            <a:r>
              <a:rPr lang="fr-FR" sz="2000" dirty="0" smtClean="0"/>
              <a:t> Sanchez</a:t>
            </a:r>
          </a:p>
          <a:p>
            <a:pPr marL="0" indent="0">
              <a:buNone/>
            </a:pPr>
            <a:r>
              <a:rPr lang="fr-FR" sz="2000" dirty="0" smtClean="0"/>
              <a:t>2006. Moustapha </a:t>
            </a:r>
            <a:r>
              <a:rPr lang="fr-FR" sz="2000" dirty="0" err="1" smtClean="0"/>
              <a:t>Sokhna</a:t>
            </a:r>
            <a:endParaRPr lang="fr-FR" sz="2000" dirty="0" smtClean="0"/>
          </a:p>
        </p:txBody>
      </p:sp>
      <p:sp>
        <p:nvSpPr>
          <p:cNvPr id="4" name="Espace réservé du contenu 3"/>
          <p:cNvSpPr>
            <a:spLocks noGrp="1"/>
          </p:cNvSpPr>
          <p:nvPr>
            <p:ph type="body" sz="half" idx="2"/>
          </p:nvPr>
        </p:nvSpPr>
        <p:spPr>
          <a:xfrm>
            <a:off x="7797800" y="1196620"/>
            <a:ext cx="4049889" cy="4961821"/>
          </a:xfrm>
        </p:spPr>
        <p:txBody>
          <a:bodyPr>
            <a:noAutofit/>
          </a:bodyPr>
          <a:lstStyle/>
          <a:p>
            <a:r>
              <a:rPr lang="fr-FR" sz="2400" b="1" dirty="0" smtClean="0"/>
              <a:t>16 thèses soutenues </a:t>
            </a:r>
          </a:p>
          <a:p>
            <a:r>
              <a:rPr lang="fr-FR" sz="2400" b="1" dirty="0" smtClean="0"/>
              <a:t>11 </a:t>
            </a:r>
            <a:r>
              <a:rPr lang="fr-FR" sz="2400" b="1" dirty="0" err="1" smtClean="0"/>
              <a:t>co-dirigées</a:t>
            </a:r>
            <a:endParaRPr lang="fr-FR" sz="2400" b="1" dirty="0" smtClean="0"/>
          </a:p>
          <a:p>
            <a:r>
              <a:rPr lang="fr-FR" sz="2400" b="1" dirty="0" smtClean="0"/>
              <a:t>2 cotutelles </a:t>
            </a:r>
            <a:r>
              <a:rPr lang="fr-FR" sz="2400" b="1" dirty="0"/>
              <a:t>(le Liban et la Chine</a:t>
            </a:r>
            <a:r>
              <a:rPr lang="fr-FR" sz="2400" b="1" dirty="0" smtClean="0"/>
              <a:t>)</a:t>
            </a:r>
          </a:p>
          <a:p>
            <a:endParaRPr lang="fr-FR" sz="2400" b="1" dirty="0" smtClean="0"/>
          </a:p>
          <a:p>
            <a:r>
              <a:rPr lang="fr-FR" sz="2400" dirty="0"/>
              <a:t>La majorité en didactique des mathématiques (10 thèses)</a:t>
            </a:r>
          </a:p>
          <a:p>
            <a:r>
              <a:rPr lang="fr-FR" sz="2400" dirty="0"/>
              <a:t>Mais aussi en : </a:t>
            </a:r>
          </a:p>
          <a:p>
            <a:pPr marL="800100" lvl="1" indent="-342900">
              <a:buFont typeface="Arial" panose="020B0604020202020204" pitchFamily="34" charset="0"/>
              <a:buChar char="•"/>
            </a:pPr>
            <a:r>
              <a:rPr lang="fr-FR" sz="2400" dirty="0"/>
              <a:t>Didactique des sciences </a:t>
            </a:r>
            <a:r>
              <a:rPr lang="fr-FR" sz="2400" dirty="0" smtClean="0"/>
              <a:t>(5 </a:t>
            </a:r>
            <a:r>
              <a:rPr lang="fr-FR" sz="2400" dirty="0"/>
              <a:t>thèses)</a:t>
            </a:r>
          </a:p>
          <a:p>
            <a:pPr marL="800100" lvl="1" indent="-342900">
              <a:buFont typeface="Arial" panose="020B0604020202020204" pitchFamily="34" charset="0"/>
              <a:buChar char="•"/>
            </a:pPr>
            <a:r>
              <a:rPr lang="fr-FR" sz="2400" dirty="0"/>
              <a:t>Sciences de l’éducation (1 thèse)</a:t>
            </a:r>
          </a:p>
          <a:p>
            <a:endParaRPr lang="fr-FR" sz="2400" b="1" dirty="0" smtClean="0"/>
          </a:p>
          <a:p>
            <a:endParaRPr lang="fr-FR" sz="2400" b="1" dirty="0"/>
          </a:p>
          <a:p>
            <a:endParaRPr lang="fr-FR" sz="2400" b="1" dirty="0" smtClean="0"/>
          </a:p>
          <a:p>
            <a:r>
              <a:rPr lang="fr-FR" sz="2400" b="1" dirty="0" smtClean="0"/>
              <a:t> </a:t>
            </a:r>
          </a:p>
          <a:p>
            <a:endParaRPr lang="fr-FR" sz="2400" b="1" dirty="0"/>
          </a:p>
          <a:p>
            <a:endParaRPr lang="fr-FR" sz="2400" b="1" dirty="0" smtClean="0"/>
          </a:p>
        </p:txBody>
      </p:sp>
      <p:sp>
        <p:nvSpPr>
          <p:cNvPr id="5" name="Espace réservé du contenu 2"/>
          <p:cNvSpPr txBox="1">
            <a:spLocks/>
          </p:cNvSpPr>
          <p:nvPr/>
        </p:nvSpPr>
        <p:spPr>
          <a:xfrm>
            <a:off x="4492978" y="90311"/>
            <a:ext cx="3886553" cy="5989110"/>
          </a:xfrm>
          <a:prstGeom prst="rect">
            <a:avLst/>
          </a:prstGeom>
        </p:spPr>
        <p:txBody>
          <a:bodyPr vert="horz" lIns="91440" tIns="45720" rIns="91440" bIns="45720" rtlCol="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32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9pPr>
          </a:lstStyle>
          <a:p>
            <a:pPr marL="0" indent="0">
              <a:buFont typeface="Arial" panose="020B0604020202020204" pitchFamily="34" charset="0"/>
              <a:buNone/>
            </a:pPr>
            <a:endParaRPr lang="fr-FR" sz="2000" b="1" dirty="0" smtClean="0"/>
          </a:p>
          <a:p>
            <a:pPr marL="0" indent="0">
              <a:buNone/>
            </a:pPr>
            <a:r>
              <a:rPr lang="fr-FR" sz="2000" b="1" dirty="0" err="1" smtClean="0">
                <a:solidFill>
                  <a:srgbClr val="002060"/>
                </a:solidFill>
              </a:rPr>
              <a:t>Binyan</a:t>
            </a:r>
            <a:r>
              <a:rPr lang="fr-FR" sz="2000" b="1" dirty="0" smtClean="0">
                <a:solidFill>
                  <a:srgbClr val="002060"/>
                </a:solidFill>
              </a:rPr>
              <a:t> </a:t>
            </a:r>
            <a:r>
              <a:rPr lang="fr-FR" sz="2000" b="1" dirty="0">
                <a:solidFill>
                  <a:srgbClr val="002060"/>
                </a:solidFill>
              </a:rPr>
              <a:t>Xu</a:t>
            </a:r>
            <a:endParaRPr lang="fr-FR" sz="2000" b="1" dirty="0" smtClean="0">
              <a:solidFill>
                <a:srgbClr val="002060"/>
              </a:solidFill>
            </a:endParaRPr>
          </a:p>
          <a:p>
            <a:pPr marL="0" indent="0">
              <a:buNone/>
            </a:pPr>
            <a:r>
              <a:rPr lang="fr-FR" sz="2000" b="1" dirty="0" err="1" smtClean="0">
                <a:solidFill>
                  <a:srgbClr val="002060"/>
                </a:solidFill>
              </a:rPr>
              <a:t>Verônica</a:t>
            </a:r>
            <a:r>
              <a:rPr lang="fr-FR" sz="2000" b="1" dirty="0" smtClean="0">
                <a:solidFill>
                  <a:srgbClr val="002060"/>
                </a:solidFill>
              </a:rPr>
              <a:t> </a:t>
            </a:r>
            <a:r>
              <a:rPr lang="fr-FR" sz="2000" b="1" dirty="0" err="1" smtClean="0">
                <a:solidFill>
                  <a:srgbClr val="002060"/>
                </a:solidFill>
              </a:rPr>
              <a:t>Gitirana</a:t>
            </a:r>
            <a:endParaRPr lang="fr-FR" sz="2000" b="1" dirty="0" smtClean="0">
              <a:solidFill>
                <a:srgbClr val="002060"/>
              </a:solidFill>
            </a:endParaRPr>
          </a:p>
          <a:p>
            <a:pPr marL="0" indent="0">
              <a:buNone/>
            </a:pPr>
            <a:endParaRPr lang="fr-FR" sz="2000" b="1" dirty="0" smtClean="0">
              <a:solidFill>
                <a:srgbClr val="002060"/>
              </a:solidFill>
            </a:endParaRPr>
          </a:p>
          <a:p>
            <a:pPr marL="0" indent="0">
              <a:buFont typeface="Arial" panose="020B0604020202020204" pitchFamily="34" charset="0"/>
              <a:buNone/>
            </a:pPr>
            <a:r>
              <a:rPr lang="fr-FR" sz="2000" b="1" dirty="0" smtClean="0">
                <a:solidFill>
                  <a:srgbClr val="002060"/>
                </a:solidFill>
              </a:rPr>
              <a:t>Jana </a:t>
            </a:r>
            <a:r>
              <a:rPr lang="fr-FR" sz="2000" b="1" dirty="0" err="1" smtClean="0">
                <a:solidFill>
                  <a:srgbClr val="002060"/>
                </a:solidFill>
              </a:rPr>
              <a:t>Trgalova</a:t>
            </a:r>
            <a:endParaRPr lang="fr-FR" sz="2000" b="1" dirty="0" smtClean="0">
              <a:solidFill>
                <a:srgbClr val="002060"/>
              </a:solidFill>
            </a:endParaRPr>
          </a:p>
          <a:p>
            <a:pPr marL="0" indent="0">
              <a:buFont typeface="Arial" panose="020B0604020202020204" pitchFamily="34" charset="0"/>
              <a:buNone/>
            </a:pPr>
            <a:r>
              <a:rPr lang="fr-FR" sz="2000" b="1" dirty="0" smtClean="0">
                <a:solidFill>
                  <a:srgbClr val="002060"/>
                </a:solidFill>
              </a:rPr>
              <a:t>Dominique </a:t>
            </a:r>
            <a:r>
              <a:rPr lang="fr-FR" sz="2000" b="1" dirty="0" err="1" smtClean="0">
                <a:solidFill>
                  <a:srgbClr val="002060"/>
                </a:solidFill>
              </a:rPr>
              <a:t>Tournès</a:t>
            </a:r>
            <a:endParaRPr lang="fr-FR" sz="2000" b="1" dirty="0" smtClean="0">
              <a:solidFill>
                <a:srgbClr val="002060"/>
              </a:solidFill>
            </a:endParaRPr>
          </a:p>
          <a:p>
            <a:pPr marL="0" indent="0">
              <a:buFont typeface="Arial" panose="020B0604020202020204" pitchFamily="34" charset="0"/>
              <a:buNone/>
            </a:pPr>
            <a:r>
              <a:rPr lang="fr-FR" sz="2000" b="1" dirty="0" smtClean="0">
                <a:solidFill>
                  <a:srgbClr val="002060"/>
                </a:solidFill>
              </a:rPr>
              <a:t>Ghislaine </a:t>
            </a:r>
            <a:r>
              <a:rPr lang="fr-FR" sz="2000" b="1" dirty="0" err="1" smtClean="0">
                <a:solidFill>
                  <a:srgbClr val="002060"/>
                </a:solidFill>
              </a:rPr>
              <a:t>Gueudet</a:t>
            </a:r>
            <a:endParaRPr lang="fr-FR" sz="2000" b="1" dirty="0" smtClean="0">
              <a:solidFill>
                <a:srgbClr val="002060"/>
              </a:solidFill>
            </a:endParaRPr>
          </a:p>
          <a:p>
            <a:pPr marL="0" indent="0">
              <a:buFont typeface="Arial" panose="020B0604020202020204" pitchFamily="34" charset="0"/>
              <a:buNone/>
            </a:pPr>
            <a:r>
              <a:rPr lang="fr-FR" sz="2000" b="1" dirty="0" smtClean="0">
                <a:solidFill>
                  <a:srgbClr val="002060"/>
                </a:solidFill>
              </a:rPr>
              <a:t>Jean-Yves </a:t>
            </a:r>
            <a:r>
              <a:rPr lang="fr-FR" sz="2000" b="1" dirty="0" err="1" smtClean="0">
                <a:solidFill>
                  <a:srgbClr val="002060"/>
                </a:solidFill>
              </a:rPr>
              <a:t>Cariou</a:t>
            </a:r>
            <a:endParaRPr lang="fr-FR" sz="2000" b="1" dirty="0" smtClean="0">
              <a:solidFill>
                <a:srgbClr val="002060"/>
              </a:solidFill>
            </a:endParaRPr>
          </a:p>
          <a:p>
            <a:pPr marL="0" indent="0">
              <a:buFont typeface="Arial" panose="020B0604020202020204" pitchFamily="34" charset="0"/>
              <a:buNone/>
            </a:pPr>
            <a:r>
              <a:rPr lang="fr-FR" sz="2000" b="1" dirty="0" smtClean="0">
                <a:solidFill>
                  <a:srgbClr val="002060"/>
                </a:solidFill>
              </a:rPr>
              <a:t>Ludovic Morge</a:t>
            </a:r>
          </a:p>
          <a:p>
            <a:pPr marL="0" indent="0">
              <a:buFont typeface="Arial" panose="020B0604020202020204" pitchFamily="34" charset="0"/>
              <a:buNone/>
            </a:pPr>
            <a:r>
              <a:rPr lang="fr-FR" sz="2000" b="1" dirty="0" smtClean="0">
                <a:solidFill>
                  <a:srgbClr val="002060"/>
                </a:solidFill>
              </a:rPr>
              <a:t>Imane Khalil</a:t>
            </a:r>
          </a:p>
          <a:p>
            <a:pPr marL="0" indent="0">
              <a:buFont typeface="Arial" panose="020B0604020202020204" pitchFamily="34" charset="0"/>
              <a:buNone/>
            </a:pPr>
            <a:r>
              <a:rPr lang="fr-FR" sz="2000" b="1" dirty="0" err="1" smtClean="0">
                <a:solidFill>
                  <a:srgbClr val="002060"/>
                </a:solidFill>
              </a:rPr>
              <a:t>Licia</a:t>
            </a:r>
            <a:r>
              <a:rPr lang="fr-FR" sz="2000" b="1" dirty="0" smtClean="0">
                <a:solidFill>
                  <a:srgbClr val="002060"/>
                </a:solidFill>
              </a:rPr>
              <a:t> Maia, Jana </a:t>
            </a:r>
            <a:r>
              <a:rPr lang="fr-FR" sz="2000" b="1" dirty="0" err="1" smtClean="0">
                <a:solidFill>
                  <a:srgbClr val="002060"/>
                </a:solidFill>
              </a:rPr>
              <a:t>Trgalova</a:t>
            </a:r>
            <a:endParaRPr lang="fr-FR" sz="2000" b="1" dirty="0" smtClean="0">
              <a:solidFill>
                <a:srgbClr val="002060"/>
              </a:solidFill>
            </a:endParaRPr>
          </a:p>
          <a:p>
            <a:pPr marL="0" indent="0">
              <a:buFont typeface="Arial" panose="020B0604020202020204" pitchFamily="34" charset="0"/>
              <a:buNone/>
            </a:pPr>
            <a:r>
              <a:rPr lang="fr-FR" sz="2000" b="1" dirty="0" err="1" smtClean="0">
                <a:solidFill>
                  <a:srgbClr val="002060"/>
                </a:solidFill>
              </a:rPr>
              <a:t>Mazen</a:t>
            </a:r>
            <a:r>
              <a:rPr lang="fr-FR" sz="2000" b="1" dirty="0" smtClean="0">
                <a:solidFill>
                  <a:srgbClr val="002060"/>
                </a:solidFill>
              </a:rPr>
              <a:t> El-</a:t>
            </a:r>
            <a:r>
              <a:rPr lang="fr-FR" sz="2000" b="1" dirty="0" err="1" smtClean="0">
                <a:solidFill>
                  <a:srgbClr val="002060"/>
                </a:solidFill>
              </a:rPr>
              <a:t>khatib</a:t>
            </a:r>
            <a:endParaRPr lang="fr-FR" sz="2000" b="1" dirty="0" smtClean="0">
              <a:solidFill>
                <a:srgbClr val="002060"/>
              </a:solidFill>
            </a:endParaRPr>
          </a:p>
          <a:p>
            <a:pPr marL="0" indent="0">
              <a:buFont typeface="Arial" panose="020B0604020202020204" pitchFamily="34" charset="0"/>
              <a:buNone/>
            </a:pPr>
            <a:endParaRPr lang="fr-FR" sz="2000" b="1" dirty="0" smtClean="0">
              <a:solidFill>
                <a:srgbClr val="002060"/>
              </a:solidFill>
            </a:endParaRPr>
          </a:p>
          <a:p>
            <a:pPr marL="0" indent="0">
              <a:buFont typeface="Arial" panose="020B0604020202020204" pitchFamily="34" charset="0"/>
              <a:buNone/>
            </a:pPr>
            <a:endParaRPr lang="fr-FR" sz="2000" b="1" dirty="0" smtClean="0">
              <a:solidFill>
                <a:srgbClr val="002060"/>
              </a:solidFill>
            </a:endParaRPr>
          </a:p>
          <a:p>
            <a:pPr marL="0" indent="0">
              <a:buFont typeface="Arial" panose="020B0604020202020204" pitchFamily="34" charset="0"/>
              <a:buNone/>
            </a:pPr>
            <a:r>
              <a:rPr lang="fr-FR" sz="2000" b="1" dirty="0" smtClean="0">
                <a:solidFill>
                  <a:srgbClr val="002060"/>
                </a:solidFill>
              </a:rPr>
              <a:t>Christian Orange</a:t>
            </a:r>
          </a:p>
          <a:p>
            <a:pPr marL="0" indent="0">
              <a:buFont typeface="Arial" panose="020B0604020202020204" pitchFamily="34" charset="0"/>
              <a:buNone/>
            </a:pPr>
            <a:endParaRPr lang="fr-FR" sz="2000" b="1" dirty="0" smtClean="0"/>
          </a:p>
        </p:txBody>
      </p:sp>
    </p:spTree>
    <p:extLst>
      <p:ext uri="{BB962C8B-B14F-4D97-AF65-F5344CB8AC3E}">
        <p14:creationId xmlns:p14="http://schemas.microsoft.com/office/powerpoint/2010/main" val="39312814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1" end="1"/>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5">
                                            <p:txEl>
                                              <p:pRg st="2" end="2"/>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5">
                                            <p:txEl>
                                              <p:pRg st="5" end="5"/>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5">
                                            <p:txEl>
                                              <p:pRg st="6" end="6"/>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xEl>
                                              <p:pRg st="7" end="7"/>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5">
                                            <p:txEl>
                                              <p:pRg st="8" end="8"/>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5">
                                            <p:txEl>
                                              <p:pRg st="9" end="9"/>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5">
                                            <p:txEl>
                                              <p:pRg st="10" end="10"/>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5">
                                            <p:txEl>
                                              <p:pRg st="11" end="11"/>
                                            </p:txEl>
                                          </p:spTgt>
                                        </p:tgtEl>
                                        <p:attrNameLst>
                                          <p:attrName>style.visibility</p:attrName>
                                        </p:attrNameLst>
                                      </p:cBhvr>
                                      <p:to>
                                        <p:strVal val="visible"/>
                                      </p:to>
                                    </p:set>
                                  </p:childTnLst>
                                </p:cTn>
                              </p:par>
                              <p:par>
                                <p:cTn id="29" presetID="1" presetClass="entr" presetSubtype="0" fill="hold" nodeType="withEffect">
                                  <p:stCondLst>
                                    <p:cond delay="0"/>
                                  </p:stCondLst>
                                  <p:childTnLst>
                                    <p:set>
                                      <p:cBhvr>
                                        <p:cTn id="30" dur="1" fill="hold">
                                          <p:stCondLst>
                                            <p:cond delay="0"/>
                                          </p:stCondLst>
                                        </p:cTn>
                                        <p:tgtEl>
                                          <p:spTgt spid="5">
                                            <p:txEl>
                                              <p:pRg st="14" end="14"/>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nodeType="clickEffect">
                                  <p:stCondLst>
                                    <p:cond delay="0"/>
                                  </p:stCondLst>
                                  <p:childTnLst>
                                    <p:set>
                                      <p:cBhvr>
                                        <p:cTn id="3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nodeType="clickEffect">
                                  <p:stCondLst>
                                    <p:cond delay="0"/>
                                  </p:stCondLst>
                                  <p:childTnLst>
                                    <p:set>
                                      <p:cBhvr>
                                        <p:cTn id="38" dur="1" fill="hold">
                                          <p:stCondLst>
                                            <p:cond delay="0"/>
                                          </p:stCondLst>
                                        </p:cTn>
                                        <p:tgtEl>
                                          <p:spTgt spid="4">
                                            <p:txEl>
                                              <p:pRg st="4" end="4"/>
                                            </p:txEl>
                                          </p:spTgt>
                                        </p:tgtEl>
                                        <p:attrNameLst>
                                          <p:attrName>style.visibility</p:attrName>
                                        </p:attrNameLst>
                                      </p:cBhvr>
                                      <p:to>
                                        <p:strVal val="visible"/>
                                      </p:to>
                                    </p:set>
                                  </p:childTnLst>
                                </p:cTn>
                              </p:par>
                              <p:par>
                                <p:cTn id="39" presetID="1" presetClass="entr" presetSubtype="0" fill="hold" nodeType="withEffect">
                                  <p:stCondLst>
                                    <p:cond delay="0"/>
                                  </p:stCondLst>
                                  <p:childTnLst>
                                    <p:set>
                                      <p:cBhvr>
                                        <p:cTn id="40" dur="1" fill="hold">
                                          <p:stCondLst>
                                            <p:cond delay="0"/>
                                          </p:stCondLst>
                                        </p:cTn>
                                        <p:tgtEl>
                                          <p:spTgt spid="4">
                                            <p:txEl>
                                              <p:pRg st="5" end="5"/>
                                            </p:txEl>
                                          </p:spTgt>
                                        </p:tgtEl>
                                        <p:attrNameLst>
                                          <p:attrName>style.visibility</p:attrName>
                                        </p:attrNameLst>
                                      </p:cBhvr>
                                      <p:to>
                                        <p:strVal val="visible"/>
                                      </p:to>
                                    </p:set>
                                  </p:childTnLst>
                                </p:cTn>
                              </p:par>
                              <p:par>
                                <p:cTn id="41" presetID="1" presetClass="entr" presetSubtype="0" fill="hold" nodeType="withEffect">
                                  <p:stCondLst>
                                    <p:cond delay="0"/>
                                  </p:stCondLst>
                                  <p:childTnLst>
                                    <p:set>
                                      <p:cBhvr>
                                        <p:cTn id="42" dur="1" fill="hold">
                                          <p:stCondLst>
                                            <p:cond delay="0"/>
                                          </p:stCondLst>
                                        </p:cTn>
                                        <p:tgtEl>
                                          <p:spTgt spid="4">
                                            <p:txEl>
                                              <p:pRg st="6" end="6"/>
                                            </p:txEl>
                                          </p:spTgt>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a:xfrm>
            <a:off x="424319" y="252405"/>
            <a:ext cx="10515600" cy="1325563"/>
          </a:xfrm>
        </p:spPr>
        <p:txBody>
          <a:bodyPr/>
          <a:lstStyle/>
          <a:p>
            <a:r>
              <a:rPr lang="fr-FR" dirty="0"/>
              <a:t>C</a:t>
            </a:r>
            <a:r>
              <a:rPr lang="fr-FR" dirty="0" smtClean="0"/>
              <a:t>ollaboration</a:t>
            </a:r>
            <a:endParaRPr lang="fr-FR" dirty="0"/>
          </a:p>
        </p:txBody>
      </p:sp>
      <p:sp>
        <p:nvSpPr>
          <p:cNvPr id="3" name="Espace réservé du contenu 2"/>
          <p:cNvSpPr>
            <a:spLocks noGrp="1"/>
          </p:cNvSpPr>
          <p:nvPr>
            <p:ph idx="1"/>
          </p:nvPr>
        </p:nvSpPr>
        <p:spPr>
          <a:xfrm>
            <a:off x="319087" y="1690688"/>
            <a:ext cx="5611813" cy="4351338"/>
          </a:xfrm>
        </p:spPr>
        <p:txBody>
          <a:bodyPr>
            <a:normAutofit lnSpcReduction="10000"/>
          </a:bodyPr>
          <a:lstStyle/>
          <a:p>
            <a:r>
              <a:rPr lang="fr-FR" dirty="0"/>
              <a:t>Pays : </a:t>
            </a:r>
            <a:r>
              <a:rPr lang="fr-FR" dirty="0" smtClean="0"/>
              <a:t>Chine</a:t>
            </a:r>
            <a:r>
              <a:rPr lang="fr-FR" dirty="0"/>
              <a:t>, </a:t>
            </a:r>
            <a:r>
              <a:rPr lang="fr-FR" dirty="0" smtClean="0"/>
              <a:t>Brésil</a:t>
            </a:r>
            <a:r>
              <a:rPr lang="fr-FR" dirty="0"/>
              <a:t>, </a:t>
            </a:r>
            <a:r>
              <a:rPr lang="fr-FR" dirty="0" smtClean="0"/>
              <a:t>France, Liban</a:t>
            </a:r>
            <a:r>
              <a:rPr lang="fr-FR" dirty="0"/>
              <a:t>.</a:t>
            </a:r>
          </a:p>
          <a:p>
            <a:r>
              <a:rPr lang="fr-FR" dirty="0"/>
              <a:t>Collaboration avec 8 </a:t>
            </a:r>
            <a:r>
              <a:rPr lang="fr-FR" dirty="0" smtClean="0"/>
              <a:t>universités</a:t>
            </a:r>
          </a:p>
          <a:p>
            <a:pPr lvl="1"/>
            <a:r>
              <a:rPr lang="fr-FR" dirty="0" smtClean="0"/>
              <a:t>Université de Montpellier</a:t>
            </a:r>
          </a:p>
          <a:p>
            <a:pPr lvl="1"/>
            <a:r>
              <a:rPr lang="fr-FR" dirty="0" smtClean="0"/>
              <a:t>Université de Lyon</a:t>
            </a:r>
          </a:p>
          <a:p>
            <a:pPr lvl="1"/>
            <a:r>
              <a:rPr lang="fr-FR" dirty="0" smtClean="0"/>
              <a:t>Université </a:t>
            </a:r>
            <a:r>
              <a:rPr lang="fr-FR" dirty="0"/>
              <a:t>du </a:t>
            </a:r>
            <a:r>
              <a:rPr lang="fr-FR" dirty="0" smtClean="0"/>
              <a:t>Pernambouc</a:t>
            </a:r>
          </a:p>
          <a:p>
            <a:pPr lvl="1"/>
            <a:r>
              <a:rPr lang="fr-FR" dirty="0" smtClean="0"/>
              <a:t>East China Normal </a:t>
            </a:r>
            <a:r>
              <a:rPr lang="fr-FR" dirty="0" err="1" smtClean="0"/>
              <a:t>University</a:t>
            </a:r>
            <a:r>
              <a:rPr lang="fr-FR" dirty="0" smtClean="0"/>
              <a:t> de </a:t>
            </a:r>
            <a:r>
              <a:rPr lang="fr-FR" dirty="0"/>
              <a:t>Shanghai</a:t>
            </a:r>
            <a:endParaRPr lang="fr-FR" dirty="0" smtClean="0"/>
          </a:p>
          <a:p>
            <a:pPr lvl="1"/>
            <a:r>
              <a:rPr lang="fr-FR" dirty="0" smtClean="0"/>
              <a:t>Ecole Normale Supérieure de Lyon</a:t>
            </a:r>
          </a:p>
          <a:p>
            <a:pPr lvl="1"/>
            <a:r>
              <a:rPr lang="fr-FR" dirty="0" smtClean="0"/>
              <a:t>Université </a:t>
            </a:r>
            <a:r>
              <a:rPr lang="fr-FR" dirty="0"/>
              <a:t>de Bretagne </a:t>
            </a:r>
            <a:r>
              <a:rPr lang="fr-FR" dirty="0" smtClean="0"/>
              <a:t>Occidentale</a:t>
            </a:r>
          </a:p>
          <a:p>
            <a:pPr lvl="1"/>
            <a:r>
              <a:rPr lang="fr-FR" dirty="0" smtClean="0"/>
              <a:t>Université Libanaise</a:t>
            </a:r>
          </a:p>
          <a:p>
            <a:pPr lvl="1"/>
            <a:r>
              <a:rPr lang="fr-FR" dirty="0" smtClean="0"/>
              <a:t>Université de la Réunion</a:t>
            </a:r>
            <a:endParaRPr lang="fr-FR" dirty="0"/>
          </a:p>
          <a:p>
            <a:pPr marL="0" indent="0">
              <a:buNone/>
            </a:pPr>
            <a:endParaRPr lang="fr-FR" dirty="0"/>
          </a:p>
        </p:txBody>
      </p:sp>
      <p:pic>
        <p:nvPicPr>
          <p:cNvPr id="2050" name="Picture 2" descr="UniversitÃ© de Montpellier Logo"/>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987419" y="4812506"/>
            <a:ext cx="1905000" cy="19050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universitÃ© de Lyon"/>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086612" y="5470525"/>
            <a:ext cx="5381625" cy="1143001"/>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pernambouc universidad"/>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7392315" y="1442911"/>
            <a:ext cx="2871025" cy="1800000"/>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Image result for ECNU de ShanghaÃ¯"/>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964147" y="3886218"/>
            <a:ext cx="1512000" cy="1512000"/>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Image result for universitÃ© de bretagne occidentale"/>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9673414" y="2367445"/>
            <a:ext cx="2424182" cy="1404000"/>
          </a:xfrm>
          <a:prstGeom prst="rect">
            <a:avLst/>
          </a:prstGeom>
          <a:noFill/>
          <a:extLst>
            <a:ext uri="{909E8E84-426E-40DD-AFC4-6F175D3DCCD1}">
              <a14:hiddenFill xmlns:a14="http://schemas.microsoft.com/office/drawing/2010/main">
                <a:solidFill>
                  <a:srgbClr val="FFFFFF"/>
                </a:solidFill>
              </a14:hiddenFill>
            </a:ext>
          </a:extLst>
        </p:spPr>
      </p:pic>
      <p:pic>
        <p:nvPicPr>
          <p:cNvPr id="2064" name="Picture 16" descr="Image result for universitÃ© libanais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92805" y="303213"/>
            <a:ext cx="1683342" cy="2196000"/>
          </a:xfrm>
          <a:prstGeom prst="rect">
            <a:avLst/>
          </a:prstGeom>
          <a:noFill/>
          <a:extLst>
            <a:ext uri="{909E8E84-426E-40DD-AFC4-6F175D3DCCD1}">
              <a14:hiddenFill xmlns:a14="http://schemas.microsoft.com/office/drawing/2010/main">
                <a:solidFill>
                  <a:srgbClr val="FFFFFF"/>
                </a:solidFill>
              </a14:hiddenFill>
            </a:ext>
          </a:extLst>
        </p:spPr>
      </p:pic>
      <p:pic>
        <p:nvPicPr>
          <p:cNvPr id="2072" name="Picture 24" descr="Related image"/>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7927829" y="3417134"/>
            <a:ext cx="1799999" cy="1800000"/>
          </a:xfrm>
          <a:prstGeom prst="rect">
            <a:avLst/>
          </a:prstGeom>
          <a:noFill/>
          <a:extLst>
            <a:ext uri="{909E8E84-426E-40DD-AFC4-6F175D3DCCD1}">
              <a14:hiddenFill xmlns:a14="http://schemas.microsoft.com/office/drawing/2010/main">
                <a:solidFill>
                  <a:srgbClr val="FFFFFF"/>
                </a:solidFill>
              </a14:hiddenFill>
            </a:ext>
          </a:extLst>
        </p:spPr>
      </p:pic>
      <p:pic>
        <p:nvPicPr>
          <p:cNvPr id="2074" name="Picture 26" descr="Image result for l'ENS de Lyon"/>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718965" y="199906"/>
            <a:ext cx="4435711" cy="1656000"/>
          </a:xfrm>
          <a:prstGeom prst="rect">
            <a:avLst/>
          </a:prstGeom>
          <a:noFill/>
          <a:extLst>
            <a:ext uri="{909E8E84-426E-40DD-AFC4-6F175D3DCCD1}">
              <a14:hiddenFill xmlns:a14="http://schemas.microsoft.com/office/drawing/2010/main">
                <a:solidFill>
                  <a:srgbClr val="FFFFFF"/>
                </a:solidFill>
              </a14:hiddenFill>
            </a:ext>
          </a:extLst>
        </p:spPr>
      </p:pic>
      <p:pic>
        <p:nvPicPr>
          <p:cNvPr id="12" name="Picture 16" descr="Image result for universitÃ© libanaise"/>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792805" y="258057"/>
            <a:ext cx="1683342" cy="219600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26" descr="Image result for l'ENS de Lyon"/>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7718965" y="154750"/>
            <a:ext cx="4435711" cy="1656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27043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3">
                                            <p:txEl>
                                              <p:pRg st="6" end="6"/>
                                            </p:txEl>
                                          </p:spTgt>
                                        </p:tgtEl>
                                        <p:attrNameLst>
                                          <p:attrName>style.visibility</p:attrName>
                                        </p:attrNameLst>
                                      </p:cBhvr>
                                      <p:to>
                                        <p:strVal val="visible"/>
                                      </p:to>
                                    </p:set>
                                  </p:childTnLst>
                                </p:cTn>
                              </p:par>
                              <p:par>
                                <p:cTn id="23" presetID="1" presetClass="entr" presetSubtype="0"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childTnLst>
                                </p:cTn>
                              </p:par>
                              <p:par>
                                <p:cTn id="25" presetID="1" presetClass="entr" presetSubtype="0" fill="hold" nodeType="withEffect">
                                  <p:stCondLst>
                                    <p:cond delay="0"/>
                                  </p:stCondLst>
                                  <p:childTnLst>
                                    <p:set>
                                      <p:cBhvr>
                                        <p:cTn id="26" dur="1" fill="hold">
                                          <p:stCondLst>
                                            <p:cond delay="0"/>
                                          </p:stCondLst>
                                        </p:cTn>
                                        <p:tgtEl>
                                          <p:spTgt spid="3">
                                            <p:txEl>
                                              <p:pRg st="8" end="8"/>
                                            </p:txEl>
                                          </p:spTgt>
                                        </p:tgtEl>
                                        <p:attrNameLst>
                                          <p:attrName>style.visibility</p:attrName>
                                        </p:attrNameLst>
                                      </p:cBhvr>
                                      <p:to>
                                        <p:strVal val="visible"/>
                                      </p:to>
                                    </p:set>
                                  </p:childTnLst>
                                </p:cTn>
                              </p:par>
                              <p:par>
                                <p:cTn id="27" presetID="1" presetClass="entr" presetSubtype="0" fill="hold" nodeType="withEffect">
                                  <p:stCondLst>
                                    <p:cond delay="0"/>
                                  </p:stCondLst>
                                  <p:childTnLst>
                                    <p:set>
                                      <p:cBhvr>
                                        <p:cTn id="28" dur="1" fill="hold">
                                          <p:stCondLst>
                                            <p:cond delay="0"/>
                                          </p:stCondLst>
                                        </p:cTn>
                                        <p:tgtEl>
                                          <p:spTgt spid="3">
                                            <p:txEl>
                                              <p:pRg st="9" end="9"/>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nodeType="clickEffect">
                                  <p:stCondLst>
                                    <p:cond delay="0"/>
                                  </p:stCondLst>
                                  <p:childTnLst>
                                    <p:set>
                                      <p:cBhvr>
                                        <p:cTn id="32" dur="1" fill="hold">
                                          <p:stCondLst>
                                            <p:cond delay="0"/>
                                          </p:stCondLst>
                                        </p:cTn>
                                        <p:tgtEl>
                                          <p:spTgt spid="2064"/>
                                        </p:tgtEl>
                                        <p:attrNameLst>
                                          <p:attrName>style.visibility</p:attrName>
                                        </p:attrNameLst>
                                      </p:cBhvr>
                                      <p:to>
                                        <p:strVal val="visible"/>
                                      </p:to>
                                    </p:set>
                                  </p:childTnLst>
                                </p:cTn>
                              </p:par>
                            </p:childTnLst>
                          </p:cTn>
                        </p:par>
                      </p:childTnLst>
                    </p:cTn>
                  </p:par>
                  <p:par>
                    <p:cTn id="33" fill="hold">
                      <p:stCondLst>
                        <p:cond delay="indefinite"/>
                      </p:stCondLst>
                      <p:childTnLst>
                        <p:par>
                          <p:cTn id="34" fill="hold">
                            <p:stCondLst>
                              <p:cond delay="0"/>
                            </p:stCondLst>
                            <p:childTnLst>
                              <p:par>
                                <p:cTn id="35" presetID="1" presetClass="entr" presetSubtype="0" fill="hold" nodeType="clickEffect">
                                  <p:stCondLst>
                                    <p:cond delay="0"/>
                                  </p:stCondLst>
                                  <p:childTnLst>
                                    <p:set>
                                      <p:cBhvr>
                                        <p:cTn id="36" dur="1" fill="hold">
                                          <p:stCondLst>
                                            <p:cond delay="0"/>
                                          </p:stCondLst>
                                        </p:cTn>
                                        <p:tgtEl>
                                          <p:spTgt spid="2074"/>
                                        </p:tgtEl>
                                        <p:attrNameLst>
                                          <p:attrName>style.visibility</p:attrName>
                                        </p:attrNameLst>
                                      </p:cBhvr>
                                      <p:to>
                                        <p:strVal val="visible"/>
                                      </p:to>
                                    </p:set>
                                  </p:childTnLst>
                                </p:cTn>
                              </p:par>
                            </p:childTnLst>
                          </p:cTn>
                        </p:par>
                        <p:par>
                          <p:cTn id="37" fill="hold">
                            <p:stCondLst>
                              <p:cond delay="0"/>
                            </p:stCondLst>
                            <p:childTnLst>
                              <p:par>
                                <p:cTn id="38" presetID="1" presetClass="entr" presetSubtype="0" fill="hold" nodeType="afterEffect">
                                  <p:stCondLst>
                                    <p:cond delay="0"/>
                                  </p:stCondLst>
                                  <p:childTnLst>
                                    <p:set>
                                      <p:cBhvr>
                                        <p:cTn id="39" dur="1" fill="hold">
                                          <p:stCondLst>
                                            <p:cond delay="499"/>
                                          </p:stCondLst>
                                        </p:cTn>
                                        <p:tgtEl>
                                          <p:spTgt spid="2054"/>
                                        </p:tgtEl>
                                        <p:attrNameLst>
                                          <p:attrName>style.visibility</p:attrName>
                                        </p:attrNameLst>
                                      </p:cBhvr>
                                      <p:to>
                                        <p:strVal val="visible"/>
                                      </p:to>
                                    </p:set>
                                  </p:childTnLst>
                                </p:cTn>
                              </p:par>
                            </p:childTnLst>
                          </p:cTn>
                        </p:par>
                        <p:par>
                          <p:cTn id="40" fill="hold">
                            <p:stCondLst>
                              <p:cond delay="500"/>
                            </p:stCondLst>
                            <p:childTnLst>
                              <p:par>
                                <p:cTn id="41" presetID="1" presetClass="entr" presetSubtype="0" fill="hold" nodeType="afterEffect">
                                  <p:stCondLst>
                                    <p:cond delay="0"/>
                                  </p:stCondLst>
                                  <p:childTnLst>
                                    <p:set>
                                      <p:cBhvr>
                                        <p:cTn id="42" dur="1" fill="hold">
                                          <p:stCondLst>
                                            <p:cond delay="499"/>
                                          </p:stCondLst>
                                        </p:cTn>
                                        <p:tgtEl>
                                          <p:spTgt spid="2062"/>
                                        </p:tgtEl>
                                        <p:attrNameLst>
                                          <p:attrName>style.visibility</p:attrName>
                                        </p:attrNameLst>
                                      </p:cBhvr>
                                      <p:to>
                                        <p:strVal val="visible"/>
                                      </p:to>
                                    </p:set>
                                  </p:childTnLst>
                                </p:cTn>
                              </p:par>
                            </p:childTnLst>
                          </p:cTn>
                        </p:par>
                        <p:par>
                          <p:cTn id="43" fill="hold">
                            <p:stCondLst>
                              <p:cond delay="1000"/>
                            </p:stCondLst>
                            <p:childTnLst>
                              <p:par>
                                <p:cTn id="44" presetID="1" presetClass="entr" presetSubtype="0" fill="hold" nodeType="afterEffect">
                                  <p:stCondLst>
                                    <p:cond delay="0"/>
                                  </p:stCondLst>
                                  <p:childTnLst>
                                    <p:set>
                                      <p:cBhvr>
                                        <p:cTn id="45" dur="1" fill="hold">
                                          <p:stCondLst>
                                            <p:cond delay="499"/>
                                          </p:stCondLst>
                                        </p:cTn>
                                        <p:tgtEl>
                                          <p:spTgt spid="2056"/>
                                        </p:tgtEl>
                                        <p:attrNameLst>
                                          <p:attrName>style.visibility</p:attrName>
                                        </p:attrNameLst>
                                      </p:cBhvr>
                                      <p:to>
                                        <p:strVal val="visible"/>
                                      </p:to>
                                    </p:set>
                                  </p:childTnLst>
                                </p:cTn>
                              </p:par>
                            </p:childTnLst>
                          </p:cTn>
                        </p:par>
                        <p:par>
                          <p:cTn id="46" fill="hold">
                            <p:stCondLst>
                              <p:cond delay="1500"/>
                            </p:stCondLst>
                            <p:childTnLst>
                              <p:par>
                                <p:cTn id="47" presetID="1" presetClass="entr" presetSubtype="0" fill="hold" nodeType="afterEffect">
                                  <p:stCondLst>
                                    <p:cond delay="0"/>
                                  </p:stCondLst>
                                  <p:childTnLst>
                                    <p:set>
                                      <p:cBhvr>
                                        <p:cTn id="48" dur="1" fill="hold">
                                          <p:stCondLst>
                                            <p:cond delay="499"/>
                                          </p:stCondLst>
                                        </p:cTn>
                                        <p:tgtEl>
                                          <p:spTgt spid="2050"/>
                                        </p:tgtEl>
                                        <p:attrNameLst>
                                          <p:attrName>style.visibility</p:attrName>
                                        </p:attrNameLst>
                                      </p:cBhvr>
                                      <p:to>
                                        <p:strVal val="visible"/>
                                      </p:to>
                                    </p:set>
                                  </p:childTnLst>
                                </p:cTn>
                              </p:par>
                            </p:childTnLst>
                          </p:cTn>
                        </p:par>
                        <p:par>
                          <p:cTn id="49" fill="hold">
                            <p:stCondLst>
                              <p:cond delay="2000"/>
                            </p:stCondLst>
                            <p:childTnLst>
                              <p:par>
                                <p:cTn id="50" presetID="1" presetClass="entr" presetSubtype="0" fill="hold" nodeType="afterEffect">
                                  <p:stCondLst>
                                    <p:cond delay="0"/>
                                  </p:stCondLst>
                                  <p:childTnLst>
                                    <p:set>
                                      <p:cBhvr>
                                        <p:cTn id="51" dur="1" fill="hold">
                                          <p:stCondLst>
                                            <p:cond delay="499"/>
                                          </p:stCondLst>
                                        </p:cTn>
                                        <p:tgtEl>
                                          <p:spTgt spid="2072"/>
                                        </p:tgtEl>
                                        <p:attrNameLst>
                                          <p:attrName>style.visibility</p:attrName>
                                        </p:attrNameLst>
                                      </p:cBhvr>
                                      <p:to>
                                        <p:strVal val="visible"/>
                                      </p:to>
                                    </p:set>
                                  </p:childTnLst>
                                </p:cTn>
                              </p:par>
                            </p:childTnLst>
                          </p:cTn>
                        </p:par>
                        <p:par>
                          <p:cTn id="52" fill="hold">
                            <p:stCondLst>
                              <p:cond delay="2500"/>
                            </p:stCondLst>
                            <p:childTnLst>
                              <p:par>
                                <p:cTn id="53" presetID="1" presetClass="entr" presetSubtype="0" fill="hold" nodeType="afterEffect">
                                  <p:stCondLst>
                                    <p:cond delay="0"/>
                                  </p:stCondLst>
                                  <p:childTnLst>
                                    <p:set>
                                      <p:cBhvr>
                                        <p:cTn id="54" dur="1" fill="hold">
                                          <p:stCondLst>
                                            <p:cond delay="499"/>
                                          </p:stCondLst>
                                        </p:cTn>
                                        <p:tgtEl>
                                          <p:spTgt spid="2052"/>
                                        </p:tgtEl>
                                        <p:attrNameLst>
                                          <p:attrName>style.visibility</p:attrName>
                                        </p:attrNameLst>
                                      </p:cBhvr>
                                      <p:to>
                                        <p:strVal val="visible"/>
                                      </p:to>
                                    </p:set>
                                  </p:childTnLst>
                                </p:cTn>
                              </p:par>
                            </p:childTnLst>
                          </p:cTn>
                        </p:par>
                        <p:par>
                          <p:cTn id="55" fill="hold">
                            <p:stCondLst>
                              <p:cond delay="3000"/>
                            </p:stCondLst>
                            <p:childTnLst>
                              <p:par>
                                <p:cTn id="56" presetID="1" presetClass="entr" presetSubtype="0" fill="hold" nodeType="afterEffect">
                                  <p:stCondLst>
                                    <p:cond delay="0"/>
                                  </p:stCondLst>
                                  <p:childTnLst>
                                    <p:set>
                                      <p:cBhvr>
                                        <p:cTn id="57" dur="1" fill="hold">
                                          <p:stCondLst>
                                            <p:cond delay="499"/>
                                          </p:stCondLst>
                                        </p:cTn>
                                        <p:tgtEl>
                                          <p:spTgt spid="12"/>
                                        </p:tgtEl>
                                        <p:attrNameLst>
                                          <p:attrName>style.visibility</p:attrName>
                                        </p:attrNameLst>
                                      </p:cBhvr>
                                      <p:to>
                                        <p:strVal val="visible"/>
                                      </p:to>
                                    </p:set>
                                  </p:childTnLst>
                                </p:cTn>
                              </p:par>
                            </p:childTnLst>
                          </p:cTn>
                        </p:par>
                        <p:par>
                          <p:cTn id="58" fill="hold">
                            <p:stCondLst>
                              <p:cond delay="3500"/>
                            </p:stCondLst>
                            <p:childTnLst>
                              <p:par>
                                <p:cTn id="59" presetID="1" presetClass="entr" presetSubtype="0" fill="hold" nodeType="afterEffect">
                                  <p:stCondLst>
                                    <p:cond delay="0"/>
                                  </p:stCondLst>
                                  <p:childTnLst>
                                    <p:set>
                                      <p:cBhvr>
                                        <p:cTn id="60" dur="1" fill="hold">
                                          <p:stCondLst>
                                            <p:cond delay="499"/>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dirty="0" smtClean="0"/>
              <a:t>L’histoire se poursuit …</a:t>
            </a:r>
            <a:endParaRPr lang="fr-FR" dirty="0"/>
          </a:p>
        </p:txBody>
      </p:sp>
      <p:sp>
        <p:nvSpPr>
          <p:cNvPr id="3" name="Espace réservé du contenu 2"/>
          <p:cNvSpPr>
            <a:spLocks noGrp="1"/>
          </p:cNvSpPr>
          <p:nvPr>
            <p:ph idx="1"/>
          </p:nvPr>
        </p:nvSpPr>
        <p:spPr>
          <a:xfrm>
            <a:off x="1357489" y="2277180"/>
            <a:ext cx="9129889" cy="2678642"/>
          </a:xfrm>
        </p:spPr>
        <p:txBody>
          <a:bodyPr/>
          <a:lstStyle/>
          <a:p>
            <a:pPr marL="0" indent="0">
              <a:buNone/>
            </a:pPr>
            <a:r>
              <a:rPr lang="fr-FR" dirty="0" smtClean="0"/>
              <a:t>Trois thèses en cours : </a:t>
            </a:r>
          </a:p>
          <a:p>
            <a:pPr lvl="1"/>
            <a:r>
              <a:rPr lang="fr-FR" dirty="0" smtClean="0"/>
              <a:t>Anita </a:t>
            </a:r>
            <a:r>
              <a:rPr lang="fr-FR" dirty="0" err="1"/>
              <a:t>Messaoui</a:t>
            </a:r>
            <a:r>
              <a:rPr lang="fr-FR" dirty="0"/>
              <a:t> (</a:t>
            </a:r>
            <a:r>
              <a:rPr lang="fr-FR" dirty="0" err="1"/>
              <a:t>co-direction</a:t>
            </a:r>
            <a:r>
              <a:rPr lang="fr-FR" dirty="0"/>
              <a:t> Béatrice </a:t>
            </a:r>
            <a:r>
              <a:rPr lang="fr-FR" dirty="0" err="1"/>
              <a:t>Drot-Delange</a:t>
            </a:r>
            <a:r>
              <a:rPr lang="fr-FR" dirty="0" smtClean="0"/>
              <a:t>).</a:t>
            </a:r>
          </a:p>
          <a:p>
            <a:pPr lvl="1"/>
            <a:r>
              <a:rPr lang="fr-FR" dirty="0" smtClean="0"/>
              <a:t>Ming-</a:t>
            </a:r>
            <a:r>
              <a:rPr lang="fr-FR" dirty="0" err="1" smtClean="0"/>
              <a:t>Yu</a:t>
            </a:r>
            <a:r>
              <a:rPr lang="fr-FR" dirty="0" smtClean="0"/>
              <a:t> </a:t>
            </a:r>
            <a:r>
              <a:rPr lang="fr-FR" dirty="0" err="1"/>
              <a:t>Shao</a:t>
            </a:r>
            <a:r>
              <a:rPr lang="fr-FR" dirty="0"/>
              <a:t> (</a:t>
            </a:r>
            <a:r>
              <a:rPr lang="fr-FR" dirty="0" smtClean="0"/>
              <a:t>cotutelle </a:t>
            </a:r>
            <a:r>
              <a:rPr lang="fr-FR" dirty="0"/>
              <a:t>avec Jana </a:t>
            </a:r>
            <a:r>
              <a:rPr lang="fr-FR" dirty="0" err="1"/>
              <a:t>Trgalova</a:t>
            </a:r>
            <a:r>
              <a:rPr lang="fr-FR" dirty="0"/>
              <a:t> et </a:t>
            </a:r>
            <a:r>
              <a:rPr lang="fr-FR" dirty="0" err="1"/>
              <a:t>Jiansheng</a:t>
            </a:r>
            <a:r>
              <a:rPr lang="fr-FR" dirty="0"/>
              <a:t> Bao</a:t>
            </a:r>
            <a:r>
              <a:rPr lang="fr-FR" dirty="0" smtClean="0"/>
              <a:t>).</a:t>
            </a:r>
          </a:p>
          <a:p>
            <a:pPr lvl="1"/>
            <a:r>
              <a:rPr lang="fr-FR" dirty="0" err="1" smtClean="0"/>
              <a:t>Luxizi</a:t>
            </a:r>
            <a:r>
              <a:rPr lang="fr-FR" dirty="0" smtClean="0"/>
              <a:t> </a:t>
            </a:r>
            <a:r>
              <a:rPr lang="fr-FR" dirty="0"/>
              <a:t>Zhang (cotutelle </a:t>
            </a:r>
            <a:r>
              <a:rPr lang="fr-FR" dirty="0" err="1"/>
              <a:t>Jiangsheng</a:t>
            </a:r>
            <a:r>
              <a:rPr lang="fr-FR" dirty="0"/>
              <a:t> Bao</a:t>
            </a:r>
            <a:r>
              <a:rPr lang="fr-FR" dirty="0" smtClean="0"/>
              <a:t>).</a:t>
            </a:r>
            <a:endParaRPr lang="fr-FR" dirty="0"/>
          </a:p>
        </p:txBody>
      </p:sp>
    </p:spTree>
    <p:extLst>
      <p:ext uri="{BB962C8B-B14F-4D97-AF65-F5344CB8AC3E}">
        <p14:creationId xmlns:p14="http://schemas.microsoft.com/office/powerpoint/2010/main" val="3301610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p:cNvSpPr>
            <a:spLocks noGrp="1"/>
          </p:cNvSpPr>
          <p:nvPr>
            <p:ph type="title"/>
          </p:nvPr>
        </p:nvSpPr>
        <p:spPr/>
        <p:txBody>
          <a:bodyPr>
            <a:normAutofit/>
          </a:bodyPr>
          <a:lstStyle/>
          <a:p>
            <a:r>
              <a:rPr lang="fr-FR" dirty="0" smtClean="0"/>
              <a:t>Thèses et formation à la recherche</a:t>
            </a:r>
            <a:endParaRPr lang="fr-FR" dirty="0"/>
          </a:p>
        </p:txBody>
      </p:sp>
      <p:sp>
        <p:nvSpPr>
          <p:cNvPr id="3" name="Espace réservé du contenu 2"/>
          <p:cNvSpPr>
            <a:spLocks noGrp="1"/>
          </p:cNvSpPr>
          <p:nvPr>
            <p:ph idx="1"/>
          </p:nvPr>
        </p:nvSpPr>
        <p:spPr>
          <a:xfrm>
            <a:off x="745067" y="1690688"/>
            <a:ext cx="5531011" cy="4856867"/>
          </a:xfrm>
        </p:spPr>
        <p:txBody>
          <a:bodyPr>
            <a:normAutofit fontScale="70000" lnSpcReduction="20000"/>
          </a:bodyPr>
          <a:lstStyle/>
          <a:p>
            <a:pPr marL="0" indent="0">
              <a:buNone/>
            </a:pPr>
            <a:r>
              <a:rPr lang="fr-FR" dirty="0" smtClean="0"/>
              <a:t>Sur le site d’</a:t>
            </a:r>
            <a:r>
              <a:rPr lang="fr-FR" dirty="0" err="1" smtClean="0"/>
              <a:t>EducTice</a:t>
            </a:r>
            <a:r>
              <a:rPr lang="fr-FR" dirty="0" smtClean="0"/>
              <a:t> </a:t>
            </a:r>
            <a:endParaRPr lang="fr-FR" dirty="0" smtClean="0">
              <a:hlinkClick r:id="rId3"/>
            </a:endParaRPr>
          </a:p>
          <a:p>
            <a:pPr marL="0" indent="0">
              <a:buNone/>
            </a:pPr>
            <a:r>
              <a:rPr lang="fr-FR" dirty="0" smtClean="0">
                <a:hlinkClick r:id="rId3"/>
              </a:rPr>
              <a:t>http</a:t>
            </a:r>
            <a:r>
              <a:rPr lang="fr-FR" dirty="0">
                <a:hlinkClick r:id="rId3"/>
              </a:rPr>
              <a:t>://</a:t>
            </a:r>
            <a:r>
              <a:rPr lang="fr-FR" dirty="0" smtClean="0">
                <a:hlinkClick r:id="rId3"/>
              </a:rPr>
              <a:t>eductice.ens-lyon.fr/EducTice/equipe/membres/permanents/luc-trouche</a:t>
            </a:r>
            <a:endParaRPr lang="fr-FR" dirty="0" smtClean="0"/>
          </a:p>
          <a:p>
            <a:pPr marL="0" indent="0">
              <a:buNone/>
            </a:pPr>
            <a:endParaRPr lang="fr-FR" dirty="0" smtClean="0"/>
          </a:p>
          <a:p>
            <a:pPr marL="0" indent="0">
              <a:buNone/>
            </a:pPr>
            <a:r>
              <a:rPr lang="fr-FR" dirty="0" smtClean="0"/>
              <a:t>Sur academia.edu</a:t>
            </a:r>
            <a:endParaRPr lang="fr-FR" dirty="0"/>
          </a:p>
          <a:p>
            <a:pPr marL="0" indent="0">
              <a:buNone/>
            </a:pPr>
            <a:r>
              <a:rPr lang="fr-FR" dirty="0">
                <a:hlinkClick r:id="rId4"/>
              </a:rPr>
              <a:t>https://ens-lyon.academia.edu/enslyonacademiaedu/PhD</a:t>
            </a:r>
            <a:endParaRPr lang="fr-FR" dirty="0" smtClean="0"/>
          </a:p>
          <a:p>
            <a:pPr marL="0" indent="0">
              <a:buNone/>
            </a:pPr>
            <a:endParaRPr lang="fr-FR" dirty="0" smtClean="0"/>
          </a:p>
          <a:p>
            <a:pPr marL="0" indent="0">
              <a:buNone/>
            </a:pPr>
            <a:endParaRPr lang="fr-FR" dirty="0" smtClean="0"/>
          </a:p>
          <a:p>
            <a:pPr marL="0" indent="0">
              <a:buNone/>
            </a:pPr>
            <a:endParaRPr lang="fr-FR" dirty="0"/>
          </a:p>
          <a:p>
            <a:pPr marL="0" indent="0">
              <a:buNone/>
            </a:pPr>
            <a:r>
              <a:rPr lang="fr-FR" dirty="0" err="1" smtClean="0"/>
              <a:t>Behind</a:t>
            </a:r>
            <a:r>
              <a:rPr lang="fr-FR" dirty="0" smtClean="0"/>
              <a:t> the </a:t>
            </a:r>
            <a:r>
              <a:rPr lang="fr-FR" dirty="0" err="1" smtClean="0"/>
              <a:t>scenes</a:t>
            </a:r>
            <a:r>
              <a:rPr lang="fr-FR" dirty="0" smtClean="0"/>
              <a:t> ? </a:t>
            </a:r>
          </a:p>
          <a:p>
            <a:r>
              <a:rPr lang="fr-FR" dirty="0" smtClean="0"/>
              <a:t>Orchestration des interactions avec les doctorants</a:t>
            </a:r>
          </a:p>
          <a:p>
            <a:r>
              <a:rPr lang="fr-FR" dirty="0" smtClean="0"/>
              <a:t>Une semaine à </a:t>
            </a:r>
            <a:r>
              <a:rPr lang="fr-FR" dirty="0" err="1" smtClean="0"/>
              <a:t>Taleyrac</a:t>
            </a:r>
            <a:r>
              <a:rPr lang="fr-FR" dirty="0" smtClean="0"/>
              <a:t> … chaque année</a:t>
            </a:r>
          </a:p>
          <a:p>
            <a:pPr marL="0" indent="0">
              <a:buNone/>
            </a:pPr>
            <a:endParaRPr lang="fr-FR" dirty="0"/>
          </a:p>
        </p:txBody>
      </p:sp>
      <p:pic>
        <p:nvPicPr>
          <p:cNvPr id="5" name="Image 4"/>
          <p:cNvPicPr>
            <a:picLocks noChangeAspect="1"/>
          </p:cNvPicPr>
          <p:nvPr/>
        </p:nvPicPr>
        <p:blipFill>
          <a:blip r:embed="rId5"/>
          <a:stretch>
            <a:fillRect/>
          </a:stretch>
        </p:blipFill>
        <p:spPr>
          <a:xfrm>
            <a:off x="6364295" y="1690688"/>
            <a:ext cx="3960281" cy="1656000"/>
          </a:xfrm>
          <a:prstGeom prst="rect">
            <a:avLst/>
          </a:prstGeom>
        </p:spPr>
      </p:pic>
      <p:pic>
        <p:nvPicPr>
          <p:cNvPr id="6" name="Image 5"/>
          <p:cNvPicPr>
            <a:picLocks noChangeAspect="1"/>
          </p:cNvPicPr>
          <p:nvPr/>
        </p:nvPicPr>
        <p:blipFill>
          <a:blip r:embed="rId6"/>
          <a:stretch>
            <a:fillRect/>
          </a:stretch>
        </p:blipFill>
        <p:spPr>
          <a:xfrm>
            <a:off x="6276079" y="3666274"/>
            <a:ext cx="4136715" cy="1080000"/>
          </a:xfrm>
          <a:prstGeom prst="rect">
            <a:avLst/>
          </a:prstGeom>
        </p:spPr>
      </p:pic>
    </p:spTree>
    <p:extLst>
      <p:ext uri="{BB962C8B-B14F-4D97-AF65-F5344CB8AC3E}">
        <p14:creationId xmlns:p14="http://schemas.microsoft.com/office/powerpoint/2010/main" val="1343929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3" end="3"/>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3">
                                            <p:txEl>
                                              <p:pRg st="8" end="8"/>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9" end="9"/>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re 3"/>
          <p:cNvSpPr>
            <a:spLocks noGrp="1"/>
          </p:cNvSpPr>
          <p:nvPr>
            <p:ph type="title"/>
          </p:nvPr>
        </p:nvSpPr>
        <p:spPr/>
        <p:txBody>
          <a:bodyPr>
            <a:normAutofit/>
          </a:bodyPr>
          <a:lstStyle/>
          <a:p>
            <a:r>
              <a:rPr lang="fr-FR" sz="2800" b="1" dirty="0"/>
              <a:t>Orchestration des interactions avec les doctorants</a:t>
            </a:r>
          </a:p>
        </p:txBody>
      </p:sp>
      <p:sp>
        <p:nvSpPr>
          <p:cNvPr id="5" name="Espace réservé du texte 4"/>
          <p:cNvSpPr>
            <a:spLocks noGrp="1"/>
          </p:cNvSpPr>
          <p:nvPr>
            <p:ph type="body" idx="1"/>
          </p:nvPr>
        </p:nvSpPr>
        <p:spPr/>
        <p:txBody>
          <a:bodyPr/>
          <a:lstStyle/>
          <a:p>
            <a:r>
              <a:rPr lang="fr-FR" dirty="0" smtClean="0"/>
              <a:t>Mohammad Dames </a:t>
            </a:r>
            <a:r>
              <a:rPr lang="fr-FR" dirty="0" err="1" smtClean="0"/>
              <a:t>Alturkmani</a:t>
            </a:r>
            <a:endParaRPr lang="fr-FR" dirty="0"/>
          </a:p>
        </p:txBody>
      </p:sp>
    </p:spTree>
    <p:extLst>
      <p:ext uri="{BB962C8B-B14F-4D97-AF65-F5344CB8AC3E}">
        <p14:creationId xmlns:p14="http://schemas.microsoft.com/office/powerpoint/2010/main" val="1271157186"/>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725</TotalTime>
  <Words>778</Words>
  <Application>Microsoft Office PowerPoint</Application>
  <PresentationFormat>Grand écran</PresentationFormat>
  <Paragraphs>184</Paragraphs>
  <Slides>19</Slides>
  <Notes>11</Notes>
  <HiddenSlides>0</HiddenSlides>
  <MMClips>0</MMClips>
  <ScaleCrop>false</ScaleCrop>
  <HeadingPairs>
    <vt:vector size="6" baseType="variant">
      <vt:variant>
        <vt:lpstr>Polices utilisées</vt:lpstr>
      </vt:variant>
      <vt:variant>
        <vt:i4>3</vt:i4>
      </vt:variant>
      <vt:variant>
        <vt:lpstr>Thème</vt:lpstr>
      </vt:variant>
      <vt:variant>
        <vt:i4>1</vt:i4>
      </vt:variant>
      <vt:variant>
        <vt:lpstr>Titres des diapositives</vt:lpstr>
      </vt:variant>
      <vt:variant>
        <vt:i4>19</vt:i4>
      </vt:variant>
    </vt:vector>
  </HeadingPairs>
  <TitlesOfParts>
    <vt:vector size="23" baseType="lpstr">
      <vt:lpstr>Arial</vt:lpstr>
      <vt:lpstr>Calibri</vt:lpstr>
      <vt:lpstr>Calibri Light</vt:lpstr>
      <vt:lpstr>Thème Office</vt:lpstr>
      <vt:lpstr>Des instruments aux ressources : les apports des thèses </vt:lpstr>
      <vt:lpstr>Présentation PowerPoint</vt:lpstr>
      <vt:lpstr>Présentation PowerPoint</vt:lpstr>
      <vt:lpstr>Entre 2006 et 2019</vt:lpstr>
      <vt:lpstr>Entre 2006 et 2009</vt:lpstr>
      <vt:lpstr>Collaboration</vt:lpstr>
      <vt:lpstr>L’histoire se poursuit …</vt:lpstr>
      <vt:lpstr>Thèses et formation à la recherche</vt:lpstr>
      <vt:lpstr>Orchestration des interactions avec les doctorants</vt:lpstr>
      <vt:lpstr>Objets d’interactions </vt:lpstr>
      <vt:lpstr>Interactions et développement d’un savoir-faire </vt:lpstr>
      <vt:lpstr>Vous êtes invités à passer une semaine à Taleyrac en août avec Luc….</vt:lpstr>
      <vt:lpstr>Présentation PowerPoint</vt:lpstr>
      <vt:lpstr>Présentation PowerPoint</vt:lpstr>
      <vt:lpstr>Présentation PowerPoint</vt:lpstr>
      <vt:lpstr>Présentation PowerPoint</vt:lpstr>
      <vt:lpstr>Présentation PowerPoint</vt:lpstr>
      <vt:lpstr>Un mot pour finir</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Hussein Sabra</dc:creator>
  <cp:lastModifiedBy>Hussein Sabra</cp:lastModifiedBy>
  <cp:revision>50</cp:revision>
  <dcterms:created xsi:type="dcterms:W3CDTF">2019-06-22T20:20:27Z</dcterms:created>
  <dcterms:modified xsi:type="dcterms:W3CDTF">2019-06-26T08:09:28Z</dcterms:modified>
</cp:coreProperties>
</file>